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1"/>
  </p:notesMasterIdLst>
  <p:sldIdLst>
    <p:sldId id="256" r:id="rId2"/>
    <p:sldId id="305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</p:sldIdLst>
  <p:sldSz cx="243713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914216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1828434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2742651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3656868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4571085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5485302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6399519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7313737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inor">
          <a:srgbClr val="999999"/>
        </a:fontRef>
        <a:srgbClr val="99999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9E2"/>
          </a:solidFill>
        </a:fill>
      </a:tcStyle>
    </a:wholeTbl>
    <a:band2H>
      <a:tcTxStyle/>
      <a:tcStyle>
        <a:tcBdr/>
        <a:fill>
          <a:solidFill>
            <a:srgbClr val="E6EDF1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87AA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87AA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87AA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09"/>
  </p:normalViewPr>
  <p:slideViewPr>
    <p:cSldViewPr snapToGrid="0">
      <p:cViewPr varScale="1">
        <p:scale>
          <a:sx n="52" d="100"/>
          <a:sy n="52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jpeg>
</file>

<file path=ppt/media/image56.jpeg>
</file>

<file path=ppt/media/image57.jpeg>
</file>

<file path=ppt/media/image58.jpe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jpeg>
</file>

<file path=ppt/media/image67.gif>
</file>

<file path=ppt/media/image68.png>
</file>

<file path=ppt/media/image69.tif>
</file>

<file path=ppt/media/image7.jpeg>
</file>

<file path=ppt/media/image70.tif>
</file>

<file path=ppt/media/image71.tif>
</file>

<file path=ppt/media/image72.tif>
</file>

<file path=ppt/media/image73.tif>
</file>

<file path=ppt/media/image74.tif>
</file>

<file path=ppt/media/image75.tif>
</file>

<file path=ppt/media/image76.tif>
</file>

<file path=ppt/media/image77.png>
</file>

<file path=ppt/media/image78.png>
</file>

<file path=ppt/media/image79.png>
</file>

<file path=ppt/media/image8.jpe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jpeg>
</file>

<file path=ppt/media/image88.jpeg>
</file>

<file path=ppt/media/image89.png>
</file>

<file path=ppt/media/image9.jpeg>
</file>

<file path=ppt/media/image90.jpeg>
</file>

<file path=ppt/media/image91.png>
</file>

<file path=ppt/media/image92.png>
</file>

<file path=ppt/media/image93.png>
</file>

<file path=ppt/media/image94.gif>
</file>

<file path=ppt/media/image9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7" name="Shape 7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4" name="Shape 1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First time running this course. There will be an evaluation, please be patient with us, we are not quite sure how this will go :-)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Shape 44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43" name="Shape 44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Markdown is a plain text language with formatting syntax designed so that it can be converted to HTML and many other formats.</a:t>
            </a:r>
          </a:p>
          <a:p>
            <a:endParaRPr/>
          </a:p>
          <a:p>
            <a:r>
              <a:t>They are written using an extension of markdown syntax that enables R code to be embedded in them in a way which can later be executed.  </a:t>
            </a:r>
          </a:p>
          <a:p>
            <a:endParaRPr/>
          </a:p>
          <a:p>
            <a:r>
              <a:t>Knitr takes a plain text document with embedded code, executes the code and 'knits' the results back into the document.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Shape 52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30" name="Shape 53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A double is a double-precision, 64-bit floating-point data type. It accommodates 15 to 16 digits, with a range of approximately 5.0 × 10−345 to 1.7 × 10308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Shape 82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25" name="Shape 82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A double is a double-precision, 64-bit floating-point data type. It accommodates 15 to 16 digits, with a range of approximately 5.0 × 10−345 to 1.7 × 10308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Shape 110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7" name="Shape 110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dpyr functions are like lego. You can add them however you want (in theory).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Shape 150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05" name="Shape 15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Aesthetic mappings describe how variables in the data are mapped to visual properties (aesthetics) of geoms. 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Shape 162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22" name="Shape 162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Aesthetic mappings describe how variables in the data are mapped to visual properties (aesthetics) of geoms. 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Image"/>
          <p:cNvSpPr>
            <a:spLocks noGrp="1"/>
          </p:cNvSpPr>
          <p:nvPr>
            <p:ph type="pic" idx="21"/>
          </p:nvPr>
        </p:nvSpPr>
        <p:spPr>
          <a:xfrm>
            <a:off x="-311148" y="-287382"/>
            <a:ext cx="24999949" cy="1429076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Image"/>
          <p:cNvSpPr>
            <a:spLocks noGrp="1"/>
          </p:cNvSpPr>
          <p:nvPr>
            <p:ph type="pic" sz="half" idx="21"/>
          </p:nvPr>
        </p:nvSpPr>
        <p:spPr>
          <a:xfrm>
            <a:off x="0" y="0"/>
            <a:ext cx="11814048" cy="842093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Image"/>
          <p:cNvSpPr>
            <a:spLocks noGrp="1"/>
          </p:cNvSpPr>
          <p:nvPr>
            <p:ph type="pic" sz="half" idx="21"/>
          </p:nvPr>
        </p:nvSpPr>
        <p:spPr>
          <a:xfrm>
            <a:off x="10751074" y="1624271"/>
            <a:ext cx="12058978" cy="106264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Image"/>
          <p:cNvSpPr>
            <a:spLocks noGrp="1"/>
          </p:cNvSpPr>
          <p:nvPr>
            <p:ph type="pic" sz="quarter" idx="21"/>
          </p:nvPr>
        </p:nvSpPr>
        <p:spPr>
          <a:xfrm>
            <a:off x="1985405" y="1624273"/>
            <a:ext cx="10177925" cy="523372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3" name="Image"/>
          <p:cNvSpPr>
            <a:spLocks noGrp="1"/>
          </p:cNvSpPr>
          <p:nvPr>
            <p:ph type="pic" sz="quarter" idx="22"/>
          </p:nvPr>
        </p:nvSpPr>
        <p:spPr>
          <a:xfrm>
            <a:off x="12214320" y="6857997"/>
            <a:ext cx="10177925" cy="5557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Image"/>
          <p:cNvSpPr>
            <a:spLocks noGrp="1"/>
          </p:cNvSpPr>
          <p:nvPr>
            <p:ph type="pic" sz="half" idx="21"/>
          </p:nvPr>
        </p:nvSpPr>
        <p:spPr>
          <a:xfrm>
            <a:off x="7180880" y="1624274"/>
            <a:ext cx="8473649" cy="1047429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Image"/>
          <p:cNvSpPr>
            <a:spLocks noGrp="1"/>
          </p:cNvSpPr>
          <p:nvPr>
            <p:ph type="pic" idx="21"/>
          </p:nvPr>
        </p:nvSpPr>
        <p:spPr>
          <a:xfrm>
            <a:off x="-311148" y="-287382"/>
            <a:ext cx="14770308" cy="1429076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0" name="Image"/>
          <p:cNvSpPr>
            <a:spLocks noGrp="1"/>
          </p:cNvSpPr>
          <p:nvPr>
            <p:ph type="pic" sz="quarter" idx="22"/>
          </p:nvPr>
        </p:nvSpPr>
        <p:spPr>
          <a:xfrm>
            <a:off x="9970120" y="2439381"/>
            <a:ext cx="6695907" cy="888408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Image"/>
          <p:cNvSpPr>
            <a:spLocks noGrp="1"/>
          </p:cNvSpPr>
          <p:nvPr>
            <p:ph type="pic" sz="quarter" idx="21"/>
          </p:nvPr>
        </p:nvSpPr>
        <p:spPr>
          <a:xfrm>
            <a:off x="1990718" y="1626998"/>
            <a:ext cx="10172623" cy="52310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9" name="Image"/>
          <p:cNvSpPr>
            <a:spLocks noGrp="1"/>
          </p:cNvSpPr>
          <p:nvPr>
            <p:ph type="pic" sz="quarter" idx="22"/>
          </p:nvPr>
        </p:nvSpPr>
        <p:spPr>
          <a:xfrm>
            <a:off x="12214305" y="6857997"/>
            <a:ext cx="10172624" cy="555477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79673" y="12148878"/>
            <a:ext cx="5683676" cy="385329"/>
          </a:xfrm>
          <a:prstGeom prst="rect">
            <a:avLst/>
          </a:prstGeom>
        </p:spPr>
        <p:txBody>
          <a:bodyPr lIns="45696" tIns="45696" rIns="45696" bIns="45696"/>
          <a:lstStyle>
            <a:lvl1pPr>
              <a:defRPr sz="2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218564" y="184149"/>
            <a:ext cx="21934171" cy="3016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218564" y="3200400"/>
            <a:ext cx="21934171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79461" y="12153113"/>
            <a:ext cx="5686638" cy="382574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2300">
                <a:solidFill>
                  <a:srgbClr val="B9B9B9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 spd="med"/>
  <p:txStyles>
    <p:titleStyle>
      <a:lvl1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0" marR="0" indent="0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914171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1828342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2742514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3656684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4570857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5485028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6399199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7313370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rstudio.com/resources/cheatsheets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stackoverflow.com/questions/tagged/r" TargetMode="External"/><Relationship Id="rId13" Type="http://schemas.openxmlformats.org/officeDocument/2006/relationships/hyperlink" Target="https://www.codecademy.com/" TargetMode="External"/><Relationship Id="rId3" Type="http://schemas.openxmlformats.org/officeDocument/2006/relationships/hyperlink" Target="https://rstudio.com/resources/cheatsheets/" TargetMode="External"/><Relationship Id="rId7" Type="http://schemas.openxmlformats.org/officeDocument/2006/relationships/hyperlink" Target="https://blog.revolutionanalytics.com/" TargetMode="External"/><Relationship Id="rId12" Type="http://schemas.openxmlformats.org/officeDocument/2006/relationships/hyperlink" Target="https://www.datacamp.com/" TargetMode="External"/><Relationship Id="rId2" Type="http://schemas.openxmlformats.org/officeDocument/2006/relationships/hyperlink" Target="https://rseek.org/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trending/r" TargetMode="External"/><Relationship Id="rId11" Type="http://schemas.openxmlformats.org/officeDocument/2006/relationships/hyperlink" Target="https://www.r-bloggers.com/best-books-to-learn-r-programming/" TargetMode="External"/><Relationship Id="rId5" Type="http://schemas.openxmlformats.org/officeDocument/2006/relationships/hyperlink" Target="https://www.statmethods.net/r-tutorial/index.html" TargetMode="External"/><Relationship Id="rId15" Type="http://schemas.openxmlformats.org/officeDocument/2006/relationships/hyperlink" Target="https://www.r-project.org/" TargetMode="External"/><Relationship Id="rId10" Type="http://schemas.openxmlformats.org/officeDocument/2006/relationships/hyperlink" Target="http://r-statistics.co/Top50-Ggplot2-Visualizations-MasterList-R-Code.html" TargetMode="External"/><Relationship Id="rId4" Type="http://schemas.openxmlformats.org/officeDocument/2006/relationships/hyperlink" Target="http://www.cookbook-r.com/" TargetMode="External"/><Relationship Id="rId9" Type="http://schemas.openxmlformats.org/officeDocument/2006/relationships/hyperlink" Target="https://www.r-graph-gallery.com/" TargetMode="External"/><Relationship Id="rId14" Type="http://schemas.openxmlformats.org/officeDocument/2006/relationships/hyperlink" Target="https://www.coursera.org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rstudio.com/resources/cheatsheets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com/resources/cheatsheets/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hyperlink" Target="https://rstudio.com/resources/cheatsheets/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3.jpe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hyperlink" Target="https://datalab.science.ku.dk/" TargetMode="External"/><Relationship Id="rId9" Type="http://schemas.openxmlformats.org/officeDocument/2006/relationships/image" Target="../media/image8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9.png"/><Relationship Id="rId7" Type="http://schemas.openxmlformats.org/officeDocument/2006/relationships/image" Target="../media/image1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brianward1428.medium.com/introduction-to-tidyverse-7b3dbf2337d5" TargetMode="Externa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jpeg"/><Relationship Id="rId5" Type="http://schemas.openxmlformats.org/officeDocument/2006/relationships/hyperlink" Target="https://github.com/Center-for-Health-Data-Science/FromExceltoR" TargetMode="External"/><Relationship Id="rId4" Type="http://schemas.openxmlformats.org/officeDocument/2006/relationships/hyperlink" Target="http://www.rstudio.com/download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hyperlink" Target="http://www.sthda.com/english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7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www.sthda.com/english/" TargetMode="External"/><Relationship Id="rId4" Type="http://schemas.openxmlformats.org/officeDocument/2006/relationships/image" Target="../media/image5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publichealth.ku.dk/about-the-department/biostat/" TargetMode="External"/><Relationship Id="rId4" Type="http://schemas.openxmlformats.org/officeDocument/2006/relationships/image" Target="../media/image63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hyperlink" Target="https://cran.r-project.org/web/packages/glmnet/glmnet.pdf" TargetMode="External"/><Relationship Id="rId13" Type="http://schemas.openxmlformats.org/officeDocument/2006/relationships/hyperlink" Target="https://rpkgs.datanovia.com/survminer/" TargetMode="External"/><Relationship Id="rId3" Type="http://schemas.openxmlformats.org/officeDocument/2006/relationships/hyperlink" Target="https://cran.microsoft.com/snapshot/2017-08-01/web/packages/sjPlot/vignettes/sjplmer.html" TargetMode="External"/><Relationship Id="rId7" Type="http://schemas.openxmlformats.org/officeDocument/2006/relationships/image" Target="../media/image66.jpeg"/><Relationship Id="rId12" Type="http://schemas.openxmlformats.org/officeDocument/2006/relationships/hyperlink" Target="https://cran.r-project.org/web/packages/survminer/survminer.pdf" TargetMode="External"/><Relationship Id="rId17" Type="http://schemas.openxmlformats.org/officeDocument/2006/relationships/hyperlink" Target="https://cran.r-project.org/web/packages/incidence/vignettes/customize_plot.html" TargetMode="External"/><Relationship Id="rId2" Type="http://schemas.openxmlformats.org/officeDocument/2006/relationships/hyperlink" Target="https://cran.r-project.org/web/packages/lme4/vignettes/lmer.pdf" TargetMode="External"/><Relationship Id="rId16" Type="http://schemas.openxmlformats.org/officeDocument/2006/relationships/hyperlink" Target="https://rviews.rstudio.com/2020/03/05/covid-19-epidemiology-with-r/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5.png"/><Relationship Id="rId11" Type="http://schemas.openxmlformats.org/officeDocument/2006/relationships/hyperlink" Target="https://rviews.rstudio.com/2017/09/25/survival-analysis-with-r/" TargetMode="External"/><Relationship Id="rId5" Type="http://schemas.openxmlformats.org/officeDocument/2006/relationships/image" Target="../media/image64.png"/><Relationship Id="rId15" Type="http://schemas.openxmlformats.org/officeDocument/2006/relationships/hyperlink" Target="https://cran.r-project.org/web/packages/Epi/index.html" TargetMode="External"/><Relationship Id="rId10" Type="http://schemas.openxmlformats.org/officeDocument/2006/relationships/hyperlink" Target="https://www.datacamp.com/community/tutorials/tutorial-ridge-lasso-elastic-net" TargetMode="External"/><Relationship Id="rId4" Type="http://schemas.openxmlformats.org/officeDocument/2006/relationships/hyperlink" Target="https://cran.r-project.org/web/packages/glmmTMB/index.html" TargetMode="External"/><Relationship Id="rId9" Type="http://schemas.openxmlformats.org/officeDocument/2006/relationships/hyperlink" Target="https://cran.r-project.org/web/packages/elasticnet/elasticnet.pdf" TargetMode="External"/><Relationship Id="rId14" Type="http://schemas.openxmlformats.org/officeDocument/2006/relationships/image" Target="../media/image67.gi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hyperlink" Target="https://lgatto.github.io/IntroMachineLearningWithR/an-introduction-to-machine-learning-with-r.html" TargetMode="External"/><Relationship Id="rId13" Type="http://schemas.openxmlformats.org/officeDocument/2006/relationships/image" Target="../media/image73.tif"/><Relationship Id="rId18" Type="http://schemas.openxmlformats.org/officeDocument/2006/relationships/image" Target="../media/image78.png"/><Relationship Id="rId3" Type="http://schemas.openxmlformats.org/officeDocument/2006/relationships/hyperlink" Target="https://amices.org/mice/" TargetMode="External"/><Relationship Id="rId7" Type="http://schemas.openxmlformats.org/officeDocument/2006/relationships/image" Target="../media/image68.png"/><Relationship Id="rId12" Type="http://schemas.openxmlformats.org/officeDocument/2006/relationships/image" Target="../media/image72.tif"/><Relationship Id="rId17" Type="http://schemas.openxmlformats.org/officeDocument/2006/relationships/image" Target="../media/image77.png"/><Relationship Id="rId2" Type="http://schemas.openxmlformats.org/officeDocument/2006/relationships/hyperlink" Target="https://statsandr.com/blog/clustering-analysis-k-means-and-hierarchical-clustering-by-hand-and-in-r/" TargetMode="External"/><Relationship Id="rId16" Type="http://schemas.openxmlformats.org/officeDocument/2006/relationships/image" Target="../media/image76.ti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nsorflow.rstudio.com/" TargetMode="External"/><Relationship Id="rId11" Type="http://schemas.openxmlformats.org/officeDocument/2006/relationships/image" Target="../media/image71.tif"/><Relationship Id="rId5" Type="http://schemas.openxmlformats.org/officeDocument/2006/relationships/hyperlink" Target="https://keras.rstudio.com/" TargetMode="External"/><Relationship Id="rId15" Type="http://schemas.openxmlformats.org/officeDocument/2006/relationships/image" Target="../media/image75.tif"/><Relationship Id="rId10" Type="http://schemas.openxmlformats.org/officeDocument/2006/relationships/image" Target="../media/image70.tif"/><Relationship Id="rId4" Type="http://schemas.openxmlformats.org/officeDocument/2006/relationships/hyperlink" Target="https://plotly-r.com/d-charts.html" TargetMode="External"/><Relationship Id="rId9" Type="http://schemas.openxmlformats.org/officeDocument/2006/relationships/image" Target="../media/image69.tif"/><Relationship Id="rId14" Type="http://schemas.openxmlformats.org/officeDocument/2006/relationships/image" Target="../media/image74.ti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png"/><Relationship Id="rId13" Type="http://schemas.openxmlformats.org/officeDocument/2006/relationships/hyperlink" Target="http://www.bioconductor.org/packages/release/BiocViews.html" TargetMode="External"/><Relationship Id="rId3" Type="http://schemas.openxmlformats.org/officeDocument/2006/relationships/hyperlink" Target="http://www.bioconductor.org/packages/release/BiocViews.html#___RNASeq" TargetMode="External"/><Relationship Id="rId7" Type="http://schemas.openxmlformats.org/officeDocument/2006/relationships/image" Target="../media/image82.png"/><Relationship Id="rId12" Type="http://schemas.openxmlformats.org/officeDocument/2006/relationships/image" Target="../media/image87.jpeg"/><Relationship Id="rId2" Type="http://schemas.openxmlformats.org/officeDocument/2006/relationships/hyperlink" Target="https://www.uni-regensburg.de/medizin/epidemiologie-praeventivmedizin/genetische-epidemiologie/software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1.png"/><Relationship Id="rId11" Type="http://schemas.openxmlformats.org/officeDocument/2006/relationships/image" Target="../media/image86.png"/><Relationship Id="rId5" Type="http://schemas.openxmlformats.org/officeDocument/2006/relationships/image" Target="../media/image80.png"/><Relationship Id="rId10" Type="http://schemas.openxmlformats.org/officeDocument/2006/relationships/image" Target="../media/image85.png"/><Relationship Id="rId4" Type="http://schemas.openxmlformats.org/officeDocument/2006/relationships/image" Target="../media/image79.png"/><Relationship Id="rId9" Type="http://schemas.openxmlformats.org/officeDocument/2006/relationships/image" Target="../media/image84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briandconnelly/pushoverr" TargetMode="External"/><Relationship Id="rId13" Type="http://schemas.openxmlformats.org/officeDocument/2006/relationships/hyperlink" Target="https://plotly-r.com/d-charts.html" TargetMode="External"/><Relationship Id="rId18" Type="http://schemas.openxmlformats.org/officeDocument/2006/relationships/image" Target="../media/image68.png"/><Relationship Id="rId3" Type="http://schemas.openxmlformats.org/officeDocument/2006/relationships/image" Target="../media/image78.png"/><Relationship Id="rId7" Type="http://schemas.openxmlformats.org/officeDocument/2006/relationships/image" Target="../media/image91.png"/><Relationship Id="rId12" Type="http://schemas.openxmlformats.org/officeDocument/2006/relationships/hyperlink" Target="https://tensorflow.rstudio.com/" TargetMode="External"/><Relationship Id="rId17" Type="http://schemas.openxmlformats.org/officeDocument/2006/relationships/hyperlink" Target="https://shiny.rstudio.com/" TargetMode="External"/><Relationship Id="rId2" Type="http://schemas.openxmlformats.org/officeDocument/2006/relationships/image" Target="../media/image77.png"/><Relationship Id="rId16" Type="http://schemas.openxmlformats.org/officeDocument/2006/relationships/hyperlink" Target="https://gganimate.com/articles/gganimate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jpeg"/><Relationship Id="rId11" Type="http://schemas.openxmlformats.org/officeDocument/2006/relationships/hyperlink" Target="https://keras.rstudio.com/" TargetMode="External"/><Relationship Id="rId5" Type="http://schemas.openxmlformats.org/officeDocument/2006/relationships/image" Target="../media/image89.png"/><Relationship Id="rId15" Type="http://schemas.openxmlformats.org/officeDocument/2006/relationships/image" Target="../media/image94.gif"/><Relationship Id="rId10" Type="http://schemas.openxmlformats.org/officeDocument/2006/relationships/hyperlink" Target="https://mc-stan.org/users/interfaces/rstan" TargetMode="External"/><Relationship Id="rId4" Type="http://schemas.openxmlformats.org/officeDocument/2006/relationships/image" Target="../media/image88.jpeg"/><Relationship Id="rId9" Type="http://schemas.openxmlformats.org/officeDocument/2006/relationships/image" Target="../media/image92.png"/><Relationship Id="rId14" Type="http://schemas.openxmlformats.org/officeDocument/2006/relationships/image" Target="../media/image93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01_Maersk_Tower_PANFO121_photo_by_Adam_Moerk.jpg" descr="01_Maersk_Tower_PANFO121_photo_by_Adam_Moerk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4770" y="-17820"/>
            <a:ext cx="12989628" cy="13751688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Rectangle"/>
          <p:cNvSpPr/>
          <p:nvPr/>
        </p:nvSpPr>
        <p:spPr>
          <a:xfrm>
            <a:off x="-635023" y="-1"/>
            <a:ext cx="14232629" cy="13716001"/>
          </a:xfrm>
          <a:prstGeom prst="rect">
            <a:avLst/>
          </a:prstGeom>
          <a:gradFill>
            <a:gsLst>
              <a:gs pos="0">
                <a:srgbClr val="89C2EA"/>
              </a:gs>
              <a:gs pos="100000">
                <a:srgbClr val="293441"/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87" name="Group"/>
          <p:cNvGrpSpPr/>
          <p:nvPr/>
        </p:nvGrpSpPr>
        <p:grpSpPr>
          <a:xfrm>
            <a:off x="986199" y="6011614"/>
            <a:ext cx="11976932" cy="3483575"/>
            <a:chOff x="0" y="-4993"/>
            <a:chExt cx="11976931" cy="3483574"/>
          </a:xfrm>
        </p:grpSpPr>
        <p:sp>
          <p:nvSpPr>
            <p:cNvPr id="81" name="Group"/>
            <p:cNvSpPr txBox="1"/>
            <p:nvPr/>
          </p:nvSpPr>
          <p:spPr>
            <a:xfrm>
              <a:off x="0" y="0"/>
              <a:ext cx="11976932" cy="34785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8000"/>
                <a:t>FROM</a:t>
              </a:r>
              <a:r>
                <a:t>      </a:t>
              </a:r>
              <a:r>
                <a:rPr sz="8000"/>
                <a:t>EXCEL TO</a:t>
              </a:r>
            </a:p>
          </p:txBody>
        </p:sp>
        <p:pic>
          <p:nvPicPr>
            <p:cNvPr id="82" name="excel-3-xxl.png" descr="excel-3-xxl.png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3500136" y="166921"/>
              <a:ext cx="1085117" cy="108511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86" name="Group"/>
            <p:cNvGrpSpPr/>
            <p:nvPr/>
          </p:nvGrpSpPr>
          <p:grpSpPr>
            <a:xfrm>
              <a:off x="10217813" y="-4994"/>
              <a:ext cx="1218209" cy="1314947"/>
              <a:chOff x="0" y="-88900"/>
              <a:chExt cx="1218207" cy="1314946"/>
            </a:xfrm>
          </p:grpSpPr>
          <p:sp>
            <p:nvSpPr>
              <p:cNvPr id="83" name="Oval"/>
              <p:cNvSpPr/>
              <p:nvPr/>
            </p:nvSpPr>
            <p:spPr>
              <a:xfrm>
                <a:off x="0" y="25039"/>
                <a:ext cx="1218208" cy="1201008"/>
              </a:xfrm>
              <a:prstGeom prst="ellipse">
                <a:avLst/>
              </a:prstGeom>
              <a:solidFill>
                <a:srgbClr val="D6D6D6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84" name="Oval"/>
              <p:cNvSpPr/>
              <p:nvPr/>
            </p:nvSpPr>
            <p:spPr>
              <a:xfrm>
                <a:off x="269220" y="59907"/>
                <a:ext cx="679766" cy="400300"/>
              </a:xfrm>
              <a:prstGeom prst="ellipse">
                <a:avLst/>
              </a:prstGeom>
              <a:solidFill>
                <a:srgbClr val="FFFFFF">
                  <a:alpha val="26000"/>
                </a:srgbClr>
              </a:solidFill>
              <a:ln w="12700" cap="flat">
                <a:noFill/>
                <a:miter lim="400000"/>
              </a:ln>
              <a:effectLst>
                <a:reflection stA="50000" endPos="40000" dir="5400000" sy="-100000" algn="bl" rotWithShape="0"/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85" name="R"/>
              <p:cNvSpPr txBox="1"/>
              <p:nvPr/>
            </p:nvSpPr>
            <p:spPr>
              <a:xfrm>
                <a:off x="282053" y="-88900"/>
                <a:ext cx="787336" cy="119485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7800">
                    <a:solidFill>
                      <a:srgbClr val="4578A4"/>
                    </a:solidFill>
                    <a:latin typeface="Source Sans Pro Regular"/>
                    <a:ea typeface="Source Sans Pro Regular"/>
                    <a:cs typeface="Source Sans Pro Regular"/>
                    <a:sym typeface="Source Sans Pro Regular"/>
                  </a:defRPr>
                </a:lvl1pPr>
              </a:lstStyle>
              <a:p>
                <a:r>
                  <a:t>R</a:t>
                </a:r>
              </a:p>
            </p:txBody>
          </p:sp>
        </p:grpSp>
      </p:grpSp>
      <p:sp>
        <p:nvSpPr>
          <p:cNvPr id="88" name="Rectangle"/>
          <p:cNvSpPr/>
          <p:nvPr/>
        </p:nvSpPr>
        <p:spPr>
          <a:xfrm flipH="1">
            <a:off x="12574093" y="-1"/>
            <a:ext cx="14954092" cy="13716001"/>
          </a:xfrm>
          <a:prstGeom prst="rect">
            <a:avLst/>
          </a:prstGeom>
          <a:gradFill>
            <a:gsLst>
              <a:gs pos="0">
                <a:srgbClr val="82BAE0">
                  <a:alpha val="40250"/>
                </a:srgbClr>
              </a:gs>
              <a:gs pos="100000">
                <a:srgbClr val="293441">
                  <a:alpha val="40250"/>
                </a:srgbClr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Rectangle"/>
          <p:cNvSpPr/>
          <p:nvPr/>
        </p:nvSpPr>
        <p:spPr>
          <a:xfrm>
            <a:off x="-52115" y="4194088"/>
            <a:ext cx="25075859" cy="9540962"/>
          </a:xfrm>
          <a:prstGeom prst="rect">
            <a:avLst/>
          </a:prstGeom>
          <a:solidFill>
            <a:srgbClr val="374556"/>
          </a:solidFill>
          <a:ln w="12700">
            <a:solidFill>
              <a:srgbClr val="0087AA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408" name="Group"/>
          <p:cNvGrpSpPr/>
          <p:nvPr/>
        </p:nvGrpSpPr>
        <p:grpSpPr>
          <a:xfrm>
            <a:off x="1445294" y="1548361"/>
            <a:ext cx="10670246" cy="1731987"/>
            <a:chOff x="0" y="0"/>
            <a:chExt cx="10670244" cy="1731985"/>
          </a:xfrm>
        </p:grpSpPr>
        <p:sp>
          <p:nvSpPr>
            <p:cNvPr id="405" name="R &amp; FRIENDS"/>
            <p:cNvSpPr txBox="1"/>
            <p:nvPr/>
          </p:nvSpPr>
          <p:spPr>
            <a:xfrm>
              <a:off x="0" y="785386"/>
              <a:ext cx="10670245" cy="9466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R</a:t>
              </a:r>
              <a:r>
                <a:t> &amp; FRIENDS</a:t>
              </a:r>
            </a:p>
          </p:txBody>
        </p:sp>
        <p:sp>
          <p:nvSpPr>
            <p:cNvPr id="406" name="FROM EXCEL TO R"/>
            <p:cNvSpPr txBox="1"/>
            <p:nvPr/>
          </p:nvSpPr>
          <p:spPr>
            <a:xfrm>
              <a:off x="2393147" y="0"/>
              <a:ext cx="7279502" cy="491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407" name="Line"/>
            <p:cNvSpPr/>
            <p:nvPr/>
          </p:nvSpPr>
          <p:spPr>
            <a:xfrm>
              <a:off x="125419" y="220112"/>
              <a:ext cx="1918144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412" name="Group"/>
          <p:cNvGrpSpPr/>
          <p:nvPr/>
        </p:nvGrpSpPr>
        <p:grpSpPr>
          <a:xfrm>
            <a:off x="16310613" y="5233644"/>
            <a:ext cx="741291" cy="808642"/>
            <a:chOff x="0" y="-66886"/>
            <a:chExt cx="741289" cy="808640"/>
          </a:xfrm>
        </p:grpSpPr>
        <p:sp>
          <p:nvSpPr>
            <p:cNvPr id="409" name="Circle"/>
            <p:cNvSpPr/>
            <p:nvPr/>
          </p:nvSpPr>
          <p:spPr>
            <a:xfrm>
              <a:off x="0" y="10931"/>
              <a:ext cx="741290" cy="73082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10" name="Oval"/>
            <p:cNvSpPr/>
            <p:nvPr/>
          </p:nvSpPr>
          <p:spPr>
            <a:xfrm>
              <a:off x="163823" y="28108"/>
              <a:ext cx="413644" cy="24358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11" name="R"/>
            <p:cNvSpPr txBox="1"/>
            <p:nvPr/>
          </p:nvSpPr>
          <p:spPr>
            <a:xfrm>
              <a:off x="147249" y="-66887"/>
              <a:ext cx="320590" cy="7270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6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sp>
        <p:nvSpPr>
          <p:cNvPr id="413" name="Studio"/>
          <p:cNvSpPr txBox="1"/>
          <p:nvPr/>
        </p:nvSpPr>
        <p:spPr>
          <a:xfrm>
            <a:off x="17194753" y="5357473"/>
            <a:ext cx="1436143" cy="611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>
                <a:solidFill>
                  <a:srgbClr val="FFFFFF"/>
                </a:solidFill>
              </a:defRPr>
            </a:lvl1pPr>
          </a:lstStyle>
          <a:p>
            <a:r>
              <a:t>Studio</a:t>
            </a:r>
          </a:p>
        </p:txBody>
      </p:sp>
      <p:grpSp>
        <p:nvGrpSpPr>
          <p:cNvPr id="421" name="Group"/>
          <p:cNvGrpSpPr/>
          <p:nvPr/>
        </p:nvGrpSpPr>
        <p:grpSpPr>
          <a:xfrm>
            <a:off x="12759848" y="6210641"/>
            <a:ext cx="9850709" cy="6552611"/>
            <a:chOff x="0" y="0"/>
            <a:chExt cx="9850708" cy="6552610"/>
          </a:xfrm>
        </p:grpSpPr>
        <p:pic>
          <p:nvPicPr>
            <p:cNvPr id="414" name="KnitR_in_RStudio.png" descr="KnitR_in_RStudio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9850709" cy="65526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15" name="Rectangle"/>
            <p:cNvSpPr/>
            <p:nvPr/>
          </p:nvSpPr>
          <p:spPr>
            <a:xfrm>
              <a:off x="538570" y="4024114"/>
              <a:ext cx="4692595" cy="82139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16" name="Console (Run and Test Code)"/>
            <p:cNvSpPr txBox="1"/>
            <p:nvPr/>
          </p:nvSpPr>
          <p:spPr>
            <a:xfrm>
              <a:off x="734545" y="4244196"/>
              <a:ext cx="4300646" cy="3812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Console (Run and Test Code)</a:t>
              </a:r>
            </a:p>
          </p:txBody>
        </p:sp>
        <p:sp>
          <p:nvSpPr>
            <p:cNvPr id="417" name="Rectangle"/>
            <p:cNvSpPr/>
            <p:nvPr/>
          </p:nvSpPr>
          <p:spPr>
            <a:xfrm>
              <a:off x="1093670" y="2244528"/>
              <a:ext cx="4187759" cy="122999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18" name="R-scripts (Save Your Code)"/>
            <p:cNvSpPr txBox="1"/>
            <p:nvPr/>
          </p:nvSpPr>
          <p:spPr>
            <a:xfrm>
              <a:off x="1209112" y="2668913"/>
              <a:ext cx="3880635" cy="4326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R-scripts (Save Your Code)</a:t>
              </a:r>
            </a:p>
          </p:txBody>
        </p:sp>
        <p:sp>
          <p:nvSpPr>
            <p:cNvPr id="419" name="Overview by Type, Help and R-packages"/>
            <p:cNvSpPr txBox="1"/>
            <p:nvPr/>
          </p:nvSpPr>
          <p:spPr>
            <a:xfrm>
              <a:off x="5857647" y="4408410"/>
              <a:ext cx="3115949" cy="7581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Overview by Type, Help and R-packages</a:t>
              </a:r>
            </a:p>
          </p:txBody>
        </p:sp>
        <p:sp>
          <p:nvSpPr>
            <p:cNvPr id="420" name="Objects in Environment"/>
            <p:cNvSpPr txBox="1"/>
            <p:nvPr/>
          </p:nvSpPr>
          <p:spPr>
            <a:xfrm>
              <a:off x="5708865" y="1990046"/>
              <a:ext cx="3413512" cy="4271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Objects in Environment</a:t>
              </a:r>
            </a:p>
          </p:txBody>
        </p:sp>
      </p:grpSp>
      <p:sp>
        <p:nvSpPr>
          <p:cNvPr id="422" name="Scripting / Programming Language"/>
          <p:cNvSpPr txBox="1"/>
          <p:nvPr/>
        </p:nvSpPr>
        <p:spPr>
          <a:xfrm>
            <a:off x="2382068" y="7548681"/>
            <a:ext cx="6523234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b="0"/>
            </a:pPr>
            <a:r>
              <a:rPr b="1"/>
              <a:t>Scripting / Programming Language</a:t>
            </a:r>
          </a:p>
        </p:txBody>
      </p:sp>
      <p:sp>
        <p:nvSpPr>
          <p:cNvPr id="423" name="Reports (html, pdf, latex)"/>
          <p:cNvSpPr txBox="1"/>
          <p:nvPr/>
        </p:nvSpPr>
        <p:spPr>
          <a:xfrm>
            <a:off x="3101889" y="12373227"/>
            <a:ext cx="4580816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3000" b="1"/>
              <a:t>Reports (html, pdf, latex)</a:t>
            </a:r>
            <a:r>
              <a:rPr b="1"/>
              <a:t> </a:t>
            </a:r>
          </a:p>
        </p:txBody>
      </p:sp>
      <p:grpSp>
        <p:nvGrpSpPr>
          <p:cNvPr id="427" name="Group"/>
          <p:cNvGrpSpPr/>
          <p:nvPr/>
        </p:nvGrpSpPr>
        <p:grpSpPr>
          <a:xfrm>
            <a:off x="3524075" y="4888363"/>
            <a:ext cx="3736445" cy="3360035"/>
            <a:chOff x="0" y="-71143"/>
            <a:chExt cx="3736444" cy="3360034"/>
          </a:xfrm>
        </p:grpSpPr>
        <p:sp>
          <p:nvSpPr>
            <p:cNvPr id="424" name="Oval"/>
            <p:cNvSpPr/>
            <p:nvPr/>
          </p:nvSpPr>
          <p:spPr>
            <a:xfrm>
              <a:off x="-1" y="290361"/>
              <a:ext cx="3601665" cy="1815384"/>
            </a:xfrm>
            <a:prstGeom prst="ellipse">
              <a:avLst/>
            </a:prstGeom>
            <a:solidFill>
              <a:srgbClr val="EBEBEB"/>
            </a:solidFill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25" name="Oval"/>
            <p:cNvSpPr/>
            <p:nvPr/>
          </p:nvSpPr>
          <p:spPr>
            <a:xfrm>
              <a:off x="1062879" y="633337"/>
              <a:ext cx="2399520" cy="1184829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26" name="R"/>
            <p:cNvSpPr txBox="1"/>
            <p:nvPr/>
          </p:nvSpPr>
          <p:spPr>
            <a:xfrm>
              <a:off x="1360267" y="-71144"/>
              <a:ext cx="2376177" cy="33600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584200">
                <a:defRPr sz="16000" b="1">
                  <a:solidFill>
                    <a:srgbClr val="82A8B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R</a:t>
              </a:r>
            </a:p>
          </p:txBody>
        </p:sp>
      </p:grpSp>
      <p:pic>
        <p:nvPicPr>
          <p:cNvPr id="428" name="knitr_0.png" descr="knitr_0.png"/>
          <p:cNvPicPr>
            <a:picLocks noChangeAspect="1"/>
          </p:cNvPicPr>
          <p:nvPr/>
        </p:nvPicPr>
        <p:blipFill>
          <a:blip r:embed="rId4"/>
          <a:srcRect l="4420" t="4522" r="4645" b="4528"/>
          <a:stretch>
            <a:fillRect/>
          </a:stretch>
        </p:blipFill>
        <p:spPr>
          <a:xfrm>
            <a:off x="5517197" y="9868930"/>
            <a:ext cx="1939926" cy="2250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0" y="5401"/>
                </a:lnTo>
                <a:lnTo>
                  <a:pt x="0" y="16203"/>
                </a:lnTo>
                <a:lnTo>
                  <a:pt x="10800" y="21600"/>
                </a:lnTo>
                <a:lnTo>
                  <a:pt x="21600" y="16203"/>
                </a:lnTo>
                <a:lnTo>
                  <a:pt x="21600" y="5401"/>
                </a:lnTo>
                <a:lnTo>
                  <a:pt x="10800" y="0"/>
                </a:lnTo>
                <a:close/>
              </a:path>
            </a:pathLst>
          </a:custGeom>
          <a:ln w="25400">
            <a:solidFill>
              <a:srgbClr val="436C6E"/>
            </a:solidFill>
            <a:miter lim="400000"/>
          </a:ln>
        </p:spPr>
      </p:pic>
      <p:pic>
        <p:nvPicPr>
          <p:cNvPr id="429" name="rmarkdown.png" descr="rmarkdown.png"/>
          <p:cNvPicPr>
            <a:picLocks noChangeAspect="1"/>
          </p:cNvPicPr>
          <p:nvPr/>
        </p:nvPicPr>
        <p:blipFill>
          <a:blip r:embed="rId5"/>
          <a:srcRect l="4408" t="4630" r="4279" b="4389"/>
          <a:stretch>
            <a:fillRect/>
          </a:stretch>
        </p:blipFill>
        <p:spPr>
          <a:xfrm>
            <a:off x="3395323" y="9868928"/>
            <a:ext cx="1949054" cy="2250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2" y="0"/>
                </a:moveTo>
                <a:lnTo>
                  <a:pt x="0" y="5401"/>
                </a:lnTo>
                <a:lnTo>
                  <a:pt x="0" y="16199"/>
                </a:lnTo>
                <a:lnTo>
                  <a:pt x="10802" y="21600"/>
                </a:lnTo>
                <a:lnTo>
                  <a:pt x="21600" y="16199"/>
                </a:lnTo>
                <a:lnTo>
                  <a:pt x="21600" y="5401"/>
                </a:lnTo>
                <a:lnTo>
                  <a:pt x="10802" y="0"/>
                </a:lnTo>
                <a:close/>
              </a:path>
            </a:pathLst>
          </a:custGeom>
          <a:ln w="25400">
            <a:solidFill>
              <a:srgbClr val="FFFFFF"/>
            </a:solidFill>
            <a:miter lim="400000"/>
          </a:ln>
        </p:spPr>
      </p:pic>
      <p:grpSp>
        <p:nvGrpSpPr>
          <p:cNvPr id="433" name="Group"/>
          <p:cNvGrpSpPr/>
          <p:nvPr/>
        </p:nvGrpSpPr>
        <p:grpSpPr>
          <a:xfrm>
            <a:off x="8174146" y="6104533"/>
            <a:ext cx="4274146" cy="1506934"/>
            <a:chOff x="0" y="0"/>
            <a:chExt cx="4274145" cy="1506932"/>
          </a:xfrm>
        </p:grpSpPr>
        <p:sp>
          <p:nvSpPr>
            <p:cNvPr id="440" name="Connection Line"/>
            <p:cNvSpPr/>
            <p:nvPr/>
          </p:nvSpPr>
          <p:spPr>
            <a:xfrm>
              <a:off x="0" y="-1"/>
              <a:ext cx="4274146" cy="1506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39" extrusionOk="0">
                  <a:moveTo>
                    <a:pt x="0" y="523"/>
                  </a:moveTo>
                  <a:cubicBezTo>
                    <a:pt x="8379" y="-1961"/>
                    <a:pt x="15579" y="4411"/>
                    <a:pt x="21600" y="19639"/>
                  </a:cubicBezTo>
                </a:path>
              </a:pathLst>
            </a:cu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431" name="Line"/>
            <p:cNvSpPr/>
            <p:nvPr/>
          </p:nvSpPr>
          <p:spPr>
            <a:xfrm>
              <a:off x="3745882" y="1489158"/>
              <a:ext cx="471813" cy="1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432" name="Line"/>
            <p:cNvSpPr/>
            <p:nvPr/>
          </p:nvSpPr>
          <p:spPr>
            <a:xfrm flipV="1">
              <a:off x="4261188" y="1010040"/>
              <a:ext cx="1" cy="471813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437" name="Group"/>
          <p:cNvGrpSpPr/>
          <p:nvPr/>
        </p:nvGrpSpPr>
        <p:grpSpPr>
          <a:xfrm rot="10800000">
            <a:off x="8174146" y="10685301"/>
            <a:ext cx="4274146" cy="1506933"/>
            <a:chOff x="0" y="0"/>
            <a:chExt cx="4274145" cy="1506932"/>
          </a:xfrm>
        </p:grpSpPr>
        <p:sp>
          <p:nvSpPr>
            <p:cNvPr id="441" name="Connection Line"/>
            <p:cNvSpPr/>
            <p:nvPr/>
          </p:nvSpPr>
          <p:spPr>
            <a:xfrm>
              <a:off x="0" y="-1"/>
              <a:ext cx="4274146" cy="1506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39" extrusionOk="0">
                  <a:moveTo>
                    <a:pt x="0" y="523"/>
                  </a:moveTo>
                  <a:cubicBezTo>
                    <a:pt x="8379" y="-1961"/>
                    <a:pt x="15579" y="4411"/>
                    <a:pt x="21600" y="19639"/>
                  </a:cubicBezTo>
                </a:path>
              </a:pathLst>
            </a:cu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435" name="Line"/>
            <p:cNvSpPr/>
            <p:nvPr/>
          </p:nvSpPr>
          <p:spPr>
            <a:xfrm>
              <a:off x="3745882" y="1489158"/>
              <a:ext cx="471813" cy="1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436" name="Line"/>
            <p:cNvSpPr/>
            <p:nvPr/>
          </p:nvSpPr>
          <p:spPr>
            <a:xfrm flipV="1">
              <a:off x="4261188" y="1010040"/>
              <a:ext cx="1" cy="471813"/>
            </a:xfrm>
            <a:prstGeom prst="line">
              <a:avLst/>
            </a:prstGeom>
            <a:noFill/>
            <a:ln w="63500" cap="flat">
              <a:solidFill>
                <a:srgbClr val="EBEBEB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38" name="R Code Interpreter and Editor"/>
          <p:cNvSpPr txBox="1"/>
          <p:nvPr/>
        </p:nvSpPr>
        <p:spPr>
          <a:xfrm>
            <a:off x="15105481" y="12373227"/>
            <a:ext cx="5614687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b="0"/>
            </a:pPr>
            <a:r>
              <a:rPr b="1"/>
              <a:t>R Code Interpreter and Editor</a:t>
            </a:r>
          </a:p>
        </p:txBody>
      </p:sp>
      <p:sp>
        <p:nvSpPr>
          <p:cNvPr id="439" name="8"/>
          <p:cNvSpPr txBox="1"/>
          <p:nvPr/>
        </p:nvSpPr>
        <p:spPr>
          <a:xfrm>
            <a:off x="374649" y="12998449"/>
            <a:ext cx="4137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8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Rectangle"/>
          <p:cNvSpPr/>
          <p:nvPr/>
        </p:nvSpPr>
        <p:spPr>
          <a:xfrm>
            <a:off x="-43139" y="-57430"/>
            <a:ext cx="24813178" cy="3538103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6" name="Rectangle"/>
          <p:cNvSpPr/>
          <p:nvPr/>
        </p:nvSpPr>
        <p:spPr>
          <a:xfrm>
            <a:off x="-220939" y="11905970"/>
            <a:ext cx="24813178" cy="1827175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7" name="9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9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451" name="Group"/>
          <p:cNvGrpSpPr/>
          <p:nvPr/>
        </p:nvGrpSpPr>
        <p:grpSpPr>
          <a:xfrm>
            <a:off x="8730474" y="835174"/>
            <a:ext cx="11249291" cy="1956095"/>
            <a:chOff x="0" y="0"/>
            <a:chExt cx="11249290" cy="1956094"/>
          </a:xfrm>
        </p:grpSpPr>
        <p:sp>
          <p:nvSpPr>
            <p:cNvPr id="448" name="THE ANATOMY OF R"/>
            <p:cNvSpPr txBox="1"/>
            <p:nvPr/>
          </p:nvSpPr>
          <p:spPr>
            <a:xfrm>
              <a:off x="4620" y="840736"/>
              <a:ext cx="6394333" cy="11153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THE ANATOMY OF R</a:t>
              </a:r>
            </a:p>
          </p:txBody>
        </p:sp>
        <p:sp>
          <p:nvSpPr>
            <p:cNvPr id="449" name="FROM EXCEL TO R"/>
            <p:cNvSpPr txBox="1"/>
            <p:nvPr/>
          </p:nvSpPr>
          <p:spPr>
            <a:xfrm>
              <a:off x="2672013" y="0"/>
              <a:ext cx="8577278" cy="5791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450" name="Line"/>
            <p:cNvSpPr/>
            <p:nvPr/>
          </p:nvSpPr>
          <p:spPr>
            <a:xfrm>
              <a:off x="0" y="221254"/>
              <a:ext cx="226010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454" name="Group"/>
          <p:cNvGrpSpPr/>
          <p:nvPr/>
        </p:nvGrpSpPr>
        <p:grpSpPr>
          <a:xfrm>
            <a:off x="1396632" y="8592516"/>
            <a:ext cx="2449744" cy="2416748"/>
            <a:chOff x="0" y="0"/>
            <a:chExt cx="2449743" cy="2416746"/>
          </a:xfrm>
        </p:grpSpPr>
        <p:sp>
          <p:nvSpPr>
            <p:cNvPr id="452" name="Oval 6"/>
            <p:cNvSpPr/>
            <p:nvPr/>
          </p:nvSpPr>
          <p:spPr>
            <a:xfrm rot="16200000" flipH="1">
              <a:off x="247713" y="217873"/>
              <a:ext cx="1954317" cy="1981000"/>
            </a:xfrm>
            <a:prstGeom prst="ellipse">
              <a:avLst/>
            </a:prstGeom>
            <a:solidFill>
              <a:srgbClr val="390608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53" name="Oval 14"/>
            <p:cNvSpPr/>
            <p:nvPr/>
          </p:nvSpPr>
          <p:spPr>
            <a:xfrm rot="16200000" flipH="1">
              <a:off x="16498" y="-16499"/>
              <a:ext cx="2416747" cy="2449744"/>
            </a:xfrm>
            <a:prstGeom prst="ellipse">
              <a:avLst/>
            </a:prstGeom>
            <a:noFill/>
            <a:ln w="25400" cap="flat">
              <a:solidFill>
                <a:srgbClr val="390608">
                  <a:alpha val="67831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57" name="Group"/>
          <p:cNvGrpSpPr/>
          <p:nvPr/>
        </p:nvGrpSpPr>
        <p:grpSpPr>
          <a:xfrm>
            <a:off x="5583891" y="5744810"/>
            <a:ext cx="2098251" cy="2126583"/>
            <a:chOff x="0" y="0"/>
            <a:chExt cx="2098249" cy="2126581"/>
          </a:xfrm>
        </p:grpSpPr>
        <p:sp>
          <p:nvSpPr>
            <p:cNvPr id="455" name="Oval 7"/>
            <p:cNvSpPr/>
            <p:nvPr/>
          </p:nvSpPr>
          <p:spPr>
            <a:xfrm rot="16200000" flipH="1">
              <a:off x="189288" y="214681"/>
              <a:ext cx="1719674" cy="1697220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56" name="Oval 15"/>
            <p:cNvSpPr/>
            <p:nvPr/>
          </p:nvSpPr>
          <p:spPr>
            <a:xfrm rot="16200000" flipH="1">
              <a:off x="-14166" y="14165"/>
              <a:ext cx="2126582" cy="2098251"/>
            </a:xfrm>
            <a:prstGeom prst="ellipse">
              <a:avLst/>
            </a:prstGeom>
            <a:noFill/>
            <a:ln w="25400" cap="flat">
              <a:solidFill>
                <a:srgbClr val="390622">
                  <a:alpha val="67831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58" name="Line 22"/>
          <p:cNvSpPr/>
          <p:nvPr/>
        </p:nvSpPr>
        <p:spPr>
          <a:xfrm flipH="1" flipV="1">
            <a:off x="2627198" y="4773364"/>
            <a:ext cx="19008600" cy="1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59" name="Line 27"/>
          <p:cNvSpPr/>
          <p:nvPr/>
        </p:nvSpPr>
        <p:spPr>
          <a:xfrm flipV="1">
            <a:off x="10043786" y="4796592"/>
            <a:ext cx="1" cy="1004069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60" name="Line 27"/>
          <p:cNvSpPr/>
          <p:nvPr/>
        </p:nvSpPr>
        <p:spPr>
          <a:xfrm flipH="1">
            <a:off x="3856684" y="9929752"/>
            <a:ext cx="2757651" cy="1"/>
          </a:xfrm>
          <a:prstGeom prst="line">
            <a:avLst/>
          </a:prstGeom>
          <a:ln w="50800">
            <a:solidFill>
              <a:srgbClr val="390608">
                <a:alpha val="79502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61" name="Line 27"/>
          <p:cNvSpPr/>
          <p:nvPr/>
        </p:nvSpPr>
        <p:spPr>
          <a:xfrm flipV="1">
            <a:off x="6607902" y="7951544"/>
            <a:ext cx="1" cy="1961556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grpSp>
        <p:nvGrpSpPr>
          <p:cNvPr id="464" name="Group"/>
          <p:cNvGrpSpPr/>
          <p:nvPr/>
        </p:nvGrpSpPr>
        <p:grpSpPr>
          <a:xfrm>
            <a:off x="9088927" y="5855641"/>
            <a:ext cx="1909721" cy="1931097"/>
            <a:chOff x="0" y="0"/>
            <a:chExt cx="1909720" cy="1931096"/>
          </a:xfrm>
        </p:grpSpPr>
        <p:sp>
          <p:nvSpPr>
            <p:cNvPr id="462" name="Oval 9"/>
            <p:cNvSpPr/>
            <p:nvPr/>
          </p:nvSpPr>
          <p:spPr>
            <a:xfrm rot="16200000" flipH="1">
              <a:off x="174485" y="193186"/>
              <a:ext cx="1560750" cy="1544724"/>
            </a:xfrm>
            <a:prstGeom prst="ellipse">
              <a:avLst/>
            </a:prstGeom>
            <a:solidFill>
              <a:srgbClr val="525067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3" name="Oval 17"/>
            <p:cNvSpPr/>
            <p:nvPr/>
          </p:nvSpPr>
          <p:spPr>
            <a:xfrm rot="16200000" flipH="1">
              <a:off x="-10688" y="10687"/>
              <a:ext cx="1931097" cy="1909722"/>
            </a:xfrm>
            <a:prstGeom prst="ellipse">
              <a:avLst/>
            </a:prstGeom>
            <a:noFill/>
            <a:ln w="25400" cap="flat">
              <a:solidFill>
                <a:srgbClr val="8E8CA7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67" name="Group"/>
          <p:cNvGrpSpPr/>
          <p:nvPr/>
        </p:nvGrpSpPr>
        <p:grpSpPr>
          <a:xfrm>
            <a:off x="11026704" y="5873524"/>
            <a:ext cx="1909721" cy="1931097"/>
            <a:chOff x="0" y="0"/>
            <a:chExt cx="1909720" cy="1931096"/>
          </a:xfrm>
        </p:grpSpPr>
        <p:sp>
          <p:nvSpPr>
            <p:cNvPr id="465" name="Oval 9"/>
            <p:cNvSpPr/>
            <p:nvPr/>
          </p:nvSpPr>
          <p:spPr>
            <a:xfrm rot="16200000" flipH="1">
              <a:off x="174485" y="193186"/>
              <a:ext cx="1560750" cy="1544724"/>
            </a:xfrm>
            <a:prstGeom prst="ellipse">
              <a:avLst/>
            </a:prstGeom>
            <a:solidFill>
              <a:srgbClr val="6B80CA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6" name="Oval 17"/>
            <p:cNvSpPr/>
            <p:nvPr/>
          </p:nvSpPr>
          <p:spPr>
            <a:xfrm rot="16200000" flipH="1">
              <a:off x="-10688" y="10687"/>
              <a:ext cx="1931097" cy="1909722"/>
            </a:xfrm>
            <a:prstGeom prst="ellipse">
              <a:avLst/>
            </a:prstGeom>
            <a:noFill/>
            <a:ln w="25400" cap="flat">
              <a:solidFill>
                <a:srgbClr val="6B80CA">
                  <a:alpha val="80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0" name="Group"/>
          <p:cNvGrpSpPr/>
          <p:nvPr/>
        </p:nvGrpSpPr>
        <p:grpSpPr>
          <a:xfrm>
            <a:off x="14239847" y="5873524"/>
            <a:ext cx="1909721" cy="1931097"/>
            <a:chOff x="0" y="0"/>
            <a:chExt cx="1909720" cy="1931096"/>
          </a:xfrm>
        </p:grpSpPr>
        <p:sp>
          <p:nvSpPr>
            <p:cNvPr id="468" name="Oval 9"/>
            <p:cNvSpPr/>
            <p:nvPr/>
          </p:nvSpPr>
          <p:spPr>
            <a:xfrm rot="16200000" flipH="1">
              <a:off x="174485" y="193186"/>
              <a:ext cx="1560750" cy="1544724"/>
            </a:xfrm>
            <a:prstGeom prst="ellipse">
              <a:avLst/>
            </a:prstGeom>
            <a:solidFill>
              <a:srgbClr val="828FCD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9" name="Oval 17"/>
            <p:cNvSpPr/>
            <p:nvPr/>
          </p:nvSpPr>
          <p:spPr>
            <a:xfrm rot="16200000" flipH="1">
              <a:off x="-10688" y="10687"/>
              <a:ext cx="1931097" cy="1909722"/>
            </a:xfrm>
            <a:prstGeom prst="ellipse">
              <a:avLst/>
            </a:prstGeom>
            <a:noFill/>
            <a:ln w="25400" cap="flat">
              <a:solidFill>
                <a:srgbClr val="828FCD">
                  <a:alpha val="80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3" name="Group"/>
          <p:cNvGrpSpPr/>
          <p:nvPr/>
        </p:nvGrpSpPr>
        <p:grpSpPr>
          <a:xfrm>
            <a:off x="17452971" y="5873524"/>
            <a:ext cx="1909722" cy="1931097"/>
            <a:chOff x="0" y="0"/>
            <a:chExt cx="1909720" cy="1931096"/>
          </a:xfrm>
        </p:grpSpPr>
        <p:sp>
          <p:nvSpPr>
            <p:cNvPr id="471" name="Oval 9"/>
            <p:cNvSpPr/>
            <p:nvPr/>
          </p:nvSpPr>
          <p:spPr>
            <a:xfrm rot="16200000" flipH="1">
              <a:off x="174485" y="193186"/>
              <a:ext cx="1560750" cy="1544724"/>
            </a:xfrm>
            <a:prstGeom prst="ellipse">
              <a:avLst/>
            </a:prstGeom>
            <a:solidFill>
              <a:srgbClr val="97ABE1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72" name="Oval 17"/>
            <p:cNvSpPr/>
            <p:nvPr/>
          </p:nvSpPr>
          <p:spPr>
            <a:xfrm rot="16200000" flipH="1">
              <a:off x="-10688" y="10687"/>
              <a:ext cx="1931097" cy="1909722"/>
            </a:xfrm>
            <a:prstGeom prst="ellipse">
              <a:avLst/>
            </a:prstGeom>
            <a:noFill/>
            <a:ln w="25400" cap="flat">
              <a:solidFill>
                <a:srgbClr val="97ABE1">
                  <a:alpha val="80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6" name="Group"/>
          <p:cNvGrpSpPr/>
          <p:nvPr/>
        </p:nvGrpSpPr>
        <p:grpSpPr>
          <a:xfrm>
            <a:off x="20666113" y="5855641"/>
            <a:ext cx="1909721" cy="1931097"/>
            <a:chOff x="0" y="0"/>
            <a:chExt cx="1909720" cy="1931096"/>
          </a:xfrm>
        </p:grpSpPr>
        <p:sp>
          <p:nvSpPr>
            <p:cNvPr id="474" name="Oval 9"/>
            <p:cNvSpPr/>
            <p:nvPr/>
          </p:nvSpPr>
          <p:spPr>
            <a:xfrm rot="16200000" flipH="1">
              <a:off x="174485" y="193186"/>
              <a:ext cx="1560750" cy="1544724"/>
            </a:xfrm>
            <a:prstGeom prst="ellipse">
              <a:avLst/>
            </a:prstGeom>
            <a:solidFill>
              <a:srgbClr val="B8A9D2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75" name="Oval 17"/>
            <p:cNvSpPr/>
            <p:nvPr/>
          </p:nvSpPr>
          <p:spPr>
            <a:xfrm rot="16200000" flipH="1">
              <a:off x="-10688" y="10687"/>
              <a:ext cx="1931097" cy="1909722"/>
            </a:xfrm>
            <a:prstGeom prst="ellipse">
              <a:avLst/>
            </a:prstGeom>
            <a:noFill/>
            <a:ln w="25400" cap="flat">
              <a:solidFill>
                <a:srgbClr val="B8A9D2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77" name="Line 27"/>
          <p:cNvSpPr/>
          <p:nvPr/>
        </p:nvSpPr>
        <p:spPr>
          <a:xfrm flipV="1">
            <a:off x="2621504" y="4860249"/>
            <a:ext cx="1" cy="3692253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78" name="Line 27"/>
          <p:cNvSpPr/>
          <p:nvPr/>
        </p:nvSpPr>
        <p:spPr>
          <a:xfrm flipH="1">
            <a:off x="7699861" y="6839071"/>
            <a:ext cx="1271129" cy="1"/>
          </a:xfrm>
          <a:prstGeom prst="line">
            <a:avLst/>
          </a:prstGeom>
          <a:ln w="50800">
            <a:solidFill>
              <a:srgbClr val="390622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79" name="Line 27"/>
          <p:cNvSpPr/>
          <p:nvPr/>
        </p:nvSpPr>
        <p:spPr>
          <a:xfrm flipH="1">
            <a:off x="12928320" y="6839071"/>
            <a:ext cx="1226691" cy="1"/>
          </a:xfrm>
          <a:prstGeom prst="line">
            <a:avLst/>
          </a:prstGeom>
          <a:ln w="50800">
            <a:solidFill>
              <a:srgbClr val="6B80CA">
                <a:alpha val="80000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80" name="Line 27"/>
          <p:cNvSpPr/>
          <p:nvPr/>
        </p:nvSpPr>
        <p:spPr>
          <a:xfrm flipV="1">
            <a:off x="11981564" y="4786146"/>
            <a:ext cx="1" cy="1024961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81" name="Line 27"/>
          <p:cNvSpPr/>
          <p:nvPr/>
        </p:nvSpPr>
        <p:spPr>
          <a:xfrm flipH="1">
            <a:off x="16163707" y="6839071"/>
            <a:ext cx="1220027" cy="1"/>
          </a:xfrm>
          <a:prstGeom prst="line">
            <a:avLst/>
          </a:prstGeom>
          <a:ln w="50800">
            <a:solidFill>
              <a:srgbClr val="6B80CA">
                <a:alpha val="80000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482" name="Line 27"/>
          <p:cNvSpPr/>
          <p:nvPr/>
        </p:nvSpPr>
        <p:spPr>
          <a:xfrm flipH="1">
            <a:off x="19362557" y="6821189"/>
            <a:ext cx="1260483" cy="1"/>
          </a:xfrm>
          <a:prstGeom prst="line">
            <a:avLst/>
          </a:prstGeom>
          <a:ln w="50800">
            <a:solidFill>
              <a:srgbClr val="97ABE1">
                <a:alpha val="80000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14" name="Connection Line"/>
          <p:cNvSpPr/>
          <p:nvPr/>
        </p:nvSpPr>
        <p:spPr>
          <a:xfrm>
            <a:off x="8783004" y="6716108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15" name="Connection Line"/>
          <p:cNvSpPr/>
          <p:nvPr/>
        </p:nvSpPr>
        <p:spPr>
          <a:xfrm>
            <a:off x="13936915" y="6716108"/>
            <a:ext cx="218097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6B80CA">
                <a:alpha val="80000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16" name="Connection Line"/>
          <p:cNvSpPr/>
          <p:nvPr/>
        </p:nvSpPr>
        <p:spPr>
          <a:xfrm>
            <a:off x="17178718" y="6720910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6B80CA">
                <a:alpha val="80000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17" name="Connection Line"/>
          <p:cNvSpPr/>
          <p:nvPr/>
        </p:nvSpPr>
        <p:spPr>
          <a:xfrm>
            <a:off x="20407442" y="6703027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97ABE1">
                <a:alpha val="80000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18" name="Connection Line"/>
          <p:cNvSpPr/>
          <p:nvPr/>
        </p:nvSpPr>
        <p:spPr>
          <a:xfrm>
            <a:off x="9955034" y="5615647"/>
            <a:ext cx="177497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492"/>
                </a:moveTo>
                <a:cubicBezTo>
                  <a:pt x="14499" y="21600"/>
                  <a:pt x="7299" y="21436"/>
                  <a:pt x="0" y="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19" name="Connection Line"/>
          <p:cNvSpPr/>
          <p:nvPr/>
        </p:nvSpPr>
        <p:spPr>
          <a:xfrm>
            <a:off x="11892812" y="5615647"/>
            <a:ext cx="177497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492"/>
                </a:moveTo>
                <a:cubicBezTo>
                  <a:pt x="14499" y="21600"/>
                  <a:pt x="7299" y="21436"/>
                  <a:pt x="0" y="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20" name="Connection Line"/>
          <p:cNvSpPr/>
          <p:nvPr/>
        </p:nvSpPr>
        <p:spPr>
          <a:xfrm>
            <a:off x="6522458" y="7965259"/>
            <a:ext cx="177496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709"/>
                </a:moveTo>
                <a:cubicBezTo>
                  <a:pt x="7101" y="-5399"/>
                  <a:pt x="14301" y="-5235"/>
                  <a:pt x="21600" y="16201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21" name="Connection Line"/>
          <p:cNvSpPr/>
          <p:nvPr/>
        </p:nvSpPr>
        <p:spPr>
          <a:xfrm>
            <a:off x="2532761" y="4846218"/>
            <a:ext cx="177497" cy="1858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709"/>
                </a:moveTo>
                <a:cubicBezTo>
                  <a:pt x="7101" y="-5399"/>
                  <a:pt x="14301" y="-5235"/>
                  <a:pt x="21600" y="16201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22" name="Connection Line"/>
          <p:cNvSpPr/>
          <p:nvPr/>
        </p:nvSpPr>
        <p:spPr>
          <a:xfrm>
            <a:off x="6787555" y="4668231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23" name="Connection Line"/>
          <p:cNvSpPr/>
          <p:nvPr/>
        </p:nvSpPr>
        <p:spPr>
          <a:xfrm>
            <a:off x="13659710" y="4668231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24" name="Connection Line"/>
          <p:cNvSpPr/>
          <p:nvPr/>
        </p:nvSpPr>
        <p:spPr>
          <a:xfrm>
            <a:off x="16964531" y="4666774"/>
            <a:ext cx="218098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25" name="Connection Line"/>
          <p:cNvSpPr/>
          <p:nvPr/>
        </p:nvSpPr>
        <p:spPr>
          <a:xfrm>
            <a:off x="20269355" y="4666774"/>
            <a:ext cx="218097" cy="20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3" h="21600" extrusionOk="0">
                <a:moveTo>
                  <a:pt x="795" y="0"/>
                </a:moveTo>
                <a:cubicBezTo>
                  <a:pt x="21600" y="9347"/>
                  <a:pt x="21335" y="16547"/>
                  <a:pt x="0" y="2160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495" name="R"/>
          <p:cNvSpPr txBox="1"/>
          <p:nvPr/>
        </p:nvSpPr>
        <p:spPr>
          <a:xfrm>
            <a:off x="2082569" y="8626686"/>
            <a:ext cx="1103825" cy="1827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 sz="130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t>R</a:t>
            </a:r>
          </a:p>
        </p:txBody>
      </p:sp>
      <p:sp>
        <p:nvSpPr>
          <p:cNvPr id="496" name="R…"/>
          <p:cNvSpPr txBox="1"/>
          <p:nvPr/>
        </p:nvSpPr>
        <p:spPr>
          <a:xfrm>
            <a:off x="5528005" y="5883816"/>
            <a:ext cx="2217195" cy="1590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algn="ctr">
              <a:lnSpc>
                <a:spcPct val="80000"/>
              </a:lnSpc>
              <a:defRPr sz="70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t>R</a:t>
            </a:r>
          </a:p>
          <a:p>
            <a:pPr algn="ctr">
              <a:lnSpc>
                <a:spcPct val="80000"/>
              </a:lnSpc>
              <a:defRPr sz="37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t>Studio</a:t>
            </a:r>
          </a:p>
        </p:txBody>
      </p:sp>
      <p:sp>
        <p:nvSpPr>
          <p:cNvPr id="497" name=".R"/>
          <p:cNvSpPr txBox="1"/>
          <p:nvPr/>
        </p:nvSpPr>
        <p:spPr>
          <a:xfrm>
            <a:off x="9266515" y="6286131"/>
            <a:ext cx="1425808" cy="942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algn="ctr">
              <a:lnSpc>
                <a:spcPct val="80000"/>
              </a:lnSpc>
              <a:defRPr sz="52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rPr sz="4400"/>
              <a:t>.</a:t>
            </a:r>
            <a:r>
              <a:rPr sz="6000"/>
              <a:t>R</a:t>
            </a:r>
          </a:p>
        </p:txBody>
      </p:sp>
      <p:sp>
        <p:nvSpPr>
          <p:cNvPr id="498" name=".Rmd"/>
          <p:cNvSpPr txBox="1"/>
          <p:nvPr/>
        </p:nvSpPr>
        <p:spPr>
          <a:xfrm>
            <a:off x="11118463" y="6443459"/>
            <a:ext cx="1608922" cy="7912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44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t>.Rmd</a:t>
            </a:r>
          </a:p>
        </p:txBody>
      </p:sp>
      <p:sp>
        <p:nvSpPr>
          <p:cNvPr id="499" name="R…"/>
          <p:cNvSpPr txBox="1"/>
          <p:nvPr/>
        </p:nvSpPr>
        <p:spPr>
          <a:xfrm>
            <a:off x="14401541" y="6209931"/>
            <a:ext cx="1608922" cy="1024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algn="ctr">
              <a:lnSpc>
                <a:spcPct val="80000"/>
              </a:lnSpc>
              <a:defRPr sz="35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t>R</a:t>
            </a:r>
          </a:p>
          <a:p>
            <a:pPr algn="ctr">
              <a:lnSpc>
                <a:spcPct val="80000"/>
              </a:lnSpc>
              <a:defRPr sz="30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t>package</a:t>
            </a:r>
          </a:p>
        </p:txBody>
      </p:sp>
      <p:sp>
        <p:nvSpPr>
          <p:cNvPr id="500" name="Function"/>
          <p:cNvSpPr txBox="1"/>
          <p:nvPr/>
        </p:nvSpPr>
        <p:spPr>
          <a:xfrm>
            <a:off x="17535049" y="6544733"/>
            <a:ext cx="1753799" cy="588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30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t>Function</a:t>
            </a:r>
          </a:p>
        </p:txBody>
      </p:sp>
      <p:sp>
        <p:nvSpPr>
          <p:cNvPr id="501" name="Arguments"/>
          <p:cNvSpPr txBox="1"/>
          <p:nvPr/>
        </p:nvSpPr>
        <p:spPr>
          <a:xfrm>
            <a:off x="20832821" y="6553479"/>
            <a:ext cx="1608922" cy="5457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25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t>Arguments</a:t>
            </a:r>
          </a:p>
        </p:txBody>
      </p:sp>
      <p:sp>
        <p:nvSpPr>
          <p:cNvPr id="502" name="Line 27"/>
          <p:cNvSpPr/>
          <p:nvPr/>
        </p:nvSpPr>
        <p:spPr>
          <a:xfrm flipV="1">
            <a:off x="15194706" y="4784420"/>
            <a:ext cx="1" cy="1024962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26" name="Connection Line"/>
          <p:cNvSpPr/>
          <p:nvPr/>
        </p:nvSpPr>
        <p:spPr>
          <a:xfrm>
            <a:off x="15105955" y="5613922"/>
            <a:ext cx="177496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492"/>
                </a:moveTo>
                <a:cubicBezTo>
                  <a:pt x="14499" y="21600"/>
                  <a:pt x="7299" y="21436"/>
                  <a:pt x="0" y="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04" name="Line 27"/>
          <p:cNvSpPr/>
          <p:nvPr/>
        </p:nvSpPr>
        <p:spPr>
          <a:xfrm flipV="1">
            <a:off x="18407850" y="4784420"/>
            <a:ext cx="1" cy="1024962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27" name="Connection Line"/>
          <p:cNvSpPr/>
          <p:nvPr/>
        </p:nvSpPr>
        <p:spPr>
          <a:xfrm>
            <a:off x="18319097" y="5613922"/>
            <a:ext cx="177496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492"/>
                </a:moveTo>
                <a:cubicBezTo>
                  <a:pt x="14499" y="21600"/>
                  <a:pt x="7299" y="21436"/>
                  <a:pt x="0" y="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06" name="Line 27"/>
          <p:cNvSpPr/>
          <p:nvPr/>
        </p:nvSpPr>
        <p:spPr>
          <a:xfrm flipV="1">
            <a:off x="21620974" y="4784420"/>
            <a:ext cx="1" cy="1024962"/>
          </a:xfrm>
          <a:prstGeom prst="line">
            <a:avLst/>
          </a:prstGeom>
          <a:ln w="50800">
            <a:solidFill>
              <a:srgbClr val="390608">
                <a:alpha val="67831"/>
              </a:srgbClr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28" name="Connection Line"/>
          <p:cNvSpPr/>
          <p:nvPr/>
        </p:nvSpPr>
        <p:spPr>
          <a:xfrm>
            <a:off x="21532222" y="5613922"/>
            <a:ext cx="177496" cy="18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21600" y="492"/>
                </a:moveTo>
                <a:cubicBezTo>
                  <a:pt x="14499" y="21600"/>
                  <a:pt x="7299" y="21436"/>
                  <a:pt x="0" y="0"/>
                </a:cubicBezTo>
              </a:path>
            </a:pathLst>
          </a:custGeom>
          <a:ln w="50800">
            <a:solidFill>
              <a:srgbClr val="390622">
                <a:alpha val="67831"/>
              </a:srgbClr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508" name="Language"/>
          <p:cNvSpPr txBox="1"/>
          <p:nvPr/>
        </p:nvSpPr>
        <p:spPr>
          <a:xfrm>
            <a:off x="3904992" y="10200264"/>
            <a:ext cx="1971158" cy="48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Language</a:t>
            </a:r>
          </a:p>
        </p:txBody>
      </p:sp>
      <p:sp>
        <p:nvSpPr>
          <p:cNvPr id="509" name="Editor"/>
          <p:cNvSpPr txBox="1"/>
          <p:nvPr/>
        </p:nvSpPr>
        <p:spPr>
          <a:xfrm>
            <a:off x="7031108" y="8198226"/>
            <a:ext cx="1971158" cy="48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Editor</a:t>
            </a:r>
          </a:p>
        </p:txBody>
      </p:sp>
      <p:sp>
        <p:nvSpPr>
          <p:cNvPr id="510" name="Scripts…"/>
          <p:cNvSpPr txBox="1"/>
          <p:nvPr/>
        </p:nvSpPr>
        <p:spPr>
          <a:xfrm>
            <a:off x="9369429" y="7969626"/>
            <a:ext cx="3232785" cy="942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Scripts</a:t>
            </a:r>
          </a:p>
          <a:p>
            <a:pPr algn="ctr"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600"/>
              <a:t>Code documents</a:t>
            </a:r>
            <a:r>
              <a:t> </a:t>
            </a:r>
          </a:p>
        </p:txBody>
      </p:sp>
      <p:sp>
        <p:nvSpPr>
          <p:cNvPr id="511" name="Bundle of functions…"/>
          <p:cNvSpPr txBox="1"/>
          <p:nvPr/>
        </p:nvSpPr>
        <p:spPr>
          <a:xfrm>
            <a:off x="13399169" y="8001376"/>
            <a:ext cx="3385972" cy="87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Bundle of functions</a:t>
            </a:r>
          </a:p>
          <a:p>
            <a:pPr algn="ctr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and packages</a:t>
            </a:r>
          </a:p>
        </p:txBody>
      </p:sp>
      <p:sp>
        <p:nvSpPr>
          <p:cNvPr id="512" name="Reproducible code…"/>
          <p:cNvSpPr txBox="1"/>
          <p:nvPr/>
        </p:nvSpPr>
        <p:spPr>
          <a:xfrm>
            <a:off x="17040229" y="8001376"/>
            <a:ext cx="2965468" cy="87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Reproducible code</a:t>
            </a:r>
          </a:p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Arguments as input</a:t>
            </a:r>
          </a:p>
        </p:txBody>
      </p:sp>
      <p:sp>
        <p:nvSpPr>
          <p:cNvPr id="513" name="Input args. X, Y…"/>
          <p:cNvSpPr txBox="1"/>
          <p:nvPr/>
        </p:nvSpPr>
        <p:spPr>
          <a:xfrm>
            <a:off x="19982395" y="8001376"/>
            <a:ext cx="3385972" cy="87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Input args. X, Y</a:t>
            </a:r>
          </a:p>
          <a:p>
            <a:pPr algn="ctr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Output Z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5" name="Group"/>
          <p:cNvGrpSpPr/>
          <p:nvPr/>
        </p:nvGrpSpPr>
        <p:grpSpPr>
          <a:xfrm>
            <a:off x="1391813" y="1524740"/>
            <a:ext cx="8486732" cy="3109759"/>
            <a:chOff x="0" y="0"/>
            <a:chExt cx="8486731" cy="3109757"/>
          </a:xfrm>
        </p:grpSpPr>
        <p:sp>
          <p:nvSpPr>
            <p:cNvPr id="532" name="FIRST TIME IN R?"/>
            <p:cNvSpPr txBox="1"/>
            <p:nvPr/>
          </p:nvSpPr>
          <p:spPr>
            <a:xfrm>
              <a:off x="0" y="644870"/>
              <a:ext cx="8486732" cy="24648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FIRST TIME IN </a:t>
              </a:r>
              <a:r>
                <a:rPr b="1"/>
                <a:t>R</a:t>
              </a:r>
              <a:r>
                <a:t>?</a:t>
              </a:r>
            </a:p>
          </p:txBody>
        </p:sp>
        <p:sp>
          <p:nvSpPr>
            <p:cNvPr id="533" name="FROM EXCEL TO R"/>
            <p:cNvSpPr txBox="1"/>
            <p:nvPr/>
          </p:nvSpPr>
          <p:spPr>
            <a:xfrm>
              <a:off x="1903424" y="0"/>
              <a:ext cx="5789855" cy="3909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534" name="Line"/>
            <p:cNvSpPr/>
            <p:nvPr/>
          </p:nvSpPr>
          <p:spPr>
            <a:xfrm>
              <a:off x="99754" y="195272"/>
              <a:ext cx="1525623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536" name="Freeform 66"/>
          <p:cNvSpPr/>
          <p:nvPr/>
        </p:nvSpPr>
        <p:spPr>
          <a:xfrm>
            <a:off x="9888140" y="7012747"/>
            <a:ext cx="3731420" cy="37346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687" y="21487"/>
                </a:moveTo>
                <a:cubicBezTo>
                  <a:pt x="10687" y="21420"/>
                  <a:pt x="10732" y="21375"/>
                  <a:pt x="10800" y="21375"/>
                </a:cubicBezTo>
                <a:cubicBezTo>
                  <a:pt x="10800" y="21375"/>
                  <a:pt x="10800" y="21375"/>
                  <a:pt x="10800" y="21375"/>
                </a:cubicBezTo>
                <a:cubicBezTo>
                  <a:pt x="10845" y="21375"/>
                  <a:pt x="10890" y="21397"/>
                  <a:pt x="10913" y="21442"/>
                </a:cubicBezTo>
                <a:cubicBezTo>
                  <a:pt x="10913" y="21442"/>
                  <a:pt x="10913" y="21442"/>
                  <a:pt x="10913" y="21442"/>
                </a:cubicBezTo>
                <a:cubicBezTo>
                  <a:pt x="10913" y="21397"/>
                  <a:pt x="10958" y="21375"/>
                  <a:pt x="11003" y="21375"/>
                </a:cubicBezTo>
                <a:cubicBezTo>
                  <a:pt x="11003" y="21375"/>
                  <a:pt x="11003" y="21375"/>
                  <a:pt x="11003" y="21375"/>
                </a:cubicBezTo>
                <a:cubicBezTo>
                  <a:pt x="11071" y="21375"/>
                  <a:pt x="11116" y="21420"/>
                  <a:pt x="11116" y="21487"/>
                </a:cubicBezTo>
                <a:cubicBezTo>
                  <a:pt x="11116" y="21487"/>
                  <a:pt x="11116" y="21487"/>
                  <a:pt x="11116" y="21487"/>
                </a:cubicBezTo>
                <a:cubicBezTo>
                  <a:pt x="11116" y="21532"/>
                  <a:pt x="11071" y="21600"/>
                  <a:pt x="11003" y="21600"/>
                </a:cubicBezTo>
                <a:cubicBezTo>
                  <a:pt x="11003" y="21600"/>
                  <a:pt x="11003" y="21600"/>
                  <a:pt x="11003" y="21600"/>
                </a:cubicBezTo>
                <a:cubicBezTo>
                  <a:pt x="10958" y="21600"/>
                  <a:pt x="10913" y="21555"/>
                  <a:pt x="10913" y="21510"/>
                </a:cubicBezTo>
                <a:cubicBezTo>
                  <a:pt x="10913" y="21510"/>
                  <a:pt x="10913" y="21510"/>
                  <a:pt x="10913" y="21510"/>
                </a:cubicBezTo>
                <a:cubicBezTo>
                  <a:pt x="10890" y="21555"/>
                  <a:pt x="10845" y="21600"/>
                  <a:pt x="10800" y="21600"/>
                </a:cubicBezTo>
                <a:cubicBezTo>
                  <a:pt x="10800" y="21600"/>
                  <a:pt x="10800" y="21600"/>
                  <a:pt x="10800" y="21600"/>
                </a:cubicBezTo>
                <a:cubicBezTo>
                  <a:pt x="10732" y="21600"/>
                  <a:pt x="10687" y="21555"/>
                  <a:pt x="10687" y="21487"/>
                </a:cubicBezTo>
                <a:close/>
                <a:moveTo>
                  <a:pt x="10169" y="21577"/>
                </a:moveTo>
                <a:cubicBezTo>
                  <a:pt x="10101" y="21577"/>
                  <a:pt x="10056" y="21510"/>
                  <a:pt x="10056" y="21465"/>
                </a:cubicBezTo>
                <a:cubicBezTo>
                  <a:pt x="10056" y="21465"/>
                  <a:pt x="10056" y="21465"/>
                  <a:pt x="10056" y="21465"/>
                </a:cubicBezTo>
                <a:cubicBezTo>
                  <a:pt x="10056" y="21397"/>
                  <a:pt x="10124" y="21352"/>
                  <a:pt x="10169" y="21352"/>
                </a:cubicBezTo>
                <a:cubicBezTo>
                  <a:pt x="10169" y="21352"/>
                  <a:pt x="10169" y="21352"/>
                  <a:pt x="10169" y="21352"/>
                </a:cubicBezTo>
                <a:cubicBezTo>
                  <a:pt x="10236" y="21352"/>
                  <a:pt x="10281" y="21397"/>
                  <a:pt x="10281" y="21465"/>
                </a:cubicBezTo>
                <a:cubicBezTo>
                  <a:pt x="10281" y="21465"/>
                  <a:pt x="10281" y="21465"/>
                  <a:pt x="10281" y="21465"/>
                </a:cubicBezTo>
                <a:cubicBezTo>
                  <a:pt x="10281" y="21532"/>
                  <a:pt x="10236" y="21577"/>
                  <a:pt x="10169" y="21577"/>
                </a:cubicBezTo>
                <a:cubicBezTo>
                  <a:pt x="10169" y="21577"/>
                  <a:pt x="10169" y="21577"/>
                  <a:pt x="10169" y="21577"/>
                </a:cubicBezTo>
                <a:cubicBezTo>
                  <a:pt x="10169" y="21577"/>
                  <a:pt x="10169" y="21577"/>
                  <a:pt x="10169" y="21577"/>
                </a:cubicBezTo>
                <a:close/>
                <a:moveTo>
                  <a:pt x="11522" y="21465"/>
                </a:moveTo>
                <a:cubicBezTo>
                  <a:pt x="11522" y="21397"/>
                  <a:pt x="11567" y="21352"/>
                  <a:pt x="11634" y="21329"/>
                </a:cubicBezTo>
                <a:cubicBezTo>
                  <a:pt x="11634" y="21329"/>
                  <a:pt x="11634" y="21329"/>
                  <a:pt x="11634" y="21329"/>
                </a:cubicBezTo>
                <a:cubicBezTo>
                  <a:pt x="11702" y="21329"/>
                  <a:pt x="11747" y="21375"/>
                  <a:pt x="11747" y="21442"/>
                </a:cubicBezTo>
                <a:cubicBezTo>
                  <a:pt x="11747" y="21442"/>
                  <a:pt x="11747" y="21442"/>
                  <a:pt x="11747" y="21442"/>
                </a:cubicBezTo>
                <a:cubicBezTo>
                  <a:pt x="11770" y="21510"/>
                  <a:pt x="11702" y="21555"/>
                  <a:pt x="11657" y="21555"/>
                </a:cubicBezTo>
                <a:cubicBezTo>
                  <a:pt x="11657" y="21555"/>
                  <a:pt x="11657" y="21555"/>
                  <a:pt x="11657" y="21555"/>
                </a:cubicBezTo>
                <a:cubicBezTo>
                  <a:pt x="11657" y="21555"/>
                  <a:pt x="11634" y="21555"/>
                  <a:pt x="11634" y="21555"/>
                </a:cubicBezTo>
                <a:cubicBezTo>
                  <a:pt x="11634" y="21555"/>
                  <a:pt x="11634" y="21555"/>
                  <a:pt x="11634" y="21555"/>
                </a:cubicBezTo>
                <a:cubicBezTo>
                  <a:pt x="11589" y="21555"/>
                  <a:pt x="11544" y="21510"/>
                  <a:pt x="11522" y="21465"/>
                </a:cubicBezTo>
                <a:close/>
                <a:moveTo>
                  <a:pt x="9537" y="21510"/>
                </a:moveTo>
                <a:cubicBezTo>
                  <a:pt x="9470" y="21510"/>
                  <a:pt x="9425" y="21465"/>
                  <a:pt x="9425" y="21397"/>
                </a:cubicBezTo>
                <a:cubicBezTo>
                  <a:pt x="9425" y="21397"/>
                  <a:pt x="9425" y="21397"/>
                  <a:pt x="9425" y="21397"/>
                </a:cubicBezTo>
                <a:cubicBezTo>
                  <a:pt x="9447" y="21329"/>
                  <a:pt x="9492" y="21284"/>
                  <a:pt x="9560" y="21307"/>
                </a:cubicBezTo>
                <a:cubicBezTo>
                  <a:pt x="9560" y="21307"/>
                  <a:pt x="9560" y="21307"/>
                  <a:pt x="9560" y="21307"/>
                </a:cubicBezTo>
                <a:cubicBezTo>
                  <a:pt x="9605" y="21307"/>
                  <a:pt x="9650" y="21352"/>
                  <a:pt x="9650" y="21420"/>
                </a:cubicBezTo>
                <a:cubicBezTo>
                  <a:pt x="9650" y="21420"/>
                  <a:pt x="9650" y="21420"/>
                  <a:pt x="9650" y="21420"/>
                </a:cubicBezTo>
                <a:cubicBezTo>
                  <a:pt x="9650" y="21487"/>
                  <a:pt x="9605" y="21510"/>
                  <a:pt x="9537" y="21510"/>
                </a:cubicBezTo>
                <a:cubicBezTo>
                  <a:pt x="9537" y="21510"/>
                  <a:pt x="9537" y="21510"/>
                  <a:pt x="9537" y="21510"/>
                </a:cubicBezTo>
                <a:cubicBezTo>
                  <a:pt x="9537" y="21510"/>
                  <a:pt x="9537" y="21510"/>
                  <a:pt x="9537" y="21510"/>
                </a:cubicBezTo>
                <a:close/>
                <a:moveTo>
                  <a:pt x="12153" y="21397"/>
                </a:moveTo>
                <a:cubicBezTo>
                  <a:pt x="12153" y="21329"/>
                  <a:pt x="12198" y="21284"/>
                  <a:pt x="12243" y="21262"/>
                </a:cubicBezTo>
                <a:cubicBezTo>
                  <a:pt x="12243" y="21262"/>
                  <a:pt x="12243" y="21262"/>
                  <a:pt x="12243" y="21262"/>
                </a:cubicBezTo>
                <a:cubicBezTo>
                  <a:pt x="12311" y="21262"/>
                  <a:pt x="12378" y="21307"/>
                  <a:pt x="12378" y="21375"/>
                </a:cubicBezTo>
                <a:cubicBezTo>
                  <a:pt x="12378" y="21375"/>
                  <a:pt x="12378" y="21375"/>
                  <a:pt x="12378" y="21375"/>
                </a:cubicBezTo>
                <a:cubicBezTo>
                  <a:pt x="12378" y="21420"/>
                  <a:pt x="12356" y="21487"/>
                  <a:pt x="12288" y="21487"/>
                </a:cubicBezTo>
                <a:cubicBezTo>
                  <a:pt x="12288" y="21487"/>
                  <a:pt x="12288" y="21487"/>
                  <a:pt x="12288" y="21487"/>
                </a:cubicBezTo>
                <a:cubicBezTo>
                  <a:pt x="12288" y="21487"/>
                  <a:pt x="12266" y="21487"/>
                  <a:pt x="12266" y="21487"/>
                </a:cubicBezTo>
                <a:cubicBezTo>
                  <a:pt x="12266" y="21487"/>
                  <a:pt x="12266" y="21487"/>
                  <a:pt x="12266" y="21487"/>
                </a:cubicBezTo>
                <a:cubicBezTo>
                  <a:pt x="12220" y="21487"/>
                  <a:pt x="12175" y="21442"/>
                  <a:pt x="12153" y="21397"/>
                </a:cubicBezTo>
                <a:close/>
                <a:moveTo>
                  <a:pt x="8906" y="21420"/>
                </a:moveTo>
                <a:cubicBezTo>
                  <a:pt x="8838" y="21420"/>
                  <a:pt x="8793" y="21352"/>
                  <a:pt x="8816" y="21307"/>
                </a:cubicBezTo>
                <a:cubicBezTo>
                  <a:pt x="8816" y="21307"/>
                  <a:pt x="8816" y="21307"/>
                  <a:pt x="8816" y="21307"/>
                </a:cubicBezTo>
                <a:cubicBezTo>
                  <a:pt x="8816" y="21239"/>
                  <a:pt x="8884" y="21194"/>
                  <a:pt x="8929" y="21194"/>
                </a:cubicBezTo>
                <a:cubicBezTo>
                  <a:pt x="8929" y="21194"/>
                  <a:pt x="8929" y="21194"/>
                  <a:pt x="8929" y="21194"/>
                </a:cubicBezTo>
                <a:cubicBezTo>
                  <a:pt x="8996" y="21217"/>
                  <a:pt x="9041" y="21284"/>
                  <a:pt x="9019" y="21329"/>
                </a:cubicBezTo>
                <a:cubicBezTo>
                  <a:pt x="9019" y="21329"/>
                  <a:pt x="9019" y="21329"/>
                  <a:pt x="9019" y="21329"/>
                </a:cubicBezTo>
                <a:cubicBezTo>
                  <a:pt x="9019" y="21397"/>
                  <a:pt x="8974" y="21420"/>
                  <a:pt x="8906" y="21420"/>
                </a:cubicBezTo>
                <a:cubicBezTo>
                  <a:pt x="8906" y="21420"/>
                  <a:pt x="8906" y="21420"/>
                  <a:pt x="8906" y="21420"/>
                </a:cubicBezTo>
                <a:cubicBezTo>
                  <a:pt x="8906" y="21420"/>
                  <a:pt x="8906" y="21420"/>
                  <a:pt x="8906" y="21420"/>
                </a:cubicBezTo>
                <a:close/>
                <a:moveTo>
                  <a:pt x="12784" y="21307"/>
                </a:moveTo>
                <a:cubicBezTo>
                  <a:pt x="12762" y="21239"/>
                  <a:pt x="12807" y="21172"/>
                  <a:pt x="12874" y="21172"/>
                </a:cubicBezTo>
                <a:cubicBezTo>
                  <a:pt x="12874" y="21172"/>
                  <a:pt x="12874" y="21172"/>
                  <a:pt x="12874" y="21172"/>
                </a:cubicBezTo>
                <a:cubicBezTo>
                  <a:pt x="12919" y="21149"/>
                  <a:pt x="12987" y="21194"/>
                  <a:pt x="13010" y="21262"/>
                </a:cubicBezTo>
                <a:cubicBezTo>
                  <a:pt x="13010" y="21262"/>
                  <a:pt x="13010" y="21262"/>
                  <a:pt x="13010" y="21262"/>
                </a:cubicBezTo>
                <a:cubicBezTo>
                  <a:pt x="13010" y="21307"/>
                  <a:pt x="12965" y="21375"/>
                  <a:pt x="12919" y="21397"/>
                </a:cubicBezTo>
                <a:cubicBezTo>
                  <a:pt x="12919" y="21397"/>
                  <a:pt x="12919" y="21397"/>
                  <a:pt x="12919" y="21397"/>
                </a:cubicBezTo>
                <a:cubicBezTo>
                  <a:pt x="12897" y="21397"/>
                  <a:pt x="12897" y="21397"/>
                  <a:pt x="12897" y="21397"/>
                </a:cubicBezTo>
                <a:cubicBezTo>
                  <a:pt x="12897" y="21397"/>
                  <a:pt x="12897" y="21397"/>
                  <a:pt x="12897" y="21397"/>
                </a:cubicBezTo>
                <a:cubicBezTo>
                  <a:pt x="12829" y="21397"/>
                  <a:pt x="12784" y="21352"/>
                  <a:pt x="12784" y="21307"/>
                </a:cubicBezTo>
                <a:close/>
                <a:moveTo>
                  <a:pt x="8275" y="21307"/>
                </a:moveTo>
                <a:cubicBezTo>
                  <a:pt x="8207" y="21284"/>
                  <a:pt x="8185" y="21217"/>
                  <a:pt x="8185" y="21149"/>
                </a:cubicBezTo>
                <a:cubicBezTo>
                  <a:pt x="8185" y="21149"/>
                  <a:pt x="8185" y="21149"/>
                  <a:pt x="8185" y="21149"/>
                </a:cubicBezTo>
                <a:cubicBezTo>
                  <a:pt x="8207" y="21104"/>
                  <a:pt x="8275" y="21059"/>
                  <a:pt x="8320" y="21081"/>
                </a:cubicBezTo>
                <a:cubicBezTo>
                  <a:pt x="8320" y="21081"/>
                  <a:pt x="8320" y="21081"/>
                  <a:pt x="8320" y="21081"/>
                </a:cubicBezTo>
                <a:cubicBezTo>
                  <a:pt x="8387" y="21081"/>
                  <a:pt x="8433" y="21149"/>
                  <a:pt x="8410" y="21217"/>
                </a:cubicBezTo>
                <a:cubicBezTo>
                  <a:pt x="8410" y="21217"/>
                  <a:pt x="8410" y="21217"/>
                  <a:pt x="8410" y="21217"/>
                </a:cubicBezTo>
                <a:cubicBezTo>
                  <a:pt x="8387" y="21262"/>
                  <a:pt x="8342" y="21307"/>
                  <a:pt x="8297" y="21307"/>
                </a:cubicBezTo>
                <a:cubicBezTo>
                  <a:pt x="8297" y="21307"/>
                  <a:pt x="8297" y="21307"/>
                  <a:pt x="8297" y="21307"/>
                </a:cubicBezTo>
                <a:cubicBezTo>
                  <a:pt x="8297" y="21307"/>
                  <a:pt x="8275" y="21307"/>
                  <a:pt x="8275" y="21307"/>
                </a:cubicBezTo>
                <a:close/>
                <a:moveTo>
                  <a:pt x="13393" y="21172"/>
                </a:moveTo>
                <a:cubicBezTo>
                  <a:pt x="13370" y="21104"/>
                  <a:pt x="13415" y="21036"/>
                  <a:pt x="13483" y="21036"/>
                </a:cubicBezTo>
                <a:cubicBezTo>
                  <a:pt x="13483" y="21036"/>
                  <a:pt x="13483" y="21036"/>
                  <a:pt x="13483" y="21036"/>
                </a:cubicBezTo>
                <a:cubicBezTo>
                  <a:pt x="13528" y="21014"/>
                  <a:pt x="13596" y="21036"/>
                  <a:pt x="13618" y="21104"/>
                </a:cubicBezTo>
                <a:cubicBezTo>
                  <a:pt x="13618" y="21104"/>
                  <a:pt x="13618" y="21104"/>
                  <a:pt x="13618" y="21104"/>
                </a:cubicBezTo>
                <a:cubicBezTo>
                  <a:pt x="13641" y="21172"/>
                  <a:pt x="13596" y="21239"/>
                  <a:pt x="13528" y="21239"/>
                </a:cubicBezTo>
                <a:cubicBezTo>
                  <a:pt x="13528" y="21239"/>
                  <a:pt x="13528" y="21239"/>
                  <a:pt x="13528" y="21239"/>
                </a:cubicBezTo>
                <a:cubicBezTo>
                  <a:pt x="13528" y="21239"/>
                  <a:pt x="13528" y="21239"/>
                  <a:pt x="13528" y="21239"/>
                </a:cubicBezTo>
                <a:cubicBezTo>
                  <a:pt x="13528" y="21239"/>
                  <a:pt x="13528" y="21239"/>
                  <a:pt x="13528" y="21239"/>
                </a:cubicBezTo>
                <a:cubicBezTo>
                  <a:pt x="13528" y="21239"/>
                  <a:pt x="13506" y="21239"/>
                  <a:pt x="13506" y="21239"/>
                </a:cubicBezTo>
                <a:cubicBezTo>
                  <a:pt x="13506" y="21239"/>
                  <a:pt x="13506" y="21239"/>
                  <a:pt x="13506" y="21239"/>
                </a:cubicBezTo>
                <a:cubicBezTo>
                  <a:pt x="13461" y="21239"/>
                  <a:pt x="13415" y="21217"/>
                  <a:pt x="13393" y="21172"/>
                </a:cubicBezTo>
                <a:close/>
                <a:moveTo>
                  <a:pt x="7666" y="21127"/>
                </a:moveTo>
                <a:cubicBezTo>
                  <a:pt x="7666" y="21127"/>
                  <a:pt x="7666" y="21127"/>
                  <a:pt x="7666" y="21127"/>
                </a:cubicBezTo>
                <a:cubicBezTo>
                  <a:pt x="7666" y="21127"/>
                  <a:pt x="7666" y="21127"/>
                  <a:pt x="7666" y="21127"/>
                </a:cubicBezTo>
                <a:cubicBezTo>
                  <a:pt x="7598" y="21104"/>
                  <a:pt x="7553" y="21036"/>
                  <a:pt x="7576" y="20991"/>
                </a:cubicBezTo>
                <a:cubicBezTo>
                  <a:pt x="7576" y="20991"/>
                  <a:pt x="7576" y="20991"/>
                  <a:pt x="7576" y="20991"/>
                </a:cubicBezTo>
                <a:cubicBezTo>
                  <a:pt x="7598" y="20924"/>
                  <a:pt x="7666" y="20901"/>
                  <a:pt x="7734" y="20924"/>
                </a:cubicBezTo>
                <a:cubicBezTo>
                  <a:pt x="7734" y="20924"/>
                  <a:pt x="7734" y="20924"/>
                  <a:pt x="7734" y="20924"/>
                </a:cubicBezTo>
                <a:cubicBezTo>
                  <a:pt x="7779" y="20924"/>
                  <a:pt x="7824" y="20991"/>
                  <a:pt x="7801" y="21059"/>
                </a:cubicBezTo>
                <a:cubicBezTo>
                  <a:pt x="7801" y="21059"/>
                  <a:pt x="7801" y="21059"/>
                  <a:pt x="7801" y="21059"/>
                </a:cubicBezTo>
                <a:cubicBezTo>
                  <a:pt x="7779" y="21104"/>
                  <a:pt x="7734" y="21127"/>
                  <a:pt x="7689" y="21127"/>
                </a:cubicBezTo>
                <a:cubicBezTo>
                  <a:pt x="7689" y="21127"/>
                  <a:pt x="7689" y="21127"/>
                  <a:pt x="7689" y="21127"/>
                </a:cubicBezTo>
                <a:cubicBezTo>
                  <a:pt x="7689" y="21127"/>
                  <a:pt x="7666" y="21127"/>
                  <a:pt x="7666" y="21127"/>
                </a:cubicBezTo>
                <a:close/>
                <a:moveTo>
                  <a:pt x="14002" y="20991"/>
                </a:moveTo>
                <a:cubicBezTo>
                  <a:pt x="13979" y="20924"/>
                  <a:pt x="14024" y="20878"/>
                  <a:pt x="14069" y="20856"/>
                </a:cubicBezTo>
                <a:cubicBezTo>
                  <a:pt x="14069" y="20856"/>
                  <a:pt x="14069" y="20856"/>
                  <a:pt x="14069" y="20856"/>
                </a:cubicBezTo>
                <a:cubicBezTo>
                  <a:pt x="14137" y="20833"/>
                  <a:pt x="14205" y="20856"/>
                  <a:pt x="14227" y="20924"/>
                </a:cubicBezTo>
                <a:cubicBezTo>
                  <a:pt x="14227" y="20924"/>
                  <a:pt x="14227" y="20924"/>
                  <a:pt x="14227" y="20924"/>
                </a:cubicBezTo>
                <a:cubicBezTo>
                  <a:pt x="14227" y="20991"/>
                  <a:pt x="14205" y="21036"/>
                  <a:pt x="14137" y="21059"/>
                </a:cubicBezTo>
                <a:cubicBezTo>
                  <a:pt x="14137" y="21059"/>
                  <a:pt x="14137" y="21059"/>
                  <a:pt x="14137" y="21059"/>
                </a:cubicBezTo>
                <a:cubicBezTo>
                  <a:pt x="14137" y="21059"/>
                  <a:pt x="14137" y="21059"/>
                  <a:pt x="14137" y="21059"/>
                </a:cubicBezTo>
                <a:cubicBezTo>
                  <a:pt x="14137" y="21059"/>
                  <a:pt x="14137" y="21059"/>
                  <a:pt x="14137" y="21059"/>
                </a:cubicBezTo>
                <a:cubicBezTo>
                  <a:pt x="14137" y="21059"/>
                  <a:pt x="14114" y="21059"/>
                  <a:pt x="14114" y="21059"/>
                </a:cubicBezTo>
                <a:cubicBezTo>
                  <a:pt x="14114" y="21059"/>
                  <a:pt x="14114" y="21059"/>
                  <a:pt x="14114" y="21059"/>
                </a:cubicBezTo>
                <a:cubicBezTo>
                  <a:pt x="14069" y="21059"/>
                  <a:pt x="14024" y="21036"/>
                  <a:pt x="14002" y="20991"/>
                </a:cubicBezTo>
                <a:close/>
                <a:moveTo>
                  <a:pt x="7057" y="20924"/>
                </a:moveTo>
                <a:cubicBezTo>
                  <a:pt x="7057" y="20924"/>
                  <a:pt x="7057" y="20924"/>
                  <a:pt x="7057" y="20924"/>
                </a:cubicBezTo>
                <a:cubicBezTo>
                  <a:pt x="7057" y="20924"/>
                  <a:pt x="7057" y="20924"/>
                  <a:pt x="7057" y="20924"/>
                </a:cubicBezTo>
                <a:cubicBezTo>
                  <a:pt x="6990" y="20901"/>
                  <a:pt x="6967" y="20833"/>
                  <a:pt x="6990" y="20788"/>
                </a:cubicBezTo>
                <a:cubicBezTo>
                  <a:pt x="6990" y="20788"/>
                  <a:pt x="6990" y="20788"/>
                  <a:pt x="6990" y="20788"/>
                </a:cubicBezTo>
                <a:cubicBezTo>
                  <a:pt x="7012" y="20721"/>
                  <a:pt x="7080" y="20698"/>
                  <a:pt x="7125" y="20721"/>
                </a:cubicBezTo>
                <a:cubicBezTo>
                  <a:pt x="7125" y="20721"/>
                  <a:pt x="7125" y="20721"/>
                  <a:pt x="7125" y="20721"/>
                </a:cubicBezTo>
                <a:cubicBezTo>
                  <a:pt x="7192" y="20743"/>
                  <a:pt x="7215" y="20788"/>
                  <a:pt x="7192" y="20856"/>
                </a:cubicBezTo>
                <a:cubicBezTo>
                  <a:pt x="7192" y="20856"/>
                  <a:pt x="7192" y="20856"/>
                  <a:pt x="7192" y="20856"/>
                </a:cubicBezTo>
                <a:cubicBezTo>
                  <a:pt x="7170" y="20901"/>
                  <a:pt x="7147" y="20924"/>
                  <a:pt x="7102" y="20924"/>
                </a:cubicBezTo>
                <a:cubicBezTo>
                  <a:pt x="7102" y="20924"/>
                  <a:pt x="7102" y="20924"/>
                  <a:pt x="7102" y="20924"/>
                </a:cubicBezTo>
                <a:cubicBezTo>
                  <a:pt x="7080" y="20924"/>
                  <a:pt x="7057" y="20924"/>
                  <a:pt x="7057" y="20924"/>
                </a:cubicBezTo>
                <a:close/>
                <a:moveTo>
                  <a:pt x="14610" y="20788"/>
                </a:moveTo>
                <a:cubicBezTo>
                  <a:pt x="14588" y="20721"/>
                  <a:pt x="14610" y="20653"/>
                  <a:pt x="14656" y="20630"/>
                </a:cubicBezTo>
                <a:cubicBezTo>
                  <a:pt x="14656" y="20630"/>
                  <a:pt x="14656" y="20630"/>
                  <a:pt x="14656" y="20630"/>
                </a:cubicBezTo>
                <a:cubicBezTo>
                  <a:pt x="14723" y="20608"/>
                  <a:pt x="14791" y="20653"/>
                  <a:pt x="14813" y="20698"/>
                </a:cubicBezTo>
                <a:cubicBezTo>
                  <a:pt x="14813" y="20698"/>
                  <a:pt x="14813" y="20698"/>
                  <a:pt x="14813" y="20698"/>
                </a:cubicBezTo>
                <a:cubicBezTo>
                  <a:pt x="14836" y="20766"/>
                  <a:pt x="14813" y="20833"/>
                  <a:pt x="14746" y="20856"/>
                </a:cubicBezTo>
                <a:cubicBezTo>
                  <a:pt x="14746" y="20856"/>
                  <a:pt x="14746" y="20856"/>
                  <a:pt x="14746" y="20856"/>
                </a:cubicBezTo>
                <a:cubicBezTo>
                  <a:pt x="14723" y="20856"/>
                  <a:pt x="14723" y="20856"/>
                  <a:pt x="14701" y="20856"/>
                </a:cubicBezTo>
                <a:cubicBezTo>
                  <a:pt x="14701" y="20856"/>
                  <a:pt x="14701" y="20856"/>
                  <a:pt x="14701" y="20856"/>
                </a:cubicBezTo>
                <a:cubicBezTo>
                  <a:pt x="14656" y="20856"/>
                  <a:pt x="14610" y="20833"/>
                  <a:pt x="14610" y="20788"/>
                </a:cubicBezTo>
                <a:close/>
                <a:moveTo>
                  <a:pt x="6471" y="20676"/>
                </a:moveTo>
                <a:cubicBezTo>
                  <a:pt x="6471" y="20676"/>
                  <a:pt x="6471" y="20676"/>
                  <a:pt x="6471" y="20676"/>
                </a:cubicBezTo>
                <a:cubicBezTo>
                  <a:pt x="6471" y="20676"/>
                  <a:pt x="6471" y="20676"/>
                  <a:pt x="6471" y="20676"/>
                </a:cubicBezTo>
                <a:cubicBezTo>
                  <a:pt x="6403" y="20653"/>
                  <a:pt x="6381" y="20585"/>
                  <a:pt x="6403" y="20540"/>
                </a:cubicBezTo>
                <a:cubicBezTo>
                  <a:pt x="6403" y="20540"/>
                  <a:pt x="6403" y="20540"/>
                  <a:pt x="6403" y="20540"/>
                </a:cubicBezTo>
                <a:cubicBezTo>
                  <a:pt x="6426" y="20473"/>
                  <a:pt x="6494" y="20450"/>
                  <a:pt x="6561" y="20473"/>
                </a:cubicBezTo>
                <a:cubicBezTo>
                  <a:pt x="6561" y="20473"/>
                  <a:pt x="6561" y="20473"/>
                  <a:pt x="6561" y="20473"/>
                </a:cubicBezTo>
                <a:cubicBezTo>
                  <a:pt x="6606" y="20495"/>
                  <a:pt x="6629" y="20563"/>
                  <a:pt x="6606" y="20630"/>
                </a:cubicBezTo>
                <a:cubicBezTo>
                  <a:pt x="6606" y="20630"/>
                  <a:pt x="6606" y="20630"/>
                  <a:pt x="6606" y="20630"/>
                </a:cubicBezTo>
                <a:cubicBezTo>
                  <a:pt x="6584" y="20676"/>
                  <a:pt x="6539" y="20698"/>
                  <a:pt x="6516" y="20698"/>
                </a:cubicBezTo>
                <a:cubicBezTo>
                  <a:pt x="6516" y="20698"/>
                  <a:pt x="6516" y="20698"/>
                  <a:pt x="6516" y="20698"/>
                </a:cubicBezTo>
                <a:cubicBezTo>
                  <a:pt x="6494" y="20698"/>
                  <a:pt x="6471" y="20698"/>
                  <a:pt x="6471" y="20676"/>
                </a:cubicBezTo>
                <a:close/>
                <a:moveTo>
                  <a:pt x="15174" y="20540"/>
                </a:moveTo>
                <a:cubicBezTo>
                  <a:pt x="15152" y="20495"/>
                  <a:pt x="15174" y="20428"/>
                  <a:pt x="15242" y="20382"/>
                </a:cubicBezTo>
                <a:cubicBezTo>
                  <a:pt x="15242" y="20382"/>
                  <a:pt x="15242" y="20382"/>
                  <a:pt x="15242" y="20382"/>
                </a:cubicBezTo>
                <a:cubicBezTo>
                  <a:pt x="15287" y="20360"/>
                  <a:pt x="15354" y="20382"/>
                  <a:pt x="15377" y="20450"/>
                </a:cubicBezTo>
                <a:cubicBezTo>
                  <a:pt x="15377" y="20450"/>
                  <a:pt x="15377" y="20450"/>
                  <a:pt x="15377" y="20450"/>
                </a:cubicBezTo>
                <a:cubicBezTo>
                  <a:pt x="15422" y="20495"/>
                  <a:pt x="15377" y="20563"/>
                  <a:pt x="15332" y="20608"/>
                </a:cubicBezTo>
                <a:cubicBezTo>
                  <a:pt x="15332" y="20608"/>
                  <a:pt x="15332" y="20608"/>
                  <a:pt x="15332" y="20608"/>
                </a:cubicBezTo>
                <a:cubicBezTo>
                  <a:pt x="15309" y="20608"/>
                  <a:pt x="15309" y="20608"/>
                  <a:pt x="15287" y="20608"/>
                </a:cubicBezTo>
                <a:cubicBezTo>
                  <a:pt x="15287" y="20608"/>
                  <a:pt x="15287" y="20608"/>
                  <a:pt x="15287" y="20608"/>
                </a:cubicBezTo>
                <a:cubicBezTo>
                  <a:pt x="15242" y="20608"/>
                  <a:pt x="15197" y="20585"/>
                  <a:pt x="15174" y="20540"/>
                </a:cubicBezTo>
                <a:close/>
                <a:moveTo>
                  <a:pt x="5885" y="20405"/>
                </a:moveTo>
                <a:cubicBezTo>
                  <a:pt x="5817" y="20382"/>
                  <a:pt x="5817" y="20315"/>
                  <a:pt x="5840" y="20247"/>
                </a:cubicBezTo>
                <a:cubicBezTo>
                  <a:pt x="5840" y="20247"/>
                  <a:pt x="5840" y="20247"/>
                  <a:pt x="5840" y="20247"/>
                </a:cubicBezTo>
                <a:cubicBezTo>
                  <a:pt x="5862" y="20202"/>
                  <a:pt x="5930" y="20180"/>
                  <a:pt x="5997" y="20202"/>
                </a:cubicBezTo>
                <a:cubicBezTo>
                  <a:pt x="5997" y="20202"/>
                  <a:pt x="5997" y="20202"/>
                  <a:pt x="5997" y="20202"/>
                </a:cubicBezTo>
                <a:cubicBezTo>
                  <a:pt x="6043" y="20247"/>
                  <a:pt x="6065" y="20315"/>
                  <a:pt x="6043" y="20360"/>
                </a:cubicBezTo>
                <a:cubicBezTo>
                  <a:pt x="6043" y="20360"/>
                  <a:pt x="6043" y="20360"/>
                  <a:pt x="6043" y="20360"/>
                </a:cubicBezTo>
                <a:cubicBezTo>
                  <a:pt x="6020" y="20405"/>
                  <a:pt x="5975" y="20428"/>
                  <a:pt x="5930" y="20428"/>
                </a:cubicBezTo>
                <a:cubicBezTo>
                  <a:pt x="5930" y="20428"/>
                  <a:pt x="5930" y="20428"/>
                  <a:pt x="5930" y="20428"/>
                </a:cubicBezTo>
                <a:cubicBezTo>
                  <a:pt x="5907" y="20428"/>
                  <a:pt x="5907" y="20428"/>
                  <a:pt x="5885" y="20405"/>
                </a:cubicBezTo>
                <a:close/>
                <a:moveTo>
                  <a:pt x="15738" y="20270"/>
                </a:moveTo>
                <a:cubicBezTo>
                  <a:pt x="15715" y="20202"/>
                  <a:pt x="15738" y="20134"/>
                  <a:pt x="15805" y="20112"/>
                </a:cubicBezTo>
                <a:cubicBezTo>
                  <a:pt x="15783" y="20112"/>
                  <a:pt x="15783" y="20112"/>
                  <a:pt x="15783" y="20112"/>
                </a:cubicBezTo>
                <a:cubicBezTo>
                  <a:pt x="15851" y="20089"/>
                  <a:pt x="15918" y="20112"/>
                  <a:pt x="15941" y="20157"/>
                </a:cubicBezTo>
                <a:cubicBezTo>
                  <a:pt x="15941" y="20157"/>
                  <a:pt x="15941" y="20157"/>
                  <a:pt x="15941" y="20157"/>
                </a:cubicBezTo>
                <a:cubicBezTo>
                  <a:pt x="15986" y="20225"/>
                  <a:pt x="15963" y="20292"/>
                  <a:pt x="15896" y="20315"/>
                </a:cubicBezTo>
                <a:cubicBezTo>
                  <a:pt x="15896" y="20315"/>
                  <a:pt x="15896" y="20315"/>
                  <a:pt x="15896" y="20315"/>
                </a:cubicBezTo>
                <a:cubicBezTo>
                  <a:pt x="15873" y="20315"/>
                  <a:pt x="15873" y="20315"/>
                  <a:pt x="15851" y="20315"/>
                </a:cubicBezTo>
                <a:cubicBezTo>
                  <a:pt x="15851" y="20315"/>
                  <a:pt x="15851" y="20315"/>
                  <a:pt x="15851" y="20315"/>
                </a:cubicBezTo>
                <a:cubicBezTo>
                  <a:pt x="15805" y="20315"/>
                  <a:pt x="15760" y="20315"/>
                  <a:pt x="15738" y="20270"/>
                </a:cubicBezTo>
                <a:close/>
                <a:moveTo>
                  <a:pt x="5321" y="20089"/>
                </a:moveTo>
                <a:cubicBezTo>
                  <a:pt x="5321" y="20089"/>
                  <a:pt x="5321" y="20089"/>
                  <a:pt x="5321" y="20089"/>
                </a:cubicBezTo>
                <a:cubicBezTo>
                  <a:pt x="5321" y="20089"/>
                  <a:pt x="5321" y="20089"/>
                  <a:pt x="5321" y="20089"/>
                </a:cubicBezTo>
                <a:cubicBezTo>
                  <a:pt x="5276" y="20067"/>
                  <a:pt x="5253" y="19999"/>
                  <a:pt x="5276" y="19954"/>
                </a:cubicBezTo>
                <a:cubicBezTo>
                  <a:pt x="5276" y="19954"/>
                  <a:pt x="5276" y="19954"/>
                  <a:pt x="5276" y="19954"/>
                </a:cubicBezTo>
                <a:cubicBezTo>
                  <a:pt x="5321" y="19886"/>
                  <a:pt x="5389" y="19864"/>
                  <a:pt x="5434" y="19909"/>
                </a:cubicBezTo>
                <a:cubicBezTo>
                  <a:pt x="5434" y="19909"/>
                  <a:pt x="5434" y="19909"/>
                  <a:pt x="5434" y="19909"/>
                </a:cubicBezTo>
                <a:cubicBezTo>
                  <a:pt x="5501" y="19932"/>
                  <a:pt x="5501" y="19999"/>
                  <a:pt x="5479" y="20067"/>
                </a:cubicBezTo>
                <a:cubicBezTo>
                  <a:pt x="5479" y="20067"/>
                  <a:pt x="5479" y="20067"/>
                  <a:pt x="5479" y="20067"/>
                </a:cubicBezTo>
                <a:cubicBezTo>
                  <a:pt x="5456" y="20089"/>
                  <a:pt x="5411" y="20112"/>
                  <a:pt x="5389" y="20112"/>
                </a:cubicBezTo>
                <a:cubicBezTo>
                  <a:pt x="5389" y="20112"/>
                  <a:pt x="5389" y="20112"/>
                  <a:pt x="5389" y="20112"/>
                </a:cubicBezTo>
                <a:cubicBezTo>
                  <a:pt x="5366" y="20112"/>
                  <a:pt x="5344" y="20112"/>
                  <a:pt x="5321" y="20089"/>
                </a:cubicBezTo>
                <a:close/>
                <a:moveTo>
                  <a:pt x="16301" y="19954"/>
                </a:moveTo>
                <a:cubicBezTo>
                  <a:pt x="16256" y="19909"/>
                  <a:pt x="16279" y="19841"/>
                  <a:pt x="16324" y="19796"/>
                </a:cubicBezTo>
                <a:cubicBezTo>
                  <a:pt x="16324" y="19796"/>
                  <a:pt x="16324" y="19796"/>
                  <a:pt x="16324" y="19796"/>
                </a:cubicBezTo>
                <a:cubicBezTo>
                  <a:pt x="16392" y="19774"/>
                  <a:pt x="16459" y="19796"/>
                  <a:pt x="16482" y="19841"/>
                </a:cubicBezTo>
                <a:cubicBezTo>
                  <a:pt x="16482" y="19841"/>
                  <a:pt x="16482" y="19841"/>
                  <a:pt x="16482" y="19841"/>
                </a:cubicBezTo>
                <a:cubicBezTo>
                  <a:pt x="16527" y="19886"/>
                  <a:pt x="16504" y="19954"/>
                  <a:pt x="16459" y="19999"/>
                </a:cubicBezTo>
                <a:cubicBezTo>
                  <a:pt x="16459" y="19999"/>
                  <a:pt x="16459" y="19999"/>
                  <a:pt x="16459" y="19999"/>
                </a:cubicBezTo>
                <a:cubicBezTo>
                  <a:pt x="16459" y="19999"/>
                  <a:pt x="16459" y="19999"/>
                  <a:pt x="16459" y="19999"/>
                </a:cubicBezTo>
                <a:cubicBezTo>
                  <a:pt x="16459" y="19999"/>
                  <a:pt x="16459" y="19999"/>
                  <a:pt x="16459" y="19999"/>
                </a:cubicBezTo>
                <a:cubicBezTo>
                  <a:pt x="16437" y="19999"/>
                  <a:pt x="16414" y="19999"/>
                  <a:pt x="16392" y="19999"/>
                </a:cubicBezTo>
                <a:cubicBezTo>
                  <a:pt x="16392" y="19999"/>
                  <a:pt x="16392" y="19999"/>
                  <a:pt x="16392" y="19999"/>
                </a:cubicBezTo>
                <a:cubicBezTo>
                  <a:pt x="16347" y="19999"/>
                  <a:pt x="16324" y="19999"/>
                  <a:pt x="16301" y="19954"/>
                </a:cubicBezTo>
                <a:close/>
                <a:moveTo>
                  <a:pt x="4780" y="19751"/>
                </a:moveTo>
                <a:cubicBezTo>
                  <a:pt x="4735" y="19729"/>
                  <a:pt x="4712" y="19661"/>
                  <a:pt x="4757" y="19593"/>
                </a:cubicBezTo>
                <a:cubicBezTo>
                  <a:pt x="4757" y="19593"/>
                  <a:pt x="4757" y="19593"/>
                  <a:pt x="4757" y="19593"/>
                </a:cubicBezTo>
                <a:cubicBezTo>
                  <a:pt x="4780" y="19548"/>
                  <a:pt x="4870" y="19548"/>
                  <a:pt x="4915" y="19571"/>
                </a:cubicBezTo>
                <a:cubicBezTo>
                  <a:pt x="4915" y="19571"/>
                  <a:pt x="4915" y="19571"/>
                  <a:pt x="4915" y="19571"/>
                </a:cubicBezTo>
                <a:cubicBezTo>
                  <a:pt x="4960" y="19616"/>
                  <a:pt x="4983" y="19684"/>
                  <a:pt x="4938" y="19729"/>
                </a:cubicBezTo>
                <a:cubicBezTo>
                  <a:pt x="4938" y="19729"/>
                  <a:pt x="4938" y="19729"/>
                  <a:pt x="4938" y="19729"/>
                </a:cubicBezTo>
                <a:cubicBezTo>
                  <a:pt x="4915" y="19751"/>
                  <a:pt x="4893" y="19774"/>
                  <a:pt x="4848" y="19774"/>
                </a:cubicBezTo>
                <a:cubicBezTo>
                  <a:pt x="4848" y="19774"/>
                  <a:pt x="4848" y="19774"/>
                  <a:pt x="4848" y="19774"/>
                </a:cubicBezTo>
                <a:cubicBezTo>
                  <a:pt x="4825" y="19774"/>
                  <a:pt x="4803" y="19774"/>
                  <a:pt x="4780" y="19751"/>
                </a:cubicBezTo>
                <a:close/>
                <a:moveTo>
                  <a:pt x="16820" y="19616"/>
                </a:moveTo>
                <a:cubicBezTo>
                  <a:pt x="16797" y="19571"/>
                  <a:pt x="16797" y="19503"/>
                  <a:pt x="16865" y="19458"/>
                </a:cubicBezTo>
                <a:cubicBezTo>
                  <a:pt x="16865" y="19458"/>
                  <a:pt x="16865" y="19458"/>
                  <a:pt x="16865" y="19458"/>
                </a:cubicBezTo>
                <a:cubicBezTo>
                  <a:pt x="16910" y="19413"/>
                  <a:pt x="16978" y="19435"/>
                  <a:pt x="17023" y="19481"/>
                </a:cubicBezTo>
                <a:cubicBezTo>
                  <a:pt x="17023" y="19481"/>
                  <a:pt x="17023" y="19481"/>
                  <a:pt x="17023" y="19481"/>
                </a:cubicBezTo>
                <a:cubicBezTo>
                  <a:pt x="17046" y="19526"/>
                  <a:pt x="17046" y="19616"/>
                  <a:pt x="16978" y="19638"/>
                </a:cubicBezTo>
                <a:cubicBezTo>
                  <a:pt x="16978" y="19638"/>
                  <a:pt x="16978" y="19638"/>
                  <a:pt x="16978" y="19638"/>
                </a:cubicBezTo>
                <a:cubicBezTo>
                  <a:pt x="16978" y="19638"/>
                  <a:pt x="16978" y="19638"/>
                  <a:pt x="16978" y="19638"/>
                </a:cubicBezTo>
                <a:cubicBezTo>
                  <a:pt x="16978" y="19638"/>
                  <a:pt x="16978" y="19638"/>
                  <a:pt x="16978" y="19638"/>
                </a:cubicBezTo>
                <a:cubicBezTo>
                  <a:pt x="16955" y="19661"/>
                  <a:pt x="16933" y="19661"/>
                  <a:pt x="16910" y="19661"/>
                </a:cubicBezTo>
                <a:cubicBezTo>
                  <a:pt x="16910" y="19661"/>
                  <a:pt x="16910" y="19661"/>
                  <a:pt x="16910" y="19661"/>
                </a:cubicBezTo>
                <a:cubicBezTo>
                  <a:pt x="16888" y="19661"/>
                  <a:pt x="16843" y="19638"/>
                  <a:pt x="16820" y="19616"/>
                </a:cubicBezTo>
                <a:close/>
                <a:moveTo>
                  <a:pt x="4261" y="19390"/>
                </a:moveTo>
                <a:cubicBezTo>
                  <a:pt x="4261" y="19390"/>
                  <a:pt x="4261" y="19390"/>
                  <a:pt x="4261" y="19390"/>
                </a:cubicBezTo>
                <a:cubicBezTo>
                  <a:pt x="4261" y="19390"/>
                  <a:pt x="4261" y="19390"/>
                  <a:pt x="4261" y="19390"/>
                </a:cubicBezTo>
                <a:cubicBezTo>
                  <a:pt x="4216" y="19345"/>
                  <a:pt x="4216" y="19278"/>
                  <a:pt x="4239" y="19233"/>
                </a:cubicBezTo>
                <a:cubicBezTo>
                  <a:pt x="4239" y="19233"/>
                  <a:pt x="4239" y="19233"/>
                  <a:pt x="4239" y="19233"/>
                </a:cubicBezTo>
                <a:cubicBezTo>
                  <a:pt x="4284" y="19187"/>
                  <a:pt x="4352" y="19165"/>
                  <a:pt x="4397" y="19210"/>
                </a:cubicBezTo>
                <a:cubicBezTo>
                  <a:pt x="4397" y="19210"/>
                  <a:pt x="4397" y="19210"/>
                  <a:pt x="4397" y="19210"/>
                </a:cubicBezTo>
                <a:cubicBezTo>
                  <a:pt x="4442" y="19255"/>
                  <a:pt x="4464" y="19323"/>
                  <a:pt x="4419" y="19368"/>
                </a:cubicBezTo>
                <a:cubicBezTo>
                  <a:pt x="4419" y="19368"/>
                  <a:pt x="4419" y="19368"/>
                  <a:pt x="4419" y="19368"/>
                </a:cubicBezTo>
                <a:cubicBezTo>
                  <a:pt x="4397" y="19390"/>
                  <a:pt x="4374" y="19413"/>
                  <a:pt x="4329" y="19413"/>
                </a:cubicBezTo>
                <a:cubicBezTo>
                  <a:pt x="4329" y="19413"/>
                  <a:pt x="4329" y="19413"/>
                  <a:pt x="4329" y="19413"/>
                </a:cubicBezTo>
                <a:cubicBezTo>
                  <a:pt x="4306" y="19413"/>
                  <a:pt x="4284" y="19413"/>
                  <a:pt x="4261" y="19390"/>
                </a:cubicBezTo>
                <a:close/>
                <a:moveTo>
                  <a:pt x="17339" y="19233"/>
                </a:moveTo>
                <a:cubicBezTo>
                  <a:pt x="17294" y="19187"/>
                  <a:pt x="17316" y="19120"/>
                  <a:pt x="17361" y="19075"/>
                </a:cubicBezTo>
                <a:cubicBezTo>
                  <a:pt x="17361" y="19075"/>
                  <a:pt x="17361" y="19075"/>
                  <a:pt x="17361" y="19075"/>
                </a:cubicBezTo>
                <a:cubicBezTo>
                  <a:pt x="17406" y="19052"/>
                  <a:pt x="17474" y="19052"/>
                  <a:pt x="17519" y="19097"/>
                </a:cubicBezTo>
                <a:cubicBezTo>
                  <a:pt x="17519" y="19097"/>
                  <a:pt x="17519" y="19097"/>
                  <a:pt x="17519" y="19097"/>
                </a:cubicBezTo>
                <a:cubicBezTo>
                  <a:pt x="17564" y="19142"/>
                  <a:pt x="17542" y="19233"/>
                  <a:pt x="17496" y="19255"/>
                </a:cubicBezTo>
                <a:cubicBezTo>
                  <a:pt x="17496" y="19255"/>
                  <a:pt x="17496" y="19255"/>
                  <a:pt x="17496" y="19255"/>
                </a:cubicBezTo>
                <a:cubicBezTo>
                  <a:pt x="17474" y="19278"/>
                  <a:pt x="17451" y="19278"/>
                  <a:pt x="17429" y="19278"/>
                </a:cubicBezTo>
                <a:cubicBezTo>
                  <a:pt x="17429" y="19278"/>
                  <a:pt x="17429" y="19278"/>
                  <a:pt x="17429" y="19278"/>
                </a:cubicBezTo>
                <a:cubicBezTo>
                  <a:pt x="17384" y="19278"/>
                  <a:pt x="17361" y="19278"/>
                  <a:pt x="17339" y="19233"/>
                </a:cubicBezTo>
                <a:close/>
                <a:moveTo>
                  <a:pt x="3765" y="18985"/>
                </a:moveTo>
                <a:cubicBezTo>
                  <a:pt x="3720" y="18939"/>
                  <a:pt x="3720" y="18872"/>
                  <a:pt x="3765" y="18827"/>
                </a:cubicBezTo>
                <a:cubicBezTo>
                  <a:pt x="3765" y="18827"/>
                  <a:pt x="3765" y="18827"/>
                  <a:pt x="3765" y="18827"/>
                </a:cubicBezTo>
                <a:cubicBezTo>
                  <a:pt x="3810" y="18782"/>
                  <a:pt x="3878" y="18782"/>
                  <a:pt x="3923" y="18827"/>
                </a:cubicBezTo>
                <a:cubicBezTo>
                  <a:pt x="3923" y="18827"/>
                  <a:pt x="3923" y="18827"/>
                  <a:pt x="3923" y="18827"/>
                </a:cubicBezTo>
                <a:cubicBezTo>
                  <a:pt x="3968" y="18849"/>
                  <a:pt x="3968" y="18917"/>
                  <a:pt x="3923" y="18985"/>
                </a:cubicBezTo>
                <a:cubicBezTo>
                  <a:pt x="3923" y="18985"/>
                  <a:pt x="3923" y="18985"/>
                  <a:pt x="3923" y="18985"/>
                </a:cubicBezTo>
                <a:cubicBezTo>
                  <a:pt x="3901" y="19007"/>
                  <a:pt x="3878" y="19007"/>
                  <a:pt x="3833" y="19007"/>
                </a:cubicBezTo>
                <a:cubicBezTo>
                  <a:pt x="3833" y="19007"/>
                  <a:pt x="3833" y="19007"/>
                  <a:pt x="3833" y="19007"/>
                </a:cubicBezTo>
                <a:cubicBezTo>
                  <a:pt x="3810" y="19007"/>
                  <a:pt x="3788" y="19007"/>
                  <a:pt x="3765" y="18985"/>
                </a:cubicBezTo>
                <a:close/>
                <a:moveTo>
                  <a:pt x="17835" y="18849"/>
                </a:moveTo>
                <a:cubicBezTo>
                  <a:pt x="17790" y="18804"/>
                  <a:pt x="17790" y="18714"/>
                  <a:pt x="17835" y="18691"/>
                </a:cubicBezTo>
                <a:cubicBezTo>
                  <a:pt x="17835" y="18691"/>
                  <a:pt x="17835" y="18691"/>
                  <a:pt x="17835" y="18691"/>
                </a:cubicBezTo>
                <a:cubicBezTo>
                  <a:pt x="17880" y="18646"/>
                  <a:pt x="17947" y="18646"/>
                  <a:pt x="17992" y="18691"/>
                </a:cubicBezTo>
                <a:cubicBezTo>
                  <a:pt x="17992" y="18691"/>
                  <a:pt x="17992" y="18691"/>
                  <a:pt x="17992" y="18691"/>
                </a:cubicBezTo>
                <a:cubicBezTo>
                  <a:pt x="18038" y="18737"/>
                  <a:pt x="18038" y="18804"/>
                  <a:pt x="17992" y="18849"/>
                </a:cubicBezTo>
                <a:cubicBezTo>
                  <a:pt x="17992" y="18849"/>
                  <a:pt x="17992" y="18849"/>
                  <a:pt x="17992" y="18849"/>
                </a:cubicBezTo>
                <a:cubicBezTo>
                  <a:pt x="17970" y="18872"/>
                  <a:pt x="17925" y="18872"/>
                  <a:pt x="17902" y="18872"/>
                </a:cubicBezTo>
                <a:cubicBezTo>
                  <a:pt x="17902" y="18872"/>
                  <a:pt x="17902" y="18872"/>
                  <a:pt x="17902" y="18872"/>
                </a:cubicBezTo>
                <a:cubicBezTo>
                  <a:pt x="17880" y="18872"/>
                  <a:pt x="17857" y="18872"/>
                  <a:pt x="17835" y="18849"/>
                </a:cubicBezTo>
                <a:close/>
                <a:moveTo>
                  <a:pt x="3292" y="18556"/>
                </a:moveTo>
                <a:cubicBezTo>
                  <a:pt x="3247" y="18511"/>
                  <a:pt x="3247" y="18443"/>
                  <a:pt x="3292" y="18398"/>
                </a:cubicBezTo>
                <a:cubicBezTo>
                  <a:pt x="3292" y="18398"/>
                  <a:pt x="3292" y="18398"/>
                  <a:pt x="3292" y="18398"/>
                </a:cubicBezTo>
                <a:cubicBezTo>
                  <a:pt x="3337" y="18353"/>
                  <a:pt x="3405" y="18353"/>
                  <a:pt x="3450" y="18398"/>
                </a:cubicBezTo>
                <a:cubicBezTo>
                  <a:pt x="3450" y="18398"/>
                  <a:pt x="3450" y="18398"/>
                  <a:pt x="3450" y="18398"/>
                </a:cubicBezTo>
                <a:cubicBezTo>
                  <a:pt x="3495" y="18443"/>
                  <a:pt x="3495" y="18511"/>
                  <a:pt x="3450" y="18556"/>
                </a:cubicBezTo>
                <a:cubicBezTo>
                  <a:pt x="3450" y="18556"/>
                  <a:pt x="3450" y="18556"/>
                  <a:pt x="3450" y="18556"/>
                </a:cubicBezTo>
                <a:cubicBezTo>
                  <a:pt x="3427" y="18579"/>
                  <a:pt x="3405" y="18579"/>
                  <a:pt x="3382" y="18579"/>
                </a:cubicBezTo>
                <a:cubicBezTo>
                  <a:pt x="3382" y="18579"/>
                  <a:pt x="3382" y="18579"/>
                  <a:pt x="3382" y="18579"/>
                </a:cubicBezTo>
                <a:cubicBezTo>
                  <a:pt x="3359" y="18579"/>
                  <a:pt x="3314" y="18579"/>
                  <a:pt x="3292" y="18556"/>
                </a:cubicBezTo>
                <a:close/>
                <a:moveTo>
                  <a:pt x="18286" y="18421"/>
                </a:moveTo>
                <a:cubicBezTo>
                  <a:pt x="18241" y="18376"/>
                  <a:pt x="18241" y="18308"/>
                  <a:pt x="18286" y="18263"/>
                </a:cubicBezTo>
                <a:cubicBezTo>
                  <a:pt x="18286" y="18263"/>
                  <a:pt x="18286" y="18263"/>
                  <a:pt x="18286" y="18263"/>
                </a:cubicBezTo>
                <a:cubicBezTo>
                  <a:pt x="18331" y="18218"/>
                  <a:pt x="18398" y="18218"/>
                  <a:pt x="18443" y="18263"/>
                </a:cubicBezTo>
                <a:cubicBezTo>
                  <a:pt x="18443" y="18263"/>
                  <a:pt x="18443" y="18263"/>
                  <a:pt x="18443" y="18263"/>
                </a:cubicBezTo>
                <a:cubicBezTo>
                  <a:pt x="18489" y="18308"/>
                  <a:pt x="18489" y="18376"/>
                  <a:pt x="18443" y="18421"/>
                </a:cubicBezTo>
                <a:cubicBezTo>
                  <a:pt x="18443" y="18421"/>
                  <a:pt x="18443" y="18421"/>
                  <a:pt x="18443" y="18421"/>
                </a:cubicBezTo>
                <a:cubicBezTo>
                  <a:pt x="18421" y="18443"/>
                  <a:pt x="18398" y="18443"/>
                  <a:pt x="18376" y="18443"/>
                </a:cubicBezTo>
                <a:cubicBezTo>
                  <a:pt x="18376" y="18443"/>
                  <a:pt x="18376" y="18443"/>
                  <a:pt x="18376" y="18443"/>
                </a:cubicBezTo>
                <a:cubicBezTo>
                  <a:pt x="18331" y="18443"/>
                  <a:pt x="18308" y="18443"/>
                  <a:pt x="18286" y="18421"/>
                </a:cubicBezTo>
                <a:close/>
                <a:moveTo>
                  <a:pt x="2863" y="18105"/>
                </a:moveTo>
                <a:cubicBezTo>
                  <a:pt x="2863" y="18105"/>
                  <a:pt x="2863" y="18105"/>
                  <a:pt x="2863" y="18105"/>
                </a:cubicBezTo>
                <a:cubicBezTo>
                  <a:pt x="2863" y="18105"/>
                  <a:pt x="2863" y="18105"/>
                  <a:pt x="2863" y="18105"/>
                </a:cubicBezTo>
                <a:cubicBezTo>
                  <a:pt x="2818" y="18060"/>
                  <a:pt x="2818" y="17992"/>
                  <a:pt x="2863" y="17947"/>
                </a:cubicBezTo>
                <a:cubicBezTo>
                  <a:pt x="2863" y="17947"/>
                  <a:pt x="2863" y="17947"/>
                  <a:pt x="2863" y="17947"/>
                </a:cubicBezTo>
                <a:cubicBezTo>
                  <a:pt x="2909" y="17902"/>
                  <a:pt x="2976" y="17902"/>
                  <a:pt x="3021" y="17947"/>
                </a:cubicBezTo>
                <a:cubicBezTo>
                  <a:pt x="3021" y="17947"/>
                  <a:pt x="3021" y="17947"/>
                  <a:pt x="3021" y="17947"/>
                </a:cubicBezTo>
                <a:cubicBezTo>
                  <a:pt x="3066" y="17992"/>
                  <a:pt x="3066" y="18060"/>
                  <a:pt x="3021" y="18105"/>
                </a:cubicBezTo>
                <a:cubicBezTo>
                  <a:pt x="3021" y="18105"/>
                  <a:pt x="3021" y="18105"/>
                  <a:pt x="3021" y="18105"/>
                </a:cubicBezTo>
                <a:cubicBezTo>
                  <a:pt x="2999" y="18128"/>
                  <a:pt x="2954" y="18128"/>
                  <a:pt x="2931" y="18128"/>
                </a:cubicBezTo>
                <a:cubicBezTo>
                  <a:pt x="2931" y="18128"/>
                  <a:pt x="2931" y="18128"/>
                  <a:pt x="2931" y="18128"/>
                </a:cubicBezTo>
                <a:cubicBezTo>
                  <a:pt x="2909" y="18128"/>
                  <a:pt x="2886" y="18128"/>
                  <a:pt x="2863" y="18105"/>
                </a:cubicBezTo>
                <a:close/>
                <a:moveTo>
                  <a:pt x="18714" y="17947"/>
                </a:moveTo>
                <a:cubicBezTo>
                  <a:pt x="18669" y="17925"/>
                  <a:pt x="18669" y="17835"/>
                  <a:pt x="18714" y="17790"/>
                </a:cubicBezTo>
                <a:cubicBezTo>
                  <a:pt x="18714" y="17790"/>
                  <a:pt x="18714" y="17790"/>
                  <a:pt x="18714" y="17790"/>
                </a:cubicBezTo>
                <a:cubicBezTo>
                  <a:pt x="18759" y="17744"/>
                  <a:pt x="18827" y="17744"/>
                  <a:pt x="18872" y="17790"/>
                </a:cubicBezTo>
                <a:cubicBezTo>
                  <a:pt x="18872" y="17790"/>
                  <a:pt x="18872" y="17790"/>
                  <a:pt x="18872" y="17790"/>
                </a:cubicBezTo>
                <a:cubicBezTo>
                  <a:pt x="18917" y="17835"/>
                  <a:pt x="18917" y="17902"/>
                  <a:pt x="18894" y="17947"/>
                </a:cubicBezTo>
                <a:cubicBezTo>
                  <a:pt x="18894" y="17947"/>
                  <a:pt x="18894" y="17947"/>
                  <a:pt x="18894" y="17947"/>
                </a:cubicBezTo>
                <a:cubicBezTo>
                  <a:pt x="18894" y="17947"/>
                  <a:pt x="18894" y="17947"/>
                  <a:pt x="18894" y="17947"/>
                </a:cubicBezTo>
                <a:cubicBezTo>
                  <a:pt x="18894" y="17947"/>
                  <a:pt x="18894" y="17947"/>
                  <a:pt x="18894" y="17947"/>
                </a:cubicBezTo>
                <a:cubicBezTo>
                  <a:pt x="18872" y="17970"/>
                  <a:pt x="18827" y="17992"/>
                  <a:pt x="18804" y="17992"/>
                </a:cubicBezTo>
                <a:cubicBezTo>
                  <a:pt x="18804" y="17992"/>
                  <a:pt x="18804" y="17992"/>
                  <a:pt x="18804" y="17992"/>
                </a:cubicBezTo>
                <a:cubicBezTo>
                  <a:pt x="18782" y="17992"/>
                  <a:pt x="18737" y="17970"/>
                  <a:pt x="18714" y="17947"/>
                </a:cubicBezTo>
                <a:close/>
                <a:moveTo>
                  <a:pt x="2435" y="17609"/>
                </a:moveTo>
                <a:cubicBezTo>
                  <a:pt x="2390" y="17564"/>
                  <a:pt x="2413" y="17496"/>
                  <a:pt x="2458" y="17451"/>
                </a:cubicBezTo>
                <a:cubicBezTo>
                  <a:pt x="2458" y="17451"/>
                  <a:pt x="2458" y="17451"/>
                  <a:pt x="2458" y="17451"/>
                </a:cubicBezTo>
                <a:cubicBezTo>
                  <a:pt x="2503" y="17429"/>
                  <a:pt x="2570" y="17429"/>
                  <a:pt x="2615" y="17474"/>
                </a:cubicBezTo>
                <a:cubicBezTo>
                  <a:pt x="2615" y="17474"/>
                  <a:pt x="2615" y="17474"/>
                  <a:pt x="2615" y="17474"/>
                </a:cubicBezTo>
                <a:cubicBezTo>
                  <a:pt x="2661" y="17519"/>
                  <a:pt x="2638" y="17587"/>
                  <a:pt x="2593" y="17632"/>
                </a:cubicBezTo>
                <a:cubicBezTo>
                  <a:pt x="2593" y="17632"/>
                  <a:pt x="2593" y="17632"/>
                  <a:pt x="2593" y="17632"/>
                </a:cubicBezTo>
                <a:cubicBezTo>
                  <a:pt x="2570" y="17654"/>
                  <a:pt x="2548" y="17654"/>
                  <a:pt x="2525" y="17654"/>
                </a:cubicBezTo>
                <a:cubicBezTo>
                  <a:pt x="2525" y="17654"/>
                  <a:pt x="2525" y="17654"/>
                  <a:pt x="2525" y="17654"/>
                </a:cubicBezTo>
                <a:cubicBezTo>
                  <a:pt x="2480" y="17654"/>
                  <a:pt x="2458" y="17654"/>
                  <a:pt x="2435" y="17609"/>
                </a:cubicBezTo>
                <a:close/>
                <a:moveTo>
                  <a:pt x="19142" y="17474"/>
                </a:moveTo>
                <a:cubicBezTo>
                  <a:pt x="19075" y="17429"/>
                  <a:pt x="19075" y="17361"/>
                  <a:pt x="19120" y="17316"/>
                </a:cubicBezTo>
                <a:cubicBezTo>
                  <a:pt x="19120" y="17316"/>
                  <a:pt x="19120" y="17316"/>
                  <a:pt x="19120" y="17316"/>
                </a:cubicBezTo>
                <a:cubicBezTo>
                  <a:pt x="19142" y="17271"/>
                  <a:pt x="19233" y="17271"/>
                  <a:pt x="19278" y="17294"/>
                </a:cubicBezTo>
                <a:cubicBezTo>
                  <a:pt x="19278" y="17294"/>
                  <a:pt x="19278" y="17294"/>
                  <a:pt x="19278" y="17294"/>
                </a:cubicBezTo>
                <a:cubicBezTo>
                  <a:pt x="19323" y="17339"/>
                  <a:pt x="19323" y="17406"/>
                  <a:pt x="19300" y="17451"/>
                </a:cubicBezTo>
                <a:cubicBezTo>
                  <a:pt x="19300" y="17451"/>
                  <a:pt x="19300" y="17451"/>
                  <a:pt x="19300" y="17451"/>
                </a:cubicBezTo>
                <a:cubicBezTo>
                  <a:pt x="19300" y="17451"/>
                  <a:pt x="19300" y="17451"/>
                  <a:pt x="19300" y="17451"/>
                </a:cubicBezTo>
                <a:cubicBezTo>
                  <a:pt x="19300" y="17451"/>
                  <a:pt x="19300" y="17451"/>
                  <a:pt x="19300" y="17451"/>
                </a:cubicBezTo>
                <a:cubicBezTo>
                  <a:pt x="19278" y="17496"/>
                  <a:pt x="19233" y="17496"/>
                  <a:pt x="19210" y="17496"/>
                </a:cubicBezTo>
                <a:cubicBezTo>
                  <a:pt x="19210" y="17496"/>
                  <a:pt x="19210" y="17496"/>
                  <a:pt x="19210" y="17496"/>
                </a:cubicBezTo>
                <a:cubicBezTo>
                  <a:pt x="19187" y="17496"/>
                  <a:pt x="19165" y="17496"/>
                  <a:pt x="19142" y="17474"/>
                </a:cubicBezTo>
                <a:close/>
                <a:moveTo>
                  <a:pt x="2052" y="17113"/>
                </a:moveTo>
                <a:cubicBezTo>
                  <a:pt x="2007" y="17068"/>
                  <a:pt x="2029" y="17000"/>
                  <a:pt x="2074" y="16955"/>
                </a:cubicBezTo>
                <a:cubicBezTo>
                  <a:pt x="2074" y="16955"/>
                  <a:pt x="2074" y="16955"/>
                  <a:pt x="2074" y="16955"/>
                </a:cubicBezTo>
                <a:cubicBezTo>
                  <a:pt x="2119" y="16910"/>
                  <a:pt x="2187" y="16933"/>
                  <a:pt x="2232" y="16978"/>
                </a:cubicBezTo>
                <a:cubicBezTo>
                  <a:pt x="2232" y="16978"/>
                  <a:pt x="2232" y="16978"/>
                  <a:pt x="2232" y="16978"/>
                </a:cubicBezTo>
                <a:cubicBezTo>
                  <a:pt x="2277" y="17023"/>
                  <a:pt x="2255" y="17113"/>
                  <a:pt x="2210" y="17136"/>
                </a:cubicBezTo>
                <a:cubicBezTo>
                  <a:pt x="2210" y="17136"/>
                  <a:pt x="2210" y="17136"/>
                  <a:pt x="2210" y="17136"/>
                </a:cubicBezTo>
                <a:cubicBezTo>
                  <a:pt x="2187" y="17158"/>
                  <a:pt x="2165" y="17158"/>
                  <a:pt x="2142" y="17158"/>
                </a:cubicBezTo>
                <a:cubicBezTo>
                  <a:pt x="2142" y="17158"/>
                  <a:pt x="2142" y="17158"/>
                  <a:pt x="2142" y="17158"/>
                </a:cubicBezTo>
                <a:cubicBezTo>
                  <a:pt x="2097" y="17158"/>
                  <a:pt x="2074" y="17136"/>
                  <a:pt x="2052" y="17113"/>
                </a:cubicBezTo>
                <a:close/>
                <a:moveTo>
                  <a:pt x="19503" y="16978"/>
                </a:moveTo>
                <a:cubicBezTo>
                  <a:pt x="19458" y="16933"/>
                  <a:pt x="19458" y="16865"/>
                  <a:pt x="19481" y="16820"/>
                </a:cubicBezTo>
                <a:cubicBezTo>
                  <a:pt x="19481" y="16820"/>
                  <a:pt x="19481" y="16820"/>
                  <a:pt x="19481" y="16820"/>
                </a:cubicBezTo>
                <a:cubicBezTo>
                  <a:pt x="19526" y="16775"/>
                  <a:pt x="19593" y="16752"/>
                  <a:pt x="19638" y="16797"/>
                </a:cubicBezTo>
                <a:cubicBezTo>
                  <a:pt x="19638" y="16797"/>
                  <a:pt x="19638" y="16797"/>
                  <a:pt x="19638" y="16797"/>
                </a:cubicBezTo>
                <a:cubicBezTo>
                  <a:pt x="19684" y="16820"/>
                  <a:pt x="19706" y="16888"/>
                  <a:pt x="19661" y="16955"/>
                </a:cubicBezTo>
                <a:cubicBezTo>
                  <a:pt x="19661" y="16955"/>
                  <a:pt x="19661" y="16955"/>
                  <a:pt x="19661" y="16955"/>
                </a:cubicBezTo>
                <a:cubicBezTo>
                  <a:pt x="19638" y="16978"/>
                  <a:pt x="19616" y="17000"/>
                  <a:pt x="19571" y="17000"/>
                </a:cubicBezTo>
                <a:cubicBezTo>
                  <a:pt x="19571" y="17000"/>
                  <a:pt x="19571" y="17000"/>
                  <a:pt x="19571" y="17000"/>
                </a:cubicBezTo>
                <a:cubicBezTo>
                  <a:pt x="19548" y="17000"/>
                  <a:pt x="19526" y="16978"/>
                  <a:pt x="19503" y="16978"/>
                </a:cubicBezTo>
                <a:close/>
                <a:moveTo>
                  <a:pt x="1691" y="16595"/>
                </a:moveTo>
                <a:cubicBezTo>
                  <a:pt x="1691" y="16595"/>
                  <a:pt x="1691" y="16595"/>
                  <a:pt x="1691" y="16595"/>
                </a:cubicBezTo>
                <a:cubicBezTo>
                  <a:pt x="1691" y="16595"/>
                  <a:pt x="1691" y="16595"/>
                  <a:pt x="1691" y="16595"/>
                </a:cubicBezTo>
                <a:cubicBezTo>
                  <a:pt x="1646" y="16527"/>
                  <a:pt x="1668" y="16459"/>
                  <a:pt x="1714" y="16437"/>
                </a:cubicBezTo>
                <a:cubicBezTo>
                  <a:pt x="1714" y="16437"/>
                  <a:pt x="1714" y="16437"/>
                  <a:pt x="1714" y="16437"/>
                </a:cubicBezTo>
                <a:cubicBezTo>
                  <a:pt x="1781" y="16392"/>
                  <a:pt x="1849" y="16414"/>
                  <a:pt x="1871" y="16459"/>
                </a:cubicBezTo>
                <a:cubicBezTo>
                  <a:pt x="1871" y="16459"/>
                  <a:pt x="1871" y="16459"/>
                  <a:pt x="1871" y="16459"/>
                </a:cubicBezTo>
                <a:cubicBezTo>
                  <a:pt x="1916" y="16527"/>
                  <a:pt x="1894" y="16595"/>
                  <a:pt x="1849" y="16617"/>
                </a:cubicBezTo>
                <a:cubicBezTo>
                  <a:pt x="1849" y="16617"/>
                  <a:pt x="1849" y="16617"/>
                  <a:pt x="1849" y="16617"/>
                </a:cubicBezTo>
                <a:cubicBezTo>
                  <a:pt x="1826" y="16640"/>
                  <a:pt x="1804" y="16640"/>
                  <a:pt x="1781" y="16640"/>
                </a:cubicBezTo>
                <a:cubicBezTo>
                  <a:pt x="1781" y="16640"/>
                  <a:pt x="1781" y="16640"/>
                  <a:pt x="1781" y="16640"/>
                </a:cubicBezTo>
                <a:cubicBezTo>
                  <a:pt x="1759" y="16640"/>
                  <a:pt x="1714" y="16617"/>
                  <a:pt x="1691" y="16595"/>
                </a:cubicBezTo>
                <a:close/>
                <a:moveTo>
                  <a:pt x="19864" y="16437"/>
                </a:moveTo>
                <a:cubicBezTo>
                  <a:pt x="19819" y="16414"/>
                  <a:pt x="19796" y="16347"/>
                  <a:pt x="19819" y="16301"/>
                </a:cubicBezTo>
                <a:cubicBezTo>
                  <a:pt x="19819" y="16301"/>
                  <a:pt x="19819" y="16301"/>
                  <a:pt x="19819" y="16301"/>
                </a:cubicBezTo>
                <a:cubicBezTo>
                  <a:pt x="19864" y="16234"/>
                  <a:pt x="19932" y="16234"/>
                  <a:pt x="19977" y="16256"/>
                </a:cubicBezTo>
                <a:cubicBezTo>
                  <a:pt x="19977" y="16256"/>
                  <a:pt x="19977" y="16256"/>
                  <a:pt x="19977" y="16256"/>
                </a:cubicBezTo>
                <a:cubicBezTo>
                  <a:pt x="20044" y="16279"/>
                  <a:pt x="20044" y="16347"/>
                  <a:pt x="20022" y="16414"/>
                </a:cubicBezTo>
                <a:cubicBezTo>
                  <a:pt x="20022" y="16414"/>
                  <a:pt x="20022" y="16414"/>
                  <a:pt x="20022" y="16414"/>
                </a:cubicBezTo>
                <a:cubicBezTo>
                  <a:pt x="19999" y="16437"/>
                  <a:pt x="19954" y="16459"/>
                  <a:pt x="19932" y="16459"/>
                </a:cubicBezTo>
                <a:cubicBezTo>
                  <a:pt x="19932" y="16459"/>
                  <a:pt x="19932" y="16459"/>
                  <a:pt x="19932" y="16459"/>
                </a:cubicBezTo>
                <a:cubicBezTo>
                  <a:pt x="19909" y="16459"/>
                  <a:pt x="19886" y="16459"/>
                  <a:pt x="19864" y="16437"/>
                </a:cubicBezTo>
                <a:close/>
                <a:moveTo>
                  <a:pt x="1353" y="16031"/>
                </a:moveTo>
                <a:cubicBezTo>
                  <a:pt x="1330" y="15986"/>
                  <a:pt x="1353" y="15918"/>
                  <a:pt x="1398" y="15896"/>
                </a:cubicBezTo>
                <a:cubicBezTo>
                  <a:pt x="1398" y="15896"/>
                  <a:pt x="1398" y="15896"/>
                  <a:pt x="1398" y="15896"/>
                </a:cubicBezTo>
                <a:cubicBezTo>
                  <a:pt x="1466" y="15851"/>
                  <a:pt x="1533" y="15873"/>
                  <a:pt x="1556" y="15918"/>
                </a:cubicBezTo>
                <a:cubicBezTo>
                  <a:pt x="1556" y="15918"/>
                  <a:pt x="1556" y="15918"/>
                  <a:pt x="1556" y="15918"/>
                </a:cubicBezTo>
                <a:cubicBezTo>
                  <a:pt x="1601" y="15986"/>
                  <a:pt x="1578" y="16053"/>
                  <a:pt x="1511" y="16076"/>
                </a:cubicBezTo>
                <a:cubicBezTo>
                  <a:pt x="1511" y="16076"/>
                  <a:pt x="1511" y="16076"/>
                  <a:pt x="1511" y="16076"/>
                </a:cubicBezTo>
                <a:cubicBezTo>
                  <a:pt x="1488" y="16099"/>
                  <a:pt x="1488" y="16099"/>
                  <a:pt x="1466" y="16099"/>
                </a:cubicBezTo>
                <a:cubicBezTo>
                  <a:pt x="1466" y="16099"/>
                  <a:pt x="1466" y="16099"/>
                  <a:pt x="1466" y="16099"/>
                </a:cubicBezTo>
                <a:cubicBezTo>
                  <a:pt x="1420" y="16099"/>
                  <a:pt x="1375" y="16076"/>
                  <a:pt x="1353" y="16031"/>
                </a:cubicBezTo>
                <a:close/>
                <a:moveTo>
                  <a:pt x="20180" y="15896"/>
                </a:moveTo>
                <a:cubicBezTo>
                  <a:pt x="20134" y="15873"/>
                  <a:pt x="20112" y="15805"/>
                  <a:pt x="20134" y="15760"/>
                </a:cubicBezTo>
                <a:cubicBezTo>
                  <a:pt x="20134" y="15760"/>
                  <a:pt x="20134" y="15760"/>
                  <a:pt x="20134" y="15760"/>
                </a:cubicBezTo>
                <a:cubicBezTo>
                  <a:pt x="20157" y="15693"/>
                  <a:pt x="20225" y="15670"/>
                  <a:pt x="20292" y="15693"/>
                </a:cubicBezTo>
                <a:cubicBezTo>
                  <a:pt x="20292" y="15693"/>
                  <a:pt x="20292" y="15693"/>
                  <a:pt x="20292" y="15693"/>
                </a:cubicBezTo>
                <a:cubicBezTo>
                  <a:pt x="20337" y="15738"/>
                  <a:pt x="20360" y="15805"/>
                  <a:pt x="20337" y="15851"/>
                </a:cubicBezTo>
                <a:cubicBezTo>
                  <a:pt x="20337" y="15851"/>
                  <a:pt x="20337" y="15851"/>
                  <a:pt x="20337" y="15851"/>
                </a:cubicBezTo>
                <a:cubicBezTo>
                  <a:pt x="20315" y="15896"/>
                  <a:pt x="20270" y="15918"/>
                  <a:pt x="20247" y="15918"/>
                </a:cubicBezTo>
                <a:cubicBezTo>
                  <a:pt x="20247" y="15918"/>
                  <a:pt x="20247" y="15918"/>
                  <a:pt x="20247" y="15918"/>
                </a:cubicBezTo>
                <a:cubicBezTo>
                  <a:pt x="20225" y="15918"/>
                  <a:pt x="20202" y="15918"/>
                  <a:pt x="20180" y="15896"/>
                </a:cubicBezTo>
                <a:close/>
                <a:moveTo>
                  <a:pt x="1060" y="15467"/>
                </a:moveTo>
                <a:cubicBezTo>
                  <a:pt x="1037" y="15422"/>
                  <a:pt x="1060" y="15354"/>
                  <a:pt x="1127" y="15332"/>
                </a:cubicBezTo>
                <a:cubicBezTo>
                  <a:pt x="1127" y="15332"/>
                  <a:pt x="1127" y="15332"/>
                  <a:pt x="1127" y="15332"/>
                </a:cubicBezTo>
                <a:cubicBezTo>
                  <a:pt x="1172" y="15287"/>
                  <a:pt x="1240" y="15309"/>
                  <a:pt x="1263" y="15377"/>
                </a:cubicBezTo>
                <a:cubicBezTo>
                  <a:pt x="1263" y="15377"/>
                  <a:pt x="1263" y="15377"/>
                  <a:pt x="1263" y="15377"/>
                </a:cubicBezTo>
                <a:cubicBezTo>
                  <a:pt x="1308" y="15422"/>
                  <a:pt x="1285" y="15490"/>
                  <a:pt x="1218" y="15535"/>
                </a:cubicBezTo>
                <a:cubicBezTo>
                  <a:pt x="1218" y="15535"/>
                  <a:pt x="1218" y="15535"/>
                  <a:pt x="1218" y="15535"/>
                </a:cubicBezTo>
                <a:cubicBezTo>
                  <a:pt x="1195" y="15535"/>
                  <a:pt x="1195" y="15535"/>
                  <a:pt x="1172" y="15535"/>
                </a:cubicBezTo>
                <a:cubicBezTo>
                  <a:pt x="1172" y="15535"/>
                  <a:pt x="1172" y="15535"/>
                  <a:pt x="1172" y="15535"/>
                </a:cubicBezTo>
                <a:cubicBezTo>
                  <a:pt x="1127" y="15535"/>
                  <a:pt x="1082" y="15512"/>
                  <a:pt x="1060" y="15467"/>
                </a:cubicBezTo>
                <a:close/>
                <a:moveTo>
                  <a:pt x="20473" y="15332"/>
                </a:moveTo>
                <a:cubicBezTo>
                  <a:pt x="20405" y="15309"/>
                  <a:pt x="20382" y="15242"/>
                  <a:pt x="20405" y="15197"/>
                </a:cubicBezTo>
                <a:cubicBezTo>
                  <a:pt x="20405" y="15197"/>
                  <a:pt x="20405" y="15197"/>
                  <a:pt x="20405" y="15197"/>
                </a:cubicBezTo>
                <a:cubicBezTo>
                  <a:pt x="20450" y="15129"/>
                  <a:pt x="20518" y="15106"/>
                  <a:pt x="20563" y="15129"/>
                </a:cubicBezTo>
                <a:cubicBezTo>
                  <a:pt x="20563" y="15129"/>
                  <a:pt x="20563" y="15129"/>
                  <a:pt x="20563" y="15129"/>
                </a:cubicBezTo>
                <a:cubicBezTo>
                  <a:pt x="20630" y="15152"/>
                  <a:pt x="20653" y="15219"/>
                  <a:pt x="20630" y="15287"/>
                </a:cubicBezTo>
                <a:cubicBezTo>
                  <a:pt x="20630" y="15287"/>
                  <a:pt x="20630" y="15287"/>
                  <a:pt x="20630" y="15287"/>
                </a:cubicBezTo>
                <a:cubicBezTo>
                  <a:pt x="20608" y="15332"/>
                  <a:pt x="20563" y="15354"/>
                  <a:pt x="20518" y="15354"/>
                </a:cubicBezTo>
                <a:cubicBezTo>
                  <a:pt x="20518" y="15354"/>
                  <a:pt x="20518" y="15354"/>
                  <a:pt x="20518" y="15354"/>
                </a:cubicBezTo>
                <a:cubicBezTo>
                  <a:pt x="20495" y="15354"/>
                  <a:pt x="20495" y="15354"/>
                  <a:pt x="20473" y="15332"/>
                </a:cubicBezTo>
                <a:close/>
                <a:moveTo>
                  <a:pt x="812" y="14904"/>
                </a:moveTo>
                <a:cubicBezTo>
                  <a:pt x="812" y="14904"/>
                  <a:pt x="812" y="14904"/>
                  <a:pt x="812" y="14904"/>
                </a:cubicBezTo>
                <a:cubicBezTo>
                  <a:pt x="812" y="14904"/>
                  <a:pt x="812" y="14904"/>
                  <a:pt x="812" y="14904"/>
                </a:cubicBezTo>
                <a:cubicBezTo>
                  <a:pt x="789" y="14836"/>
                  <a:pt x="812" y="14768"/>
                  <a:pt x="879" y="14746"/>
                </a:cubicBezTo>
                <a:cubicBezTo>
                  <a:pt x="879" y="14746"/>
                  <a:pt x="879" y="14746"/>
                  <a:pt x="879" y="14746"/>
                </a:cubicBezTo>
                <a:cubicBezTo>
                  <a:pt x="924" y="14723"/>
                  <a:pt x="992" y="14746"/>
                  <a:pt x="1015" y="14813"/>
                </a:cubicBezTo>
                <a:cubicBezTo>
                  <a:pt x="1015" y="14813"/>
                  <a:pt x="1015" y="14813"/>
                  <a:pt x="1015" y="14813"/>
                </a:cubicBezTo>
                <a:cubicBezTo>
                  <a:pt x="1037" y="14858"/>
                  <a:pt x="1015" y="14926"/>
                  <a:pt x="947" y="14949"/>
                </a:cubicBezTo>
                <a:cubicBezTo>
                  <a:pt x="947" y="14949"/>
                  <a:pt x="947" y="14949"/>
                  <a:pt x="947" y="14949"/>
                </a:cubicBezTo>
                <a:cubicBezTo>
                  <a:pt x="947" y="14949"/>
                  <a:pt x="924" y="14971"/>
                  <a:pt x="924" y="14971"/>
                </a:cubicBezTo>
                <a:cubicBezTo>
                  <a:pt x="924" y="14971"/>
                  <a:pt x="924" y="14971"/>
                  <a:pt x="924" y="14971"/>
                </a:cubicBezTo>
                <a:cubicBezTo>
                  <a:pt x="879" y="14971"/>
                  <a:pt x="834" y="14926"/>
                  <a:pt x="812" y="14904"/>
                </a:cubicBezTo>
                <a:close/>
                <a:moveTo>
                  <a:pt x="20721" y="14768"/>
                </a:moveTo>
                <a:cubicBezTo>
                  <a:pt x="20653" y="14746"/>
                  <a:pt x="20630" y="14678"/>
                  <a:pt x="20653" y="14610"/>
                </a:cubicBezTo>
                <a:cubicBezTo>
                  <a:pt x="20653" y="14610"/>
                  <a:pt x="20653" y="14610"/>
                  <a:pt x="20653" y="14610"/>
                </a:cubicBezTo>
                <a:cubicBezTo>
                  <a:pt x="20676" y="14565"/>
                  <a:pt x="20743" y="14520"/>
                  <a:pt x="20811" y="14543"/>
                </a:cubicBezTo>
                <a:cubicBezTo>
                  <a:pt x="20811" y="14543"/>
                  <a:pt x="20811" y="14543"/>
                  <a:pt x="20811" y="14543"/>
                </a:cubicBezTo>
                <a:cubicBezTo>
                  <a:pt x="20856" y="14565"/>
                  <a:pt x="20901" y="14633"/>
                  <a:pt x="20878" y="14701"/>
                </a:cubicBezTo>
                <a:cubicBezTo>
                  <a:pt x="20878" y="14701"/>
                  <a:pt x="20878" y="14701"/>
                  <a:pt x="20878" y="14701"/>
                </a:cubicBezTo>
                <a:cubicBezTo>
                  <a:pt x="20856" y="14746"/>
                  <a:pt x="20811" y="14768"/>
                  <a:pt x="20766" y="14768"/>
                </a:cubicBezTo>
                <a:cubicBezTo>
                  <a:pt x="20766" y="14768"/>
                  <a:pt x="20766" y="14768"/>
                  <a:pt x="20766" y="14768"/>
                </a:cubicBezTo>
                <a:cubicBezTo>
                  <a:pt x="20743" y="14768"/>
                  <a:pt x="20743" y="14768"/>
                  <a:pt x="20721" y="14768"/>
                </a:cubicBezTo>
                <a:close/>
                <a:moveTo>
                  <a:pt x="586" y="14295"/>
                </a:moveTo>
                <a:cubicBezTo>
                  <a:pt x="564" y="14227"/>
                  <a:pt x="586" y="14182"/>
                  <a:pt x="654" y="14159"/>
                </a:cubicBezTo>
                <a:cubicBezTo>
                  <a:pt x="654" y="14159"/>
                  <a:pt x="654" y="14159"/>
                  <a:pt x="654" y="14159"/>
                </a:cubicBezTo>
                <a:cubicBezTo>
                  <a:pt x="722" y="14137"/>
                  <a:pt x="789" y="14159"/>
                  <a:pt x="789" y="14227"/>
                </a:cubicBezTo>
                <a:cubicBezTo>
                  <a:pt x="789" y="14227"/>
                  <a:pt x="789" y="14227"/>
                  <a:pt x="789" y="14227"/>
                </a:cubicBezTo>
                <a:cubicBezTo>
                  <a:pt x="812" y="14272"/>
                  <a:pt x="789" y="14340"/>
                  <a:pt x="722" y="14362"/>
                </a:cubicBezTo>
                <a:cubicBezTo>
                  <a:pt x="722" y="14362"/>
                  <a:pt x="722" y="14362"/>
                  <a:pt x="722" y="14362"/>
                </a:cubicBezTo>
                <a:cubicBezTo>
                  <a:pt x="722" y="14362"/>
                  <a:pt x="699" y="14362"/>
                  <a:pt x="699" y="14362"/>
                </a:cubicBezTo>
                <a:cubicBezTo>
                  <a:pt x="699" y="14362"/>
                  <a:pt x="699" y="14362"/>
                  <a:pt x="699" y="14362"/>
                </a:cubicBezTo>
                <a:cubicBezTo>
                  <a:pt x="654" y="14362"/>
                  <a:pt x="609" y="14340"/>
                  <a:pt x="586" y="14295"/>
                </a:cubicBezTo>
                <a:close/>
                <a:moveTo>
                  <a:pt x="20946" y="14159"/>
                </a:moveTo>
                <a:cubicBezTo>
                  <a:pt x="20878" y="14137"/>
                  <a:pt x="20856" y="14092"/>
                  <a:pt x="20856" y="14024"/>
                </a:cubicBezTo>
                <a:cubicBezTo>
                  <a:pt x="20856" y="14024"/>
                  <a:pt x="20856" y="14024"/>
                  <a:pt x="20856" y="14024"/>
                </a:cubicBezTo>
                <a:cubicBezTo>
                  <a:pt x="20878" y="13957"/>
                  <a:pt x="20946" y="13934"/>
                  <a:pt x="21014" y="13957"/>
                </a:cubicBezTo>
                <a:cubicBezTo>
                  <a:pt x="21014" y="13957"/>
                  <a:pt x="21014" y="13957"/>
                  <a:pt x="21014" y="13957"/>
                </a:cubicBezTo>
                <a:cubicBezTo>
                  <a:pt x="21059" y="13979"/>
                  <a:pt x="21104" y="14024"/>
                  <a:pt x="21081" y="14092"/>
                </a:cubicBezTo>
                <a:cubicBezTo>
                  <a:pt x="21081" y="14092"/>
                  <a:pt x="21081" y="14092"/>
                  <a:pt x="21081" y="14092"/>
                </a:cubicBezTo>
                <a:cubicBezTo>
                  <a:pt x="21059" y="14137"/>
                  <a:pt x="21014" y="14182"/>
                  <a:pt x="20969" y="14182"/>
                </a:cubicBezTo>
                <a:cubicBezTo>
                  <a:pt x="20969" y="14182"/>
                  <a:pt x="20969" y="14182"/>
                  <a:pt x="20969" y="14182"/>
                </a:cubicBezTo>
                <a:cubicBezTo>
                  <a:pt x="20969" y="14182"/>
                  <a:pt x="20946" y="14159"/>
                  <a:pt x="20946" y="14159"/>
                </a:cubicBezTo>
                <a:close/>
                <a:moveTo>
                  <a:pt x="406" y="13686"/>
                </a:moveTo>
                <a:cubicBezTo>
                  <a:pt x="383" y="13618"/>
                  <a:pt x="406" y="13573"/>
                  <a:pt x="473" y="13551"/>
                </a:cubicBezTo>
                <a:cubicBezTo>
                  <a:pt x="473" y="13551"/>
                  <a:pt x="473" y="13551"/>
                  <a:pt x="473" y="13551"/>
                </a:cubicBezTo>
                <a:cubicBezTo>
                  <a:pt x="541" y="13528"/>
                  <a:pt x="586" y="13573"/>
                  <a:pt x="609" y="13618"/>
                </a:cubicBezTo>
                <a:cubicBezTo>
                  <a:pt x="609" y="13618"/>
                  <a:pt x="609" y="13618"/>
                  <a:pt x="609" y="13618"/>
                </a:cubicBezTo>
                <a:cubicBezTo>
                  <a:pt x="631" y="13686"/>
                  <a:pt x="586" y="13754"/>
                  <a:pt x="541" y="13776"/>
                </a:cubicBezTo>
                <a:cubicBezTo>
                  <a:pt x="541" y="13776"/>
                  <a:pt x="541" y="13776"/>
                  <a:pt x="541" y="13776"/>
                </a:cubicBezTo>
                <a:cubicBezTo>
                  <a:pt x="519" y="13776"/>
                  <a:pt x="519" y="13776"/>
                  <a:pt x="496" y="13776"/>
                </a:cubicBezTo>
                <a:cubicBezTo>
                  <a:pt x="496" y="13776"/>
                  <a:pt x="496" y="13776"/>
                  <a:pt x="496" y="13776"/>
                </a:cubicBezTo>
                <a:cubicBezTo>
                  <a:pt x="451" y="13776"/>
                  <a:pt x="406" y="13731"/>
                  <a:pt x="406" y="13686"/>
                </a:cubicBezTo>
                <a:close/>
                <a:moveTo>
                  <a:pt x="21127" y="13551"/>
                </a:moveTo>
                <a:cubicBezTo>
                  <a:pt x="21059" y="13551"/>
                  <a:pt x="21014" y="13483"/>
                  <a:pt x="21036" y="13415"/>
                </a:cubicBezTo>
                <a:cubicBezTo>
                  <a:pt x="21036" y="13415"/>
                  <a:pt x="21036" y="13415"/>
                  <a:pt x="21036" y="13415"/>
                </a:cubicBezTo>
                <a:cubicBezTo>
                  <a:pt x="21059" y="13370"/>
                  <a:pt x="21127" y="13325"/>
                  <a:pt x="21172" y="13348"/>
                </a:cubicBezTo>
                <a:cubicBezTo>
                  <a:pt x="21172" y="13348"/>
                  <a:pt x="21172" y="13348"/>
                  <a:pt x="21172" y="13348"/>
                </a:cubicBezTo>
                <a:cubicBezTo>
                  <a:pt x="21239" y="13348"/>
                  <a:pt x="21284" y="13415"/>
                  <a:pt x="21262" y="13483"/>
                </a:cubicBezTo>
                <a:cubicBezTo>
                  <a:pt x="21262" y="13483"/>
                  <a:pt x="21262" y="13483"/>
                  <a:pt x="21262" y="13483"/>
                </a:cubicBezTo>
                <a:cubicBezTo>
                  <a:pt x="21239" y="13528"/>
                  <a:pt x="21194" y="13573"/>
                  <a:pt x="21149" y="13573"/>
                </a:cubicBezTo>
                <a:cubicBezTo>
                  <a:pt x="21149" y="13573"/>
                  <a:pt x="21149" y="13573"/>
                  <a:pt x="21149" y="13573"/>
                </a:cubicBezTo>
                <a:cubicBezTo>
                  <a:pt x="21149" y="13573"/>
                  <a:pt x="21127" y="13573"/>
                  <a:pt x="21127" y="13551"/>
                </a:cubicBezTo>
                <a:close/>
                <a:moveTo>
                  <a:pt x="248" y="13077"/>
                </a:moveTo>
                <a:cubicBezTo>
                  <a:pt x="225" y="13010"/>
                  <a:pt x="271" y="12942"/>
                  <a:pt x="338" y="12942"/>
                </a:cubicBezTo>
                <a:cubicBezTo>
                  <a:pt x="338" y="12942"/>
                  <a:pt x="338" y="12942"/>
                  <a:pt x="338" y="12942"/>
                </a:cubicBezTo>
                <a:cubicBezTo>
                  <a:pt x="383" y="12919"/>
                  <a:pt x="451" y="12965"/>
                  <a:pt x="473" y="13032"/>
                </a:cubicBezTo>
                <a:cubicBezTo>
                  <a:pt x="473" y="13032"/>
                  <a:pt x="473" y="13032"/>
                  <a:pt x="473" y="13032"/>
                </a:cubicBezTo>
                <a:cubicBezTo>
                  <a:pt x="473" y="13077"/>
                  <a:pt x="428" y="13145"/>
                  <a:pt x="383" y="13145"/>
                </a:cubicBezTo>
                <a:cubicBezTo>
                  <a:pt x="383" y="13145"/>
                  <a:pt x="383" y="13145"/>
                  <a:pt x="383" y="13145"/>
                </a:cubicBezTo>
                <a:cubicBezTo>
                  <a:pt x="361" y="13167"/>
                  <a:pt x="361" y="13167"/>
                  <a:pt x="361" y="13167"/>
                </a:cubicBezTo>
                <a:cubicBezTo>
                  <a:pt x="361" y="13167"/>
                  <a:pt x="361" y="13167"/>
                  <a:pt x="361" y="13167"/>
                </a:cubicBezTo>
                <a:cubicBezTo>
                  <a:pt x="293" y="13167"/>
                  <a:pt x="248" y="13122"/>
                  <a:pt x="248" y="13077"/>
                </a:cubicBezTo>
                <a:close/>
                <a:moveTo>
                  <a:pt x="21262" y="12942"/>
                </a:moveTo>
                <a:cubicBezTo>
                  <a:pt x="21194" y="12942"/>
                  <a:pt x="21172" y="12874"/>
                  <a:pt x="21172" y="12807"/>
                </a:cubicBezTo>
                <a:cubicBezTo>
                  <a:pt x="21172" y="12807"/>
                  <a:pt x="21172" y="12807"/>
                  <a:pt x="21172" y="12807"/>
                </a:cubicBezTo>
                <a:cubicBezTo>
                  <a:pt x="21194" y="12762"/>
                  <a:pt x="21239" y="12716"/>
                  <a:pt x="21307" y="12716"/>
                </a:cubicBezTo>
                <a:cubicBezTo>
                  <a:pt x="21307" y="12716"/>
                  <a:pt x="21307" y="12716"/>
                  <a:pt x="21307" y="12716"/>
                </a:cubicBezTo>
                <a:cubicBezTo>
                  <a:pt x="21375" y="12739"/>
                  <a:pt x="21420" y="12807"/>
                  <a:pt x="21397" y="12852"/>
                </a:cubicBezTo>
                <a:cubicBezTo>
                  <a:pt x="21397" y="12852"/>
                  <a:pt x="21397" y="12852"/>
                  <a:pt x="21397" y="12852"/>
                </a:cubicBezTo>
                <a:cubicBezTo>
                  <a:pt x="21397" y="12852"/>
                  <a:pt x="21397" y="12852"/>
                  <a:pt x="21397" y="12852"/>
                </a:cubicBezTo>
                <a:cubicBezTo>
                  <a:pt x="21397" y="12852"/>
                  <a:pt x="21397" y="12852"/>
                  <a:pt x="21397" y="12852"/>
                </a:cubicBezTo>
                <a:cubicBezTo>
                  <a:pt x="21397" y="12919"/>
                  <a:pt x="21329" y="12942"/>
                  <a:pt x="21284" y="12942"/>
                </a:cubicBezTo>
                <a:cubicBezTo>
                  <a:pt x="21284" y="12942"/>
                  <a:pt x="21284" y="12942"/>
                  <a:pt x="21284" y="12942"/>
                </a:cubicBezTo>
                <a:cubicBezTo>
                  <a:pt x="21284" y="12942"/>
                  <a:pt x="21284" y="12942"/>
                  <a:pt x="21262" y="12942"/>
                </a:cubicBezTo>
                <a:close/>
                <a:moveTo>
                  <a:pt x="135" y="12446"/>
                </a:moveTo>
                <a:cubicBezTo>
                  <a:pt x="113" y="12378"/>
                  <a:pt x="158" y="12333"/>
                  <a:pt x="225" y="12311"/>
                </a:cubicBezTo>
                <a:cubicBezTo>
                  <a:pt x="225" y="12311"/>
                  <a:pt x="225" y="12311"/>
                  <a:pt x="225" y="12311"/>
                </a:cubicBezTo>
                <a:cubicBezTo>
                  <a:pt x="293" y="12311"/>
                  <a:pt x="338" y="12356"/>
                  <a:pt x="361" y="12401"/>
                </a:cubicBezTo>
                <a:cubicBezTo>
                  <a:pt x="361" y="12401"/>
                  <a:pt x="361" y="12401"/>
                  <a:pt x="361" y="12401"/>
                </a:cubicBezTo>
                <a:cubicBezTo>
                  <a:pt x="361" y="12468"/>
                  <a:pt x="316" y="12536"/>
                  <a:pt x="248" y="12536"/>
                </a:cubicBezTo>
                <a:cubicBezTo>
                  <a:pt x="248" y="12536"/>
                  <a:pt x="248" y="12536"/>
                  <a:pt x="248" y="12536"/>
                </a:cubicBezTo>
                <a:cubicBezTo>
                  <a:pt x="248" y="12536"/>
                  <a:pt x="248" y="12536"/>
                  <a:pt x="248" y="12536"/>
                </a:cubicBezTo>
                <a:cubicBezTo>
                  <a:pt x="248" y="12536"/>
                  <a:pt x="248" y="12536"/>
                  <a:pt x="248" y="12536"/>
                </a:cubicBezTo>
                <a:cubicBezTo>
                  <a:pt x="180" y="12536"/>
                  <a:pt x="135" y="12491"/>
                  <a:pt x="135" y="12446"/>
                </a:cubicBezTo>
                <a:close/>
                <a:moveTo>
                  <a:pt x="21375" y="12333"/>
                </a:moveTo>
                <a:cubicBezTo>
                  <a:pt x="21307" y="12311"/>
                  <a:pt x="21262" y="12266"/>
                  <a:pt x="21284" y="12198"/>
                </a:cubicBezTo>
                <a:cubicBezTo>
                  <a:pt x="21284" y="12198"/>
                  <a:pt x="21284" y="12198"/>
                  <a:pt x="21284" y="12198"/>
                </a:cubicBezTo>
                <a:cubicBezTo>
                  <a:pt x="21284" y="12130"/>
                  <a:pt x="21352" y="12085"/>
                  <a:pt x="21397" y="12108"/>
                </a:cubicBezTo>
                <a:cubicBezTo>
                  <a:pt x="21397" y="12108"/>
                  <a:pt x="21397" y="12108"/>
                  <a:pt x="21397" y="12108"/>
                </a:cubicBezTo>
                <a:cubicBezTo>
                  <a:pt x="21465" y="12108"/>
                  <a:pt x="21510" y="12175"/>
                  <a:pt x="21510" y="12220"/>
                </a:cubicBezTo>
                <a:cubicBezTo>
                  <a:pt x="21510" y="12220"/>
                  <a:pt x="21510" y="12220"/>
                  <a:pt x="21510" y="12220"/>
                </a:cubicBezTo>
                <a:cubicBezTo>
                  <a:pt x="21487" y="12288"/>
                  <a:pt x="21442" y="12333"/>
                  <a:pt x="21397" y="12333"/>
                </a:cubicBezTo>
                <a:cubicBezTo>
                  <a:pt x="21397" y="12333"/>
                  <a:pt x="21397" y="12333"/>
                  <a:pt x="21397" y="12333"/>
                </a:cubicBezTo>
                <a:cubicBezTo>
                  <a:pt x="21375" y="12333"/>
                  <a:pt x="21375" y="12333"/>
                  <a:pt x="21375" y="12333"/>
                </a:cubicBezTo>
                <a:close/>
                <a:moveTo>
                  <a:pt x="45" y="11815"/>
                </a:moveTo>
                <a:cubicBezTo>
                  <a:pt x="45" y="11815"/>
                  <a:pt x="45" y="11815"/>
                  <a:pt x="45" y="11815"/>
                </a:cubicBezTo>
                <a:cubicBezTo>
                  <a:pt x="45" y="11815"/>
                  <a:pt x="45" y="11815"/>
                  <a:pt x="45" y="11815"/>
                </a:cubicBezTo>
                <a:cubicBezTo>
                  <a:pt x="45" y="11747"/>
                  <a:pt x="90" y="11702"/>
                  <a:pt x="158" y="11679"/>
                </a:cubicBezTo>
                <a:cubicBezTo>
                  <a:pt x="158" y="11679"/>
                  <a:pt x="158" y="11679"/>
                  <a:pt x="158" y="11679"/>
                </a:cubicBezTo>
                <a:cubicBezTo>
                  <a:pt x="225" y="11679"/>
                  <a:pt x="271" y="11724"/>
                  <a:pt x="271" y="11792"/>
                </a:cubicBezTo>
                <a:cubicBezTo>
                  <a:pt x="271" y="11792"/>
                  <a:pt x="271" y="11792"/>
                  <a:pt x="271" y="11792"/>
                </a:cubicBezTo>
                <a:cubicBezTo>
                  <a:pt x="271" y="11860"/>
                  <a:pt x="225" y="11905"/>
                  <a:pt x="180" y="11905"/>
                </a:cubicBezTo>
                <a:cubicBezTo>
                  <a:pt x="180" y="11905"/>
                  <a:pt x="180" y="11905"/>
                  <a:pt x="180" y="11905"/>
                </a:cubicBezTo>
                <a:cubicBezTo>
                  <a:pt x="180" y="11905"/>
                  <a:pt x="158" y="11905"/>
                  <a:pt x="158" y="11905"/>
                </a:cubicBezTo>
                <a:cubicBezTo>
                  <a:pt x="158" y="11905"/>
                  <a:pt x="158" y="11905"/>
                  <a:pt x="158" y="11905"/>
                </a:cubicBezTo>
                <a:cubicBezTo>
                  <a:pt x="113" y="11905"/>
                  <a:pt x="68" y="11860"/>
                  <a:pt x="45" y="11815"/>
                </a:cubicBezTo>
                <a:close/>
                <a:moveTo>
                  <a:pt x="21442" y="11702"/>
                </a:moveTo>
                <a:cubicBezTo>
                  <a:pt x="21375" y="11702"/>
                  <a:pt x="21329" y="11634"/>
                  <a:pt x="21352" y="11589"/>
                </a:cubicBezTo>
                <a:cubicBezTo>
                  <a:pt x="21352" y="11589"/>
                  <a:pt x="21352" y="11589"/>
                  <a:pt x="21352" y="11589"/>
                </a:cubicBezTo>
                <a:cubicBezTo>
                  <a:pt x="21352" y="11522"/>
                  <a:pt x="21397" y="11476"/>
                  <a:pt x="21465" y="11476"/>
                </a:cubicBezTo>
                <a:cubicBezTo>
                  <a:pt x="21465" y="11476"/>
                  <a:pt x="21465" y="11476"/>
                  <a:pt x="21465" y="11476"/>
                </a:cubicBezTo>
                <a:cubicBezTo>
                  <a:pt x="21532" y="11476"/>
                  <a:pt x="21577" y="11522"/>
                  <a:pt x="21577" y="11589"/>
                </a:cubicBezTo>
                <a:cubicBezTo>
                  <a:pt x="21577" y="11589"/>
                  <a:pt x="21577" y="11589"/>
                  <a:pt x="21577" y="11589"/>
                </a:cubicBezTo>
                <a:cubicBezTo>
                  <a:pt x="21555" y="11657"/>
                  <a:pt x="21510" y="11702"/>
                  <a:pt x="21465" y="11702"/>
                </a:cubicBezTo>
                <a:cubicBezTo>
                  <a:pt x="21465" y="11702"/>
                  <a:pt x="21465" y="11702"/>
                  <a:pt x="21465" y="11702"/>
                </a:cubicBezTo>
                <a:cubicBezTo>
                  <a:pt x="21442" y="11702"/>
                  <a:pt x="21442" y="11702"/>
                  <a:pt x="21442" y="11702"/>
                </a:cubicBezTo>
                <a:close/>
                <a:moveTo>
                  <a:pt x="0" y="11161"/>
                </a:moveTo>
                <a:cubicBezTo>
                  <a:pt x="0" y="11116"/>
                  <a:pt x="68" y="11048"/>
                  <a:pt x="113" y="11048"/>
                </a:cubicBezTo>
                <a:cubicBezTo>
                  <a:pt x="113" y="11048"/>
                  <a:pt x="113" y="11048"/>
                  <a:pt x="113" y="11048"/>
                </a:cubicBezTo>
                <a:cubicBezTo>
                  <a:pt x="180" y="11048"/>
                  <a:pt x="225" y="11093"/>
                  <a:pt x="225" y="11161"/>
                </a:cubicBezTo>
                <a:cubicBezTo>
                  <a:pt x="225" y="11161"/>
                  <a:pt x="225" y="11161"/>
                  <a:pt x="225" y="11161"/>
                </a:cubicBezTo>
                <a:cubicBezTo>
                  <a:pt x="248" y="11228"/>
                  <a:pt x="180" y="11273"/>
                  <a:pt x="135" y="11273"/>
                </a:cubicBezTo>
                <a:cubicBezTo>
                  <a:pt x="135" y="11273"/>
                  <a:pt x="135" y="11273"/>
                  <a:pt x="135" y="11273"/>
                </a:cubicBezTo>
                <a:cubicBezTo>
                  <a:pt x="135" y="11273"/>
                  <a:pt x="135" y="11273"/>
                  <a:pt x="113" y="11273"/>
                </a:cubicBezTo>
                <a:cubicBezTo>
                  <a:pt x="113" y="11273"/>
                  <a:pt x="113" y="11273"/>
                  <a:pt x="113" y="11273"/>
                </a:cubicBezTo>
                <a:cubicBezTo>
                  <a:pt x="68" y="11273"/>
                  <a:pt x="23" y="11228"/>
                  <a:pt x="0" y="11161"/>
                </a:cubicBezTo>
                <a:close/>
                <a:moveTo>
                  <a:pt x="21487" y="11071"/>
                </a:moveTo>
                <a:cubicBezTo>
                  <a:pt x="21420" y="11071"/>
                  <a:pt x="21375" y="11025"/>
                  <a:pt x="21375" y="10958"/>
                </a:cubicBezTo>
                <a:cubicBezTo>
                  <a:pt x="21375" y="10958"/>
                  <a:pt x="21375" y="10958"/>
                  <a:pt x="21375" y="10958"/>
                </a:cubicBezTo>
                <a:cubicBezTo>
                  <a:pt x="21375" y="10890"/>
                  <a:pt x="21420" y="10845"/>
                  <a:pt x="21487" y="10845"/>
                </a:cubicBezTo>
                <a:cubicBezTo>
                  <a:pt x="21487" y="10845"/>
                  <a:pt x="21487" y="10845"/>
                  <a:pt x="21487" y="10845"/>
                </a:cubicBezTo>
                <a:cubicBezTo>
                  <a:pt x="21555" y="10845"/>
                  <a:pt x="21600" y="10890"/>
                  <a:pt x="21600" y="10958"/>
                </a:cubicBezTo>
                <a:cubicBezTo>
                  <a:pt x="21600" y="10958"/>
                  <a:pt x="21600" y="10958"/>
                  <a:pt x="21600" y="10958"/>
                </a:cubicBezTo>
                <a:cubicBezTo>
                  <a:pt x="21600" y="11025"/>
                  <a:pt x="21532" y="11071"/>
                  <a:pt x="21487" y="11071"/>
                </a:cubicBezTo>
                <a:cubicBezTo>
                  <a:pt x="21487" y="11071"/>
                  <a:pt x="21487" y="11071"/>
                  <a:pt x="21487" y="11071"/>
                </a:cubicBezTo>
                <a:cubicBezTo>
                  <a:pt x="21487" y="11071"/>
                  <a:pt x="21487" y="11071"/>
                  <a:pt x="21487" y="11071"/>
                </a:cubicBezTo>
                <a:close/>
                <a:moveTo>
                  <a:pt x="113" y="10642"/>
                </a:moveTo>
                <a:cubicBezTo>
                  <a:pt x="45" y="10642"/>
                  <a:pt x="0" y="10597"/>
                  <a:pt x="0" y="10529"/>
                </a:cubicBezTo>
                <a:cubicBezTo>
                  <a:pt x="0" y="10529"/>
                  <a:pt x="0" y="10529"/>
                  <a:pt x="0" y="10529"/>
                </a:cubicBezTo>
                <a:cubicBezTo>
                  <a:pt x="0" y="10529"/>
                  <a:pt x="0" y="10529"/>
                  <a:pt x="0" y="10529"/>
                </a:cubicBezTo>
                <a:cubicBezTo>
                  <a:pt x="0" y="10529"/>
                  <a:pt x="0" y="10529"/>
                  <a:pt x="0" y="10529"/>
                </a:cubicBezTo>
                <a:cubicBezTo>
                  <a:pt x="0" y="10462"/>
                  <a:pt x="68" y="10417"/>
                  <a:pt x="113" y="10417"/>
                </a:cubicBezTo>
                <a:cubicBezTo>
                  <a:pt x="113" y="10417"/>
                  <a:pt x="113" y="10417"/>
                  <a:pt x="113" y="10417"/>
                </a:cubicBezTo>
                <a:cubicBezTo>
                  <a:pt x="180" y="10417"/>
                  <a:pt x="225" y="10484"/>
                  <a:pt x="225" y="10529"/>
                </a:cubicBezTo>
                <a:cubicBezTo>
                  <a:pt x="225" y="10529"/>
                  <a:pt x="225" y="10529"/>
                  <a:pt x="225" y="10529"/>
                </a:cubicBezTo>
                <a:cubicBezTo>
                  <a:pt x="225" y="10597"/>
                  <a:pt x="180" y="10642"/>
                  <a:pt x="113" y="10642"/>
                </a:cubicBezTo>
                <a:cubicBezTo>
                  <a:pt x="113" y="10642"/>
                  <a:pt x="113" y="10642"/>
                  <a:pt x="113" y="10642"/>
                </a:cubicBezTo>
                <a:cubicBezTo>
                  <a:pt x="113" y="10642"/>
                  <a:pt x="113" y="10642"/>
                  <a:pt x="113" y="10642"/>
                </a:cubicBezTo>
                <a:close/>
                <a:moveTo>
                  <a:pt x="21352" y="10327"/>
                </a:moveTo>
                <a:cubicBezTo>
                  <a:pt x="21352" y="10327"/>
                  <a:pt x="21352" y="10327"/>
                  <a:pt x="21352" y="10327"/>
                </a:cubicBezTo>
                <a:cubicBezTo>
                  <a:pt x="21352" y="10259"/>
                  <a:pt x="21397" y="10214"/>
                  <a:pt x="21465" y="10214"/>
                </a:cubicBezTo>
                <a:cubicBezTo>
                  <a:pt x="21465" y="10214"/>
                  <a:pt x="21465" y="10214"/>
                  <a:pt x="21465" y="10214"/>
                </a:cubicBezTo>
                <a:cubicBezTo>
                  <a:pt x="21532" y="10214"/>
                  <a:pt x="21577" y="10259"/>
                  <a:pt x="21577" y="10327"/>
                </a:cubicBezTo>
                <a:cubicBezTo>
                  <a:pt x="21577" y="10327"/>
                  <a:pt x="21577" y="10327"/>
                  <a:pt x="21577" y="10327"/>
                </a:cubicBezTo>
                <a:cubicBezTo>
                  <a:pt x="21577" y="10372"/>
                  <a:pt x="21532" y="10439"/>
                  <a:pt x="21487" y="10439"/>
                </a:cubicBezTo>
                <a:cubicBezTo>
                  <a:pt x="21487" y="10439"/>
                  <a:pt x="21487" y="10439"/>
                  <a:pt x="21487" y="10439"/>
                </a:cubicBezTo>
                <a:cubicBezTo>
                  <a:pt x="21465" y="10439"/>
                  <a:pt x="21465" y="10439"/>
                  <a:pt x="21465" y="10439"/>
                </a:cubicBezTo>
                <a:cubicBezTo>
                  <a:pt x="21465" y="10439"/>
                  <a:pt x="21465" y="10439"/>
                  <a:pt x="21465" y="10439"/>
                </a:cubicBezTo>
                <a:cubicBezTo>
                  <a:pt x="21420" y="10439"/>
                  <a:pt x="21352" y="10394"/>
                  <a:pt x="21352" y="10327"/>
                </a:cubicBezTo>
                <a:close/>
                <a:moveTo>
                  <a:pt x="135" y="10011"/>
                </a:moveTo>
                <a:cubicBezTo>
                  <a:pt x="90" y="10011"/>
                  <a:pt x="45" y="9966"/>
                  <a:pt x="45" y="9898"/>
                </a:cubicBezTo>
                <a:cubicBezTo>
                  <a:pt x="45" y="9898"/>
                  <a:pt x="45" y="9898"/>
                  <a:pt x="45" y="9898"/>
                </a:cubicBezTo>
                <a:cubicBezTo>
                  <a:pt x="45" y="9830"/>
                  <a:pt x="90" y="9785"/>
                  <a:pt x="158" y="9785"/>
                </a:cubicBezTo>
                <a:cubicBezTo>
                  <a:pt x="158" y="9785"/>
                  <a:pt x="158" y="9785"/>
                  <a:pt x="158" y="9785"/>
                </a:cubicBezTo>
                <a:cubicBezTo>
                  <a:pt x="225" y="9808"/>
                  <a:pt x="271" y="9853"/>
                  <a:pt x="271" y="9921"/>
                </a:cubicBezTo>
                <a:cubicBezTo>
                  <a:pt x="271" y="9921"/>
                  <a:pt x="271" y="9921"/>
                  <a:pt x="271" y="9921"/>
                </a:cubicBezTo>
                <a:cubicBezTo>
                  <a:pt x="271" y="9966"/>
                  <a:pt x="203" y="10011"/>
                  <a:pt x="158" y="10011"/>
                </a:cubicBezTo>
                <a:cubicBezTo>
                  <a:pt x="158" y="10011"/>
                  <a:pt x="158" y="10011"/>
                  <a:pt x="158" y="10011"/>
                </a:cubicBezTo>
                <a:cubicBezTo>
                  <a:pt x="158" y="10011"/>
                  <a:pt x="158" y="10011"/>
                  <a:pt x="135" y="10011"/>
                </a:cubicBezTo>
                <a:close/>
                <a:moveTo>
                  <a:pt x="21307" y="9718"/>
                </a:moveTo>
                <a:cubicBezTo>
                  <a:pt x="21307" y="9650"/>
                  <a:pt x="21352" y="9582"/>
                  <a:pt x="21420" y="9582"/>
                </a:cubicBezTo>
                <a:cubicBezTo>
                  <a:pt x="21420" y="9582"/>
                  <a:pt x="21420" y="9582"/>
                  <a:pt x="21420" y="9582"/>
                </a:cubicBezTo>
                <a:cubicBezTo>
                  <a:pt x="21487" y="9582"/>
                  <a:pt x="21532" y="9628"/>
                  <a:pt x="21532" y="9695"/>
                </a:cubicBezTo>
                <a:cubicBezTo>
                  <a:pt x="21532" y="9695"/>
                  <a:pt x="21532" y="9695"/>
                  <a:pt x="21532" y="9695"/>
                </a:cubicBezTo>
                <a:cubicBezTo>
                  <a:pt x="21555" y="9740"/>
                  <a:pt x="21510" y="9808"/>
                  <a:pt x="21442" y="9808"/>
                </a:cubicBezTo>
                <a:cubicBezTo>
                  <a:pt x="21442" y="9808"/>
                  <a:pt x="21442" y="9808"/>
                  <a:pt x="21442" y="9808"/>
                </a:cubicBezTo>
                <a:cubicBezTo>
                  <a:pt x="21442" y="9808"/>
                  <a:pt x="21420" y="9808"/>
                  <a:pt x="21420" y="9808"/>
                </a:cubicBezTo>
                <a:cubicBezTo>
                  <a:pt x="21420" y="9808"/>
                  <a:pt x="21420" y="9808"/>
                  <a:pt x="21420" y="9808"/>
                </a:cubicBezTo>
                <a:cubicBezTo>
                  <a:pt x="21375" y="9808"/>
                  <a:pt x="21329" y="9763"/>
                  <a:pt x="21307" y="9718"/>
                </a:cubicBezTo>
                <a:close/>
                <a:moveTo>
                  <a:pt x="203" y="9402"/>
                </a:moveTo>
                <a:cubicBezTo>
                  <a:pt x="158" y="9380"/>
                  <a:pt x="113" y="9334"/>
                  <a:pt x="113" y="9267"/>
                </a:cubicBezTo>
                <a:cubicBezTo>
                  <a:pt x="113" y="9267"/>
                  <a:pt x="113" y="9267"/>
                  <a:pt x="113" y="9267"/>
                </a:cubicBezTo>
                <a:cubicBezTo>
                  <a:pt x="113" y="9199"/>
                  <a:pt x="180" y="9154"/>
                  <a:pt x="248" y="9177"/>
                </a:cubicBezTo>
                <a:cubicBezTo>
                  <a:pt x="248" y="9177"/>
                  <a:pt x="248" y="9177"/>
                  <a:pt x="248" y="9177"/>
                </a:cubicBezTo>
                <a:cubicBezTo>
                  <a:pt x="293" y="9177"/>
                  <a:pt x="338" y="9244"/>
                  <a:pt x="338" y="9289"/>
                </a:cubicBezTo>
                <a:cubicBezTo>
                  <a:pt x="338" y="9289"/>
                  <a:pt x="338" y="9289"/>
                  <a:pt x="338" y="9289"/>
                </a:cubicBezTo>
                <a:cubicBezTo>
                  <a:pt x="338" y="9357"/>
                  <a:pt x="271" y="9402"/>
                  <a:pt x="225" y="9402"/>
                </a:cubicBezTo>
                <a:cubicBezTo>
                  <a:pt x="225" y="9402"/>
                  <a:pt x="225" y="9402"/>
                  <a:pt x="225" y="9402"/>
                </a:cubicBezTo>
                <a:cubicBezTo>
                  <a:pt x="225" y="9402"/>
                  <a:pt x="225" y="9402"/>
                  <a:pt x="203" y="9402"/>
                </a:cubicBezTo>
                <a:close/>
                <a:moveTo>
                  <a:pt x="21239" y="9086"/>
                </a:moveTo>
                <a:cubicBezTo>
                  <a:pt x="21217" y="9019"/>
                  <a:pt x="21262" y="8974"/>
                  <a:pt x="21329" y="8951"/>
                </a:cubicBezTo>
                <a:cubicBezTo>
                  <a:pt x="21329" y="8951"/>
                  <a:pt x="21329" y="8951"/>
                  <a:pt x="21329" y="8951"/>
                </a:cubicBezTo>
                <a:cubicBezTo>
                  <a:pt x="21397" y="8951"/>
                  <a:pt x="21442" y="8996"/>
                  <a:pt x="21465" y="9041"/>
                </a:cubicBezTo>
                <a:cubicBezTo>
                  <a:pt x="21465" y="9041"/>
                  <a:pt x="21465" y="9041"/>
                  <a:pt x="21465" y="9041"/>
                </a:cubicBezTo>
                <a:cubicBezTo>
                  <a:pt x="21465" y="9109"/>
                  <a:pt x="21420" y="9177"/>
                  <a:pt x="21352" y="9177"/>
                </a:cubicBezTo>
                <a:cubicBezTo>
                  <a:pt x="21352" y="9177"/>
                  <a:pt x="21352" y="9177"/>
                  <a:pt x="21352" y="9177"/>
                </a:cubicBezTo>
                <a:cubicBezTo>
                  <a:pt x="21352" y="9177"/>
                  <a:pt x="21352" y="9177"/>
                  <a:pt x="21352" y="9177"/>
                </a:cubicBezTo>
                <a:cubicBezTo>
                  <a:pt x="21352" y="9177"/>
                  <a:pt x="21352" y="9177"/>
                  <a:pt x="21352" y="9177"/>
                </a:cubicBezTo>
                <a:cubicBezTo>
                  <a:pt x="21284" y="9177"/>
                  <a:pt x="21239" y="9154"/>
                  <a:pt x="21239" y="9086"/>
                </a:cubicBezTo>
                <a:close/>
                <a:moveTo>
                  <a:pt x="316" y="8771"/>
                </a:moveTo>
                <a:cubicBezTo>
                  <a:pt x="248" y="8748"/>
                  <a:pt x="203" y="8703"/>
                  <a:pt x="225" y="8635"/>
                </a:cubicBezTo>
                <a:cubicBezTo>
                  <a:pt x="225" y="8635"/>
                  <a:pt x="225" y="8635"/>
                  <a:pt x="225" y="8635"/>
                </a:cubicBezTo>
                <a:cubicBezTo>
                  <a:pt x="225" y="8568"/>
                  <a:pt x="293" y="8545"/>
                  <a:pt x="361" y="8545"/>
                </a:cubicBezTo>
                <a:cubicBezTo>
                  <a:pt x="361" y="8545"/>
                  <a:pt x="361" y="8545"/>
                  <a:pt x="361" y="8545"/>
                </a:cubicBezTo>
                <a:cubicBezTo>
                  <a:pt x="406" y="8568"/>
                  <a:pt x="451" y="8613"/>
                  <a:pt x="451" y="8681"/>
                </a:cubicBezTo>
                <a:cubicBezTo>
                  <a:pt x="451" y="8681"/>
                  <a:pt x="451" y="8681"/>
                  <a:pt x="451" y="8681"/>
                </a:cubicBezTo>
                <a:cubicBezTo>
                  <a:pt x="428" y="8726"/>
                  <a:pt x="383" y="8771"/>
                  <a:pt x="338" y="8771"/>
                </a:cubicBezTo>
                <a:cubicBezTo>
                  <a:pt x="338" y="8771"/>
                  <a:pt x="338" y="8771"/>
                  <a:pt x="338" y="8771"/>
                </a:cubicBezTo>
                <a:cubicBezTo>
                  <a:pt x="316" y="8771"/>
                  <a:pt x="316" y="8771"/>
                  <a:pt x="316" y="8771"/>
                </a:cubicBezTo>
                <a:close/>
                <a:moveTo>
                  <a:pt x="21104" y="8478"/>
                </a:moveTo>
                <a:cubicBezTo>
                  <a:pt x="21104" y="8410"/>
                  <a:pt x="21127" y="8365"/>
                  <a:pt x="21194" y="8342"/>
                </a:cubicBezTo>
                <a:cubicBezTo>
                  <a:pt x="21194" y="8342"/>
                  <a:pt x="21194" y="8342"/>
                  <a:pt x="21194" y="8342"/>
                </a:cubicBezTo>
                <a:cubicBezTo>
                  <a:pt x="21262" y="8320"/>
                  <a:pt x="21329" y="8365"/>
                  <a:pt x="21329" y="8433"/>
                </a:cubicBezTo>
                <a:cubicBezTo>
                  <a:pt x="21329" y="8433"/>
                  <a:pt x="21329" y="8433"/>
                  <a:pt x="21329" y="8433"/>
                </a:cubicBezTo>
                <a:cubicBezTo>
                  <a:pt x="21352" y="8478"/>
                  <a:pt x="21307" y="8545"/>
                  <a:pt x="21239" y="8568"/>
                </a:cubicBezTo>
                <a:cubicBezTo>
                  <a:pt x="21239" y="8568"/>
                  <a:pt x="21239" y="8568"/>
                  <a:pt x="21239" y="8568"/>
                </a:cubicBezTo>
                <a:cubicBezTo>
                  <a:pt x="21239" y="8568"/>
                  <a:pt x="21239" y="8568"/>
                  <a:pt x="21217" y="8568"/>
                </a:cubicBezTo>
                <a:cubicBezTo>
                  <a:pt x="21217" y="8568"/>
                  <a:pt x="21217" y="8568"/>
                  <a:pt x="21217" y="8568"/>
                </a:cubicBezTo>
                <a:cubicBezTo>
                  <a:pt x="21172" y="8568"/>
                  <a:pt x="21127" y="8523"/>
                  <a:pt x="21104" y="8478"/>
                </a:cubicBezTo>
                <a:close/>
                <a:moveTo>
                  <a:pt x="451" y="8162"/>
                </a:moveTo>
                <a:cubicBezTo>
                  <a:pt x="383" y="8139"/>
                  <a:pt x="361" y="8072"/>
                  <a:pt x="361" y="8004"/>
                </a:cubicBezTo>
                <a:cubicBezTo>
                  <a:pt x="361" y="8004"/>
                  <a:pt x="361" y="8004"/>
                  <a:pt x="361" y="8004"/>
                </a:cubicBezTo>
                <a:cubicBezTo>
                  <a:pt x="383" y="7959"/>
                  <a:pt x="451" y="7914"/>
                  <a:pt x="496" y="7937"/>
                </a:cubicBezTo>
                <a:cubicBezTo>
                  <a:pt x="496" y="7937"/>
                  <a:pt x="496" y="7937"/>
                  <a:pt x="496" y="7937"/>
                </a:cubicBezTo>
                <a:cubicBezTo>
                  <a:pt x="564" y="7959"/>
                  <a:pt x="609" y="8004"/>
                  <a:pt x="586" y="8072"/>
                </a:cubicBezTo>
                <a:cubicBezTo>
                  <a:pt x="586" y="8072"/>
                  <a:pt x="586" y="8072"/>
                  <a:pt x="586" y="8072"/>
                </a:cubicBezTo>
                <a:cubicBezTo>
                  <a:pt x="564" y="8117"/>
                  <a:pt x="519" y="8162"/>
                  <a:pt x="473" y="8162"/>
                </a:cubicBezTo>
                <a:cubicBezTo>
                  <a:pt x="473" y="8162"/>
                  <a:pt x="473" y="8162"/>
                  <a:pt x="473" y="8162"/>
                </a:cubicBezTo>
                <a:cubicBezTo>
                  <a:pt x="473" y="8162"/>
                  <a:pt x="451" y="8162"/>
                  <a:pt x="451" y="8162"/>
                </a:cubicBezTo>
                <a:close/>
                <a:moveTo>
                  <a:pt x="20946" y="7869"/>
                </a:moveTo>
                <a:cubicBezTo>
                  <a:pt x="20946" y="7801"/>
                  <a:pt x="20969" y="7756"/>
                  <a:pt x="21036" y="7734"/>
                </a:cubicBezTo>
                <a:cubicBezTo>
                  <a:pt x="21036" y="7734"/>
                  <a:pt x="21036" y="7734"/>
                  <a:pt x="21036" y="7734"/>
                </a:cubicBezTo>
                <a:cubicBezTo>
                  <a:pt x="21104" y="7711"/>
                  <a:pt x="21149" y="7756"/>
                  <a:pt x="21172" y="7801"/>
                </a:cubicBezTo>
                <a:cubicBezTo>
                  <a:pt x="21172" y="7801"/>
                  <a:pt x="21172" y="7801"/>
                  <a:pt x="21172" y="7801"/>
                </a:cubicBezTo>
                <a:cubicBezTo>
                  <a:pt x="21194" y="7869"/>
                  <a:pt x="21149" y="7937"/>
                  <a:pt x="21104" y="7959"/>
                </a:cubicBezTo>
                <a:cubicBezTo>
                  <a:pt x="21104" y="7959"/>
                  <a:pt x="21104" y="7959"/>
                  <a:pt x="21104" y="7959"/>
                </a:cubicBezTo>
                <a:cubicBezTo>
                  <a:pt x="21081" y="7959"/>
                  <a:pt x="21081" y="7959"/>
                  <a:pt x="21059" y="7959"/>
                </a:cubicBezTo>
                <a:cubicBezTo>
                  <a:pt x="21059" y="7959"/>
                  <a:pt x="21059" y="7959"/>
                  <a:pt x="21059" y="7959"/>
                </a:cubicBezTo>
                <a:cubicBezTo>
                  <a:pt x="21014" y="7959"/>
                  <a:pt x="20969" y="7914"/>
                  <a:pt x="20946" y="7869"/>
                </a:cubicBezTo>
                <a:close/>
                <a:moveTo>
                  <a:pt x="631" y="7553"/>
                </a:moveTo>
                <a:cubicBezTo>
                  <a:pt x="564" y="7531"/>
                  <a:pt x="541" y="7463"/>
                  <a:pt x="541" y="7395"/>
                </a:cubicBezTo>
                <a:cubicBezTo>
                  <a:pt x="541" y="7395"/>
                  <a:pt x="541" y="7395"/>
                  <a:pt x="541" y="7395"/>
                </a:cubicBezTo>
                <a:cubicBezTo>
                  <a:pt x="564" y="7350"/>
                  <a:pt x="631" y="7305"/>
                  <a:pt x="699" y="7328"/>
                </a:cubicBezTo>
                <a:cubicBezTo>
                  <a:pt x="699" y="7328"/>
                  <a:pt x="699" y="7328"/>
                  <a:pt x="699" y="7328"/>
                </a:cubicBezTo>
                <a:cubicBezTo>
                  <a:pt x="744" y="7350"/>
                  <a:pt x="789" y="7418"/>
                  <a:pt x="767" y="7486"/>
                </a:cubicBezTo>
                <a:cubicBezTo>
                  <a:pt x="767" y="7486"/>
                  <a:pt x="767" y="7486"/>
                  <a:pt x="767" y="7486"/>
                </a:cubicBezTo>
                <a:cubicBezTo>
                  <a:pt x="744" y="7531"/>
                  <a:pt x="699" y="7553"/>
                  <a:pt x="654" y="7553"/>
                </a:cubicBezTo>
                <a:cubicBezTo>
                  <a:pt x="654" y="7553"/>
                  <a:pt x="654" y="7553"/>
                  <a:pt x="654" y="7553"/>
                </a:cubicBezTo>
                <a:cubicBezTo>
                  <a:pt x="654" y="7553"/>
                  <a:pt x="631" y="7553"/>
                  <a:pt x="631" y="7553"/>
                </a:cubicBezTo>
                <a:close/>
                <a:moveTo>
                  <a:pt x="20766" y="7283"/>
                </a:moveTo>
                <a:cubicBezTo>
                  <a:pt x="20743" y="7215"/>
                  <a:pt x="20766" y="7147"/>
                  <a:pt x="20833" y="7125"/>
                </a:cubicBezTo>
                <a:cubicBezTo>
                  <a:pt x="20833" y="7125"/>
                  <a:pt x="20833" y="7125"/>
                  <a:pt x="20833" y="7125"/>
                </a:cubicBezTo>
                <a:cubicBezTo>
                  <a:pt x="20901" y="7102"/>
                  <a:pt x="20969" y="7147"/>
                  <a:pt x="20969" y="7192"/>
                </a:cubicBezTo>
                <a:cubicBezTo>
                  <a:pt x="20969" y="7192"/>
                  <a:pt x="20969" y="7192"/>
                  <a:pt x="20969" y="7192"/>
                </a:cubicBezTo>
                <a:cubicBezTo>
                  <a:pt x="20969" y="7192"/>
                  <a:pt x="20969" y="7192"/>
                  <a:pt x="20969" y="7192"/>
                </a:cubicBezTo>
                <a:cubicBezTo>
                  <a:pt x="20969" y="7192"/>
                  <a:pt x="20969" y="7192"/>
                  <a:pt x="20969" y="7192"/>
                </a:cubicBezTo>
                <a:cubicBezTo>
                  <a:pt x="20991" y="7260"/>
                  <a:pt x="20969" y="7328"/>
                  <a:pt x="20901" y="7350"/>
                </a:cubicBezTo>
                <a:cubicBezTo>
                  <a:pt x="20901" y="7350"/>
                  <a:pt x="20901" y="7350"/>
                  <a:pt x="20901" y="7350"/>
                </a:cubicBezTo>
                <a:cubicBezTo>
                  <a:pt x="20901" y="7350"/>
                  <a:pt x="20878" y="7350"/>
                  <a:pt x="20878" y="7350"/>
                </a:cubicBezTo>
                <a:cubicBezTo>
                  <a:pt x="20878" y="7350"/>
                  <a:pt x="20878" y="7350"/>
                  <a:pt x="20878" y="7350"/>
                </a:cubicBezTo>
                <a:cubicBezTo>
                  <a:pt x="20833" y="7350"/>
                  <a:pt x="20788" y="7328"/>
                  <a:pt x="20766" y="7283"/>
                </a:cubicBezTo>
                <a:close/>
                <a:moveTo>
                  <a:pt x="834" y="6944"/>
                </a:moveTo>
                <a:cubicBezTo>
                  <a:pt x="767" y="6922"/>
                  <a:pt x="744" y="6854"/>
                  <a:pt x="767" y="6809"/>
                </a:cubicBezTo>
                <a:cubicBezTo>
                  <a:pt x="767" y="6809"/>
                  <a:pt x="767" y="6809"/>
                  <a:pt x="767" y="6809"/>
                </a:cubicBezTo>
                <a:cubicBezTo>
                  <a:pt x="789" y="6742"/>
                  <a:pt x="857" y="6719"/>
                  <a:pt x="924" y="6742"/>
                </a:cubicBezTo>
                <a:cubicBezTo>
                  <a:pt x="924" y="6742"/>
                  <a:pt x="924" y="6742"/>
                  <a:pt x="924" y="6742"/>
                </a:cubicBezTo>
                <a:cubicBezTo>
                  <a:pt x="970" y="6764"/>
                  <a:pt x="992" y="6832"/>
                  <a:pt x="970" y="6877"/>
                </a:cubicBezTo>
                <a:cubicBezTo>
                  <a:pt x="970" y="6877"/>
                  <a:pt x="970" y="6877"/>
                  <a:pt x="970" y="6877"/>
                </a:cubicBezTo>
                <a:cubicBezTo>
                  <a:pt x="970" y="6922"/>
                  <a:pt x="924" y="6967"/>
                  <a:pt x="879" y="6967"/>
                </a:cubicBezTo>
                <a:cubicBezTo>
                  <a:pt x="879" y="6967"/>
                  <a:pt x="879" y="6967"/>
                  <a:pt x="879" y="6967"/>
                </a:cubicBezTo>
                <a:cubicBezTo>
                  <a:pt x="857" y="6967"/>
                  <a:pt x="857" y="6967"/>
                  <a:pt x="834" y="6944"/>
                </a:cubicBezTo>
                <a:close/>
                <a:moveTo>
                  <a:pt x="20540" y="6696"/>
                </a:moveTo>
                <a:cubicBezTo>
                  <a:pt x="20518" y="6629"/>
                  <a:pt x="20540" y="6561"/>
                  <a:pt x="20608" y="6539"/>
                </a:cubicBezTo>
                <a:cubicBezTo>
                  <a:pt x="20608" y="6539"/>
                  <a:pt x="20608" y="6539"/>
                  <a:pt x="20608" y="6539"/>
                </a:cubicBezTo>
                <a:cubicBezTo>
                  <a:pt x="20653" y="6516"/>
                  <a:pt x="20721" y="6561"/>
                  <a:pt x="20743" y="6606"/>
                </a:cubicBezTo>
                <a:cubicBezTo>
                  <a:pt x="20743" y="6606"/>
                  <a:pt x="20743" y="6606"/>
                  <a:pt x="20743" y="6606"/>
                </a:cubicBezTo>
                <a:cubicBezTo>
                  <a:pt x="20766" y="6674"/>
                  <a:pt x="20743" y="6742"/>
                  <a:pt x="20698" y="6764"/>
                </a:cubicBezTo>
                <a:cubicBezTo>
                  <a:pt x="20698" y="6764"/>
                  <a:pt x="20698" y="6764"/>
                  <a:pt x="20698" y="6764"/>
                </a:cubicBezTo>
                <a:cubicBezTo>
                  <a:pt x="20676" y="6764"/>
                  <a:pt x="20653" y="6764"/>
                  <a:pt x="20653" y="6764"/>
                </a:cubicBezTo>
                <a:cubicBezTo>
                  <a:pt x="20653" y="6764"/>
                  <a:pt x="20653" y="6764"/>
                  <a:pt x="20653" y="6764"/>
                </a:cubicBezTo>
                <a:cubicBezTo>
                  <a:pt x="20608" y="6764"/>
                  <a:pt x="20563" y="6742"/>
                  <a:pt x="20540" y="6696"/>
                </a:cubicBezTo>
                <a:close/>
                <a:moveTo>
                  <a:pt x="1082" y="6358"/>
                </a:moveTo>
                <a:cubicBezTo>
                  <a:pt x="1015" y="6336"/>
                  <a:pt x="992" y="6268"/>
                  <a:pt x="1015" y="6223"/>
                </a:cubicBezTo>
                <a:cubicBezTo>
                  <a:pt x="1015" y="6223"/>
                  <a:pt x="1015" y="6223"/>
                  <a:pt x="1015" y="6223"/>
                </a:cubicBezTo>
                <a:cubicBezTo>
                  <a:pt x="1060" y="6155"/>
                  <a:pt x="1127" y="6133"/>
                  <a:pt x="1172" y="6155"/>
                </a:cubicBezTo>
                <a:cubicBezTo>
                  <a:pt x="1172" y="6155"/>
                  <a:pt x="1172" y="6155"/>
                  <a:pt x="1172" y="6155"/>
                </a:cubicBezTo>
                <a:cubicBezTo>
                  <a:pt x="1240" y="6200"/>
                  <a:pt x="1263" y="6268"/>
                  <a:pt x="1240" y="6313"/>
                </a:cubicBezTo>
                <a:cubicBezTo>
                  <a:pt x="1240" y="6313"/>
                  <a:pt x="1240" y="6313"/>
                  <a:pt x="1240" y="6313"/>
                </a:cubicBezTo>
                <a:cubicBezTo>
                  <a:pt x="1218" y="6358"/>
                  <a:pt x="1172" y="6381"/>
                  <a:pt x="1127" y="6381"/>
                </a:cubicBezTo>
                <a:cubicBezTo>
                  <a:pt x="1127" y="6381"/>
                  <a:pt x="1127" y="6381"/>
                  <a:pt x="1127" y="6381"/>
                </a:cubicBezTo>
                <a:cubicBezTo>
                  <a:pt x="1105" y="6381"/>
                  <a:pt x="1105" y="6381"/>
                  <a:pt x="1082" y="6358"/>
                </a:cubicBezTo>
                <a:close/>
                <a:moveTo>
                  <a:pt x="20292" y="6133"/>
                </a:moveTo>
                <a:cubicBezTo>
                  <a:pt x="20247" y="6065"/>
                  <a:pt x="20270" y="5997"/>
                  <a:pt x="20337" y="5975"/>
                </a:cubicBezTo>
                <a:cubicBezTo>
                  <a:pt x="20337" y="5975"/>
                  <a:pt x="20337" y="5975"/>
                  <a:pt x="20337" y="5975"/>
                </a:cubicBezTo>
                <a:cubicBezTo>
                  <a:pt x="20382" y="5952"/>
                  <a:pt x="20450" y="5975"/>
                  <a:pt x="20473" y="6020"/>
                </a:cubicBezTo>
                <a:cubicBezTo>
                  <a:pt x="20473" y="6020"/>
                  <a:pt x="20473" y="6020"/>
                  <a:pt x="20473" y="6020"/>
                </a:cubicBezTo>
                <a:cubicBezTo>
                  <a:pt x="20473" y="6020"/>
                  <a:pt x="20473" y="6020"/>
                  <a:pt x="20473" y="6020"/>
                </a:cubicBezTo>
                <a:cubicBezTo>
                  <a:pt x="20473" y="6020"/>
                  <a:pt x="20473" y="6020"/>
                  <a:pt x="20473" y="6020"/>
                </a:cubicBezTo>
                <a:cubicBezTo>
                  <a:pt x="20518" y="6088"/>
                  <a:pt x="20495" y="6155"/>
                  <a:pt x="20428" y="6178"/>
                </a:cubicBezTo>
                <a:cubicBezTo>
                  <a:pt x="20428" y="6178"/>
                  <a:pt x="20428" y="6178"/>
                  <a:pt x="20428" y="6178"/>
                </a:cubicBezTo>
                <a:cubicBezTo>
                  <a:pt x="20405" y="6178"/>
                  <a:pt x="20405" y="6200"/>
                  <a:pt x="20382" y="6200"/>
                </a:cubicBezTo>
                <a:cubicBezTo>
                  <a:pt x="20382" y="6200"/>
                  <a:pt x="20382" y="6200"/>
                  <a:pt x="20382" y="6200"/>
                </a:cubicBezTo>
                <a:cubicBezTo>
                  <a:pt x="20337" y="6200"/>
                  <a:pt x="20292" y="6178"/>
                  <a:pt x="20292" y="6133"/>
                </a:cubicBezTo>
                <a:close/>
                <a:moveTo>
                  <a:pt x="1353" y="5795"/>
                </a:moveTo>
                <a:cubicBezTo>
                  <a:pt x="1308" y="5772"/>
                  <a:pt x="1285" y="5704"/>
                  <a:pt x="1308" y="5659"/>
                </a:cubicBezTo>
                <a:cubicBezTo>
                  <a:pt x="1308" y="5659"/>
                  <a:pt x="1308" y="5659"/>
                  <a:pt x="1308" y="5659"/>
                </a:cubicBezTo>
                <a:cubicBezTo>
                  <a:pt x="1353" y="5592"/>
                  <a:pt x="1420" y="5569"/>
                  <a:pt x="1466" y="5614"/>
                </a:cubicBezTo>
                <a:cubicBezTo>
                  <a:pt x="1466" y="5614"/>
                  <a:pt x="1466" y="5614"/>
                  <a:pt x="1466" y="5614"/>
                </a:cubicBezTo>
                <a:cubicBezTo>
                  <a:pt x="1511" y="5637"/>
                  <a:pt x="1533" y="5704"/>
                  <a:pt x="1511" y="5749"/>
                </a:cubicBezTo>
                <a:cubicBezTo>
                  <a:pt x="1511" y="5749"/>
                  <a:pt x="1511" y="5749"/>
                  <a:pt x="1511" y="5749"/>
                </a:cubicBezTo>
                <a:cubicBezTo>
                  <a:pt x="1488" y="5795"/>
                  <a:pt x="1443" y="5817"/>
                  <a:pt x="1420" y="5817"/>
                </a:cubicBezTo>
                <a:cubicBezTo>
                  <a:pt x="1420" y="5817"/>
                  <a:pt x="1420" y="5817"/>
                  <a:pt x="1420" y="5817"/>
                </a:cubicBezTo>
                <a:cubicBezTo>
                  <a:pt x="1398" y="5817"/>
                  <a:pt x="1375" y="5817"/>
                  <a:pt x="1353" y="5795"/>
                </a:cubicBezTo>
                <a:close/>
                <a:moveTo>
                  <a:pt x="19999" y="5569"/>
                </a:moveTo>
                <a:cubicBezTo>
                  <a:pt x="19999" y="5569"/>
                  <a:pt x="19999" y="5569"/>
                  <a:pt x="19999" y="5569"/>
                </a:cubicBezTo>
                <a:cubicBezTo>
                  <a:pt x="19954" y="5524"/>
                  <a:pt x="19977" y="5456"/>
                  <a:pt x="20022" y="5434"/>
                </a:cubicBezTo>
                <a:cubicBezTo>
                  <a:pt x="20022" y="5434"/>
                  <a:pt x="20022" y="5434"/>
                  <a:pt x="20022" y="5434"/>
                </a:cubicBezTo>
                <a:cubicBezTo>
                  <a:pt x="20089" y="5389"/>
                  <a:pt x="20157" y="5411"/>
                  <a:pt x="20180" y="5456"/>
                </a:cubicBezTo>
                <a:cubicBezTo>
                  <a:pt x="20180" y="5456"/>
                  <a:pt x="20180" y="5456"/>
                  <a:pt x="20180" y="5456"/>
                </a:cubicBezTo>
                <a:cubicBezTo>
                  <a:pt x="20225" y="5524"/>
                  <a:pt x="20202" y="5592"/>
                  <a:pt x="20134" y="5614"/>
                </a:cubicBezTo>
                <a:cubicBezTo>
                  <a:pt x="20134" y="5614"/>
                  <a:pt x="20134" y="5614"/>
                  <a:pt x="20134" y="5614"/>
                </a:cubicBezTo>
                <a:cubicBezTo>
                  <a:pt x="20134" y="5637"/>
                  <a:pt x="20112" y="5637"/>
                  <a:pt x="20089" y="5637"/>
                </a:cubicBezTo>
                <a:cubicBezTo>
                  <a:pt x="20089" y="5637"/>
                  <a:pt x="20089" y="5637"/>
                  <a:pt x="20089" y="5637"/>
                </a:cubicBezTo>
                <a:cubicBezTo>
                  <a:pt x="20044" y="5637"/>
                  <a:pt x="19999" y="5614"/>
                  <a:pt x="19999" y="5569"/>
                </a:cubicBezTo>
                <a:close/>
                <a:moveTo>
                  <a:pt x="1668" y="5253"/>
                </a:moveTo>
                <a:cubicBezTo>
                  <a:pt x="1623" y="5231"/>
                  <a:pt x="1601" y="5141"/>
                  <a:pt x="1646" y="5096"/>
                </a:cubicBezTo>
                <a:cubicBezTo>
                  <a:pt x="1646" y="5096"/>
                  <a:pt x="1646" y="5096"/>
                  <a:pt x="1646" y="5096"/>
                </a:cubicBezTo>
                <a:cubicBezTo>
                  <a:pt x="1668" y="5051"/>
                  <a:pt x="1736" y="5028"/>
                  <a:pt x="1781" y="5051"/>
                </a:cubicBezTo>
                <a:cubicBezTo>
                  <a:pt x="1781" y="5051"/>
                  <a:pt x="1781" y="5051"/>
                  <a:pt x="1781" y="5051"/>
                </a:cubicBezTo>
                <a:cubicBezTo>
                  <a:pt x="1849" y="5096"/>
                  <a:pt x="1871" y="5163"/>
                  <a:pt x="1826" y="5208"/>
                </a:cubicBezTo>
                <a:cubicBezTo>
                  <a:pt x="1826" y="5208"/>
                  <a:pt x="1826" y="5208"/>
                  <a:pt x="1826" y="5208"/>
                </a:cubicBezTo>
                <a:cubicBezTo>
                  <a:pt x="1804" y="5253"/>
                  <a:pt x="1759" y="5276"/>
                  <a:pt x="1736" y="5276"/>
                </a:cubicBezTo>
                <a:cubicBezTo>
                  <a:pt x="1736" y="5276"/>
                  <a:pt x="1736" y="5276"/>
                  <a:pt x="1736" y="5276"/>
                </a:cubicBezTo>
                <a:cubicBezTo>
                  <a:pt x="1714" y="5276"/>
                  <a:pt x="1691" y="5253"/>
                  <a:pt x="1668" y="5253"/>
                </a:cubicBezTo>
                <a:close/>
                <a:moveTo>
                  <a:pt x="19661" y="5051"/>
                </a:moveTo>
                <a:cubicBezTo>
                  <a:pt x="19638" y="4983"/>
                  <a:pt x="19638" y="4915"/>
                  <a:pt x="19706" y="4893"/>
                </a:cubicBezTo>
                <a:cubicBezTo>
                  <a:pt x="19706" y="4893"/>
                  <a:pt x="19706" y="4893"/>
                  <a:pt x="19706" y="4893"/>
                </a:cubicBezTo>
                <a:cubicBezTo>
                  <a:pt x="19751" y="4848"/>
                  <a:pt x="19819" y="4870"/>
                  <a:pt x="19841" y="4915"/>
                </a:cubicBezTo>
                <a:cubicBezTo>
                  <a:pt x="19841" y="4915"/>
                  <a:pt x="19841" y="4915"/>
                  <a:pt x="19841" y="4915"/>
                </a:cubicBezTo>
                <a:cubicBezTo>
                  <a:pt x="19886" y="4983"/>
                  <a:pt x="19864" y="5051"/>
                  <a:pt x="19819" y="5073"/>
                </a:cubicBezTo>
                <a:cubicBezTo>
                  <a:pt x="19819" y="5073"/>
                  <a:pt x="19819" y="5073"/>
                  <a:pt x="19819" y="5073"/>
                </a:cubicBezTo>
                <a:cubicBezTo>
                  <a:pt x="19796" y="5096"/>
                  <a:pt x="19774" y="5096"/>
                  <a:pt x="19751" y="5096"/>
                </a:cubicBezTo>
                <a:cubicBezTo>
                  <a:pt x="19751" y="5096"/>
                  <a:pt x="19751" y="5096"/>
                  <a:pt x="19751" y="5096"/>
                </a:cubicBezTo>
                <a:cubicBezTo>
                  <a:pt x="19729" y="5096"/>
                  <a:pt x="19684" y="5073"/>
                  <a:pt x="19661" y="5051"/>
                </a:cubicBezTo>
                <a:close/>
                <a:moveTo>
                  <a:pt x="2007" y="4735"/>
                </a:moveTo>
                <a:cubicBezTo>
                  <a:pt x="1962" y="4690"/>
                  <a:pt x="1962" y="4622"/>
                  <a:pt x="1984" y="4577"/>
                </a:cubicBezTo>
                <a:cubicBezTo>
                  <a:pt x="1984" y="4577"/>
                  <a:pt x="1984" y="4577"/>
                  <a:pt x="1984" y="4577"/>
                </a:cubicBezTo>
                <a:cubicBezTo>
                  <a:pt x="1984" y="4577"/>
                  <a:pt x="1984" y="4577"/>
                  <a:pt x="1984" y="4577"/>
                </a:cubicBezTo>
                <a:cubicBezTo>
                  <a:pt x="1984" y="4577"/>
                  <a:pt x="1984" y="4577"/>
                  <a:pt x="1984" y="4577"/>
                </a:cubicBezTo>
                <a:cubicBezTo>
                  <a:pt x="2029" y="4509"/>
                  <a:pt x="2097" y="4509"/>
                  <a:pt x="2142" y="4532"/>
                </a:cubicBezTo>
                <a:cubicBezTo>
                  <a:pt x="2142" y="4532"/>
                  <a:pt x="2142" y="4532"/>
                  <a:pt x="2142" y="4532"/>
                </a:cubicBezTo>
                <a:cubicBezTo>
                  <a:pt x="2187" y="4577"/>
                  <a:pt x="2210" y="4645"/>
                  <a:pt x="2165" y="4690"/>
                </a:cubicBezTo>
                <a:cubicBezTo>
                  <a:pt x="2165" y="4690"/>
                  <a:pt x="2165" y="4690"/>
                  <a:pt x="2165" y="4690"/>
                </a:cubicBezTo>
                <a:cubicBezTo>
                  <a:pt x="2142" y="4735"/>
                  <a:pt x="2119" y="4735"/>
                  <a:pt x="2074" y="4735"/>
                </a:cubicBezTo>
                <a:cubicBezTo>
                  <a:pt x="2074" y="4735"/>
                  <a:pt x="2074" y="4735"/>
                  <a:pt x="2074" y="4735"/>
                </a:cubicBezTo>
                <a:cubicBezTo>
                  <a:pt x="2052" y="4735"/>
                  <a:pt x="2029" y="4735"/>
                  <a:pt x="2007" y="4735"/>
                </a:cubicBezTo>
                <a:close/>
                <a:moveTo>
                  <a:pt x="19300" y="4532"/>
                </a:moveTo>
                <a:cubicBezTo>
                  <a:pt x="19278" y="4487"/>
                  <a:pt x="19278" y="4419"/>
                  <a:pt x="19323" y="4374"/>
                </a:cubicBezTo>
                <a:cubicBezTo>
                  <a:pt x="19323" y="4374"/>
                  <a:pt x="19323" y="4374"/>
                  <a:pt x="19323" y="4374"/>
                </a:cubicBezTo>
                <a:cubicBezTo>
                  <a:pt x="19390" y="4329"/>
                  <a:pt x="19458" y="4352"/>
                  <a:pt x="19481" y="4397"/>
                </a:cubicBezTo>
                <a:cubicBezTo>
                  <a:pt x="19481" y="4397"/>
                  <a:pt x="19481" y="4397"/>
                  <a:pt x="19481" y="4397"/>
                </a:cubicBezTo>
                <a:cubicBezTo>
                  <a:pt x="19526" y="4442"/>
                  <a:pt x="19526" y="4509"/>
                  <a:pt x="19458" y="4554"/>
                </a:cubicBezTo>
                <a:cubicBezTo>
                  <a:pt x="19458" y="4554"/>
                  <a:pt x="19458" y="4554"/>
                  <a:pt x="19458" y="4554"/>
                </a:cubicBezTo>
                <a:cubicBezTo>
                  <a:pt x="19435" y="4577"/>
                  <a:pt x="19413" y="4577"/>
                  <a:pt x="19390" y="4577"/>
                </a:cubicBezTo>
                <a:cubicBezTo>
                  <a:pt x="19390" y="4577"/>
                  <a:pt x="19390" y="4577"/>
                  <a:pt x="19390" y="4577"/>
                </a:cubicBezTo>
                <a:cubicBezTo>
                  <a:pt x="19368" y="4577"/>
                  <a:pt x="19323" y="4554"/>
                  <a:pt x="19300" y="4532"/>
                </a:cubicBezTo>
                <a:close/>
                <a:moveTo>
                  <a:pt x="2390" y="4216"/>
                </a:moveTo>
                <a:cubicBezTo>
                  <a:pt x="2345" y="4171"/>
                  <a:pt x="2345" y="4104"/>
                  <a:pt x="2367" y="4058"/>
                </a:cubicBezTo>
                <a:cubicBezTo>
                  <a:pt x="2367" y="4058"/>
                  <a:pt x="2367" y="4058"/>
                  <a:pt x="2367" y="4058"/>
                </a:cubicBezTo>
                <a:cubicBezTo>
                  <a:pt x="2413" y="4013"/>
                  <a:pt x="2480" y="3991"/>
                  <a:pt x="2525" y="4036"/>
                </a:cubicBezTo>
                <a:cubicBezTo>
                  <a:pt x="2525" y="4036"/>
                  <a:pt x="2525" y="4036"/>
                  <a:pt x="2525" y="4036"/>
                </a:cubicBezTo>
                <a:cubicBezTo>
                  <a:pt x="2570" y="4081"/>
                  <a:pt x="2593" y="4149"/>
                  <a:pt x="2548" y="4194"/>
                </a:cubicBezTo>
                <a:cubicBezTo>
                  <a:pt x="2548" y="4194"/>
                  <a:pt x="2548" y="4194"/>
                  <a:pt x="2548" y="4194"/>
                </a:cubicBezTo>
                <a:cubicBezTo>
                  <a:pt x="2525" y="4216"/>
                  <a:pt x="2503" y="4239"/>
                  <a:pt x="2458" y="4239"/>
                </a:cubicBezTo>
                <a:cubicBezTo>
                  <a:pt x="2458" y="4239"/>
                  <a:pt x="2458" y="4239"/>
                  <a:pt x="2458" y="4239"/>
                </a:cubicBezTo>
                <a:cubicBezTo>
                  <a:pt x="2435" y="4239"/>
                  <a:pt x="2413" y="4239"/>
                  <a:pt x="2390" y="4216"/>
                </a:cubicBezTo>
                <a:close/>
                <a:moveTo>
                  <a:pt x="18917" y="4036"/>
                </a:moveTo>
                <a:cubicBezTo>
                  <a:pt x="18872" y="3991"/>
                  <a:pt x="18894" y="3923"/>
                  <a:pt x="18939" y="3878"/>
                </a:cubicBezTo>
                <a:cubicBezTo>
                  <a:pt x="18939" y="3878"/>
                  <a:pt x="18939" y="3878"/>
                  <a:pt x="18939" y="3878"/>
                </a:cubicBezTo>
                <a:cubicBezTo>
                  <a:pt x="18985" y="3833"/>
                  <a:pt x="19052" y="3856"/>
                  <a:pt x="19097" y="3901"/>
                </a:cubicBezTo>
                <a:cubicBezTo>
                  <a:pt x="19097" y="3901"/>
                  <a:pt x="19097" y="3901"/>
                  <a:pt x="19097" y="3901"/>
                </a:cubicBezTo>
                <a:cubicBezTo>
                  <a:pt x="19097" y="3901"/>
                  <a:pt x="19097" y="3901"/>
                  <a:pt x="19097" y="3901"/>
                </a:cubicBezTo>
                <a:cubicBezTo>
                  <a:pt x="19097" y="3901"/>
                  <a:pt x="19097" y="3901"/>
                  <a:pt x="19097" y="3901"/>
                </a:cubicBezTo>
                <a:cubicBezTo>
                  <a:pt x="19142" y="3946"/>
                  <a:pt x="19120" y="4013"/>
                  <a:pt x="19075" y="4058"/>
                </a:cubicBezTo>
                <a:cubicBezTo>
                  <a:pt x="19075" y="4058"/>
                  <a:pt x="19075" y="4058"/>
                  <a:pt x="19075" y="4058"/>
                </a:cubicBezTo>
                <a:cubicBezTo>
                  <a:pt x="19052" y="4081"/>
                  <a:pt x="19030" y="4081"/>
                  <a:pt x="19007" y="4081"/>
                </a:cubicBezTo>
                <a:cubicBezTo>
                  <a:pt x="19007" y="4081"/>
                  <a:pt x="19007" y="4081"/>
                  <a:pt x="19007" y="4081"/>
                </a:cubicBezTo>
                <a:cubicBezTo>
                  <a:pt x="18985" y="4081"/>
                  <a:pt x="18939" y="4058"/>
                  <a:pt x="18917" y="4036"/>
                </a:cubicBezTo>
                <a:close/>
                <a:moveTo>
                  <a:pt x="2796" y="3720"/>
                </a:moveTo>
                <a:cubicBezTo>
                  <a:pt x="2751" y="3698"/>
                  <a:pt x="2751" y="3608"/>
                  <a:pt x="2796" y="3562"/>
                </a:cubicBezTo>
                <a:cubicBezTo>
                  <a:pt x="2796" y="3562"/>
                  <a:pt x="2796" y="3562"/>
                  <a:pt x="2796" y="3562"/>
                </a:cubicBezTo>
                <a:cubicBezTo>
                  <a:pt x="2818" y="3517"/>
                  <a:pt x="2909" y="3517"/>
                  <a:pt x="2954" y="3562"/>
                </a:cubicBezTo>
                <a:cubicBezTo>
                  <a:pt x="2954" y="3562"/>
                  <a:pt x="2954" y="3562"/>
                  <a:pt x="2954" y="3562"/>
                </a:cubicBezTo>
                <a:cubicBezTo>
                  <a:pt x="2999" y="3608"/>
                  <a:pt x="2999" y="3675"/>
                  <a:pt x="2954" y="3720"/>
                </a:cubicBezTo>
                <a:cubicBezTo>
                  <a:pt x="2954" y="3720"/>
                  <a:pt x="2954" y="3720"/>
                  <a:pt x="2954" y="3720"/>
                </a:cubicBezTo>
                <a:cubicBezTo>
                  <a:pt x="2931" y="3743"/>
                  <a:pt x="2909" y="3765"/>
                  <a:pt x="2863" y="3765"/>
                </a:cubicBezTo>
                <a:cubicBezTo>
                  <a:pt x="2863" y="3765"/>
                  <a:pt x="2863" y="3765"/>
                  <a:pt x="2863" y="3765"/>
                </a:cubicBezTo>
                <a:cubicBezTo>
                  <a:pt x="2841" y="3765"/>
                  <a:pt x="2818" y="3743"/>
                  <a:pt x="2796" y="3720"/>
                </a:cubicBezTo>
                <a:close/>
                <a:moveTo>
                  <a:pt x="18511" y="3585"/>
                </a:moveTo>
                <a:cubicBezTo>
                  <a:pt x="18511" y="3585"/>
                  <a:pt x="18511" y="3585"/>
                  <a:pt x="18511" y="3585"/>
                </a:cubicBezTo>
                <a:cubicBezTo>
                  <a:pt x="18466" y="3540"/>
                  <a:pt x="18466" y="3450"/>
                  <a:pt x="18511" y="3405"/>
                </a:cubicBezTo>
                <a:cubicBezTo>
                  <a:pt x="18511" y="3405"/>
                  <a:pt x="18511" y="3405"/>
                  <a:pt x="18511" y="3405"/>
                </a:cubicBezTo>
                <a:cubicBezTo>
                  <a:pt x="18556" y="3382"/>
                  <a:pt x="18624" y="3382"/>
                  <a:pt x="18669" y="3427"/>
                </a:cubicBezTo>
                <a:cubicBezTo>
                  <a:pt x="18669" y="3427"/>
                  <a:pt x="18669" y="3427"/>
                  <a:pt x="18669" y="3427"/>
                </a:cubicBezTo>
                <a:cubicBezTo>
                  <a:pt x="18714" y="3472"/>
                  <a:pt x="18714" y="3540"/>
                  <a:pt x="18669" y="3585"/>
                </a:cubicBezTo>
                <a:cubicBezTo>
                  <a:pt x="18669" y="3585"/>
                  <a:pt x="18669" y="3585"/>
                  <a:pt x="18669" y="3585"/>
                </a:cubicBezTo>
                <a:cubicBezTo>
                  <a:pt x="18646" y="3608"/>
                  <a:pt x="18624" y="3608"/>
                  <a:pt x="18601" y="3608"/>
                </a:cubicBezTo>
                <a:cubicBezTo>
                  <a:pt x="18601" y="3608"/>
                  <a:pt x="18601" y="3608"/>
                  <a:pt x="18601" y="3608"/>
                </a:cubicBezTo>
                <a:cubicBezTo>
                  <a:pt x="18556" y="3608"/>
                  <a:pt x="18534" y="3608"/>
                  <a:pt x="18511" y="3585"/>
                </a:cubicBezTo>
                <a:close/>
                <a:moveTo>
                  <a:pt x="3224" y="3269"/>
                </a:moveTo>
                <a:cubicBezTo>
                  <a:pt x="3179" y="3224"/>
                  <a:pt x="3179" y="3157"/>
                  <a:pt x="3224" y="3111"/>
                </a:cubicBezTo>
                <a:cubicBezTo>
                  <a:pt x="3224" y="3111"/>
                  <a:pt x="3224" y="3111"/>
                  <a:pt x="3224" y="3111"/>
                </a:cubicBezTo>
                <a:cubicBezTo>
                  <a:pt x="3224" y="3111"/>
                  <a:pt x="3224" y="3111"/>
                  <a:pt x="3224" y="3111"/>
                </a:cubicBezTo>
                <a:cubicBezTo>
                  <a:pt x="3224" y="3111"/>
                  <a:pt x="3224" y="3111"/>
                  <a:pt x="3224" y="3111"/>
                </a:cubicBezTo>
                <a:cubicBezTo>
                  <a:pt x="3269" y="3066"/>
                  <a:pt x="3337" y="3066"/>
                  <a:pt x="3382" y="3111"/>
                </a:cubicBezTo>
                <a:cubicBezTo>
                  <a:pt x="3382" y="3111"/>
                  <a:pt x="3382" y="3111"/>
                  <a:pt x="3382" y="3111"/>
                </a:cubicBezTo>
                <a:cubicBezTo>
                  <a:pt x="3427" y="3157"/>
                  <a:pt x="3427" y="3224"/>
                  <a:pt x="3382" y="3269"/>
                </a:cubicBezTo>
                <a:cubicBezTo>
                  <a:pt x="3382" y="3269"/>
                  <a:pt x="3382" y="3269"/>
                  <a:pt x="3382" y="3269"/>
                </a:cubicBezTo>
                <a:cubicBezTo>
                  <a:pt x="3359" y="3292"/>
                  <a:pt x="3337" y="3314"/>
                  <a:pt x="3314" y="3314"/>
                </a:cubicBezTo>
                <a:cubicBezTo>
                  <a:pt x="3314" y="3314"/>
                  <a:pt x="3314" y="3314"/>
                  <a:pt x="3314" y="3314"/>
                </a:cubicBezTo>
                <a:cubicBezTo>
                  <a:pt x="3269" y="3314"/>
                  <a:pt x="3247" y="3292"/>
                  <a:pt x="3224" y="3269"/>
                </a:cubicBezTo>
                <a:close/>
                <a:moveTo>
                  <a:pt x="18060" y="3134"/>
                </a:moveTo>
                <a:cubicBezTo>
                  <a:pt x="18015" y="3089"/>
                  <a:pt x="18015" y="3021"/>
                  <a:pt x="18060" y="2976"/>
                </a:cubicBezTo>
                <a:cubicBezTo>
                  <a:pt x="18060" y="2976"/>
                  <a:pt x="18060" y="2976"/>
                  <a:pt x="18060" y="2976"/>
                </a:cubicBezTo>
                <a:cubicBezTo>
                  <a:pt x="18105" y="2931"/>
                  <a:pt x="18173" y="2931"/>
                  <a:pt x="18218" y="2976"/>
                </a:cubicBezTo>
                <a:cubicBezTo>
                  <a:pt x="18218" y="2976"/>
                  <a:pt x="18218" y="2976"/>
                  <a:pt x="18218" y="2976"/>
                </a:cubicBezTo>
                <a:cubicBezTo>
                  <a:pt x="18263" y="3021"/>
                  <a:pt x="18263" y="3089"/>
                  <a:pt x="18218" y="3134"/>
                </a:cubicBezTo>
                <a:cubicBezTo>
                  <a:pt x="18218" y="3134"/>
                  <a:pt x="18218" y="3134"/>
                  <a:pt x="18218" y="3134"/>
                </a:cubicBezTo>
                <a:cubicBezTo>
                  <a:pt x="18195" y="3157"/>
                  <a:pt x="18173" y="3157"/>
                  <a:pt x="18150" y="3157"/>
                </a:cubicBezTo>
                <a:cubicBezTo>
                  <a:pt x="18150" y="3157"/>
                  <a:pt x="18150" y="3157"/>
                  <a:pt x="18150" y="3157"/>
                </a:cubicBezTo>
                <a:cubicBezTo>
                  <a:pt x="18128" y="3157"/>
                  <a:pt x="18083" y="3157"/>
                  <a:pt x="18060" y="3134"/>
                </a:cubicBezTo>
                <a:close/>
                <a:moveTo>
                  <a:pt x="3675" y="2841"/>
                </a:moveTo>
                <a:cubicBezTo>
                  <a:pt x="3653" y="2796"/>
                  <a:pt x="3653" y="2728"/>
                  <a:pt x="3698" y="2683"/>
                </a:cubicBezTo>
                <a:cubicBezTo>
                  <a:pt x="3698" y="2683"/>
                  <a:pt x="3698" y="2683"/>
                  <a:pt x="3698" y="2683"/>
                </a:cubicBezTo>
                <a:cubicBezTo>
                  <a:pt x="3743" y="2638"/>
                  <a:pt x="3810" y="2638"/>
                  <a:pt x="3856" y="2683"/>
                </a:cubicBezTo>
                <a:cubicBezTo>
                  <a:pt x="3856" y="2683"/>
                  <a:pt x="3856" y="2683"/>
                  <a:pt x="3856" y="2683"/>
                </a:cubicBezTo>
                <a:cubicBezTo>
                  <a:pt x="3901" y="2728"/>
                  <a:pt x="3901" y="2796"/>
                  <a:pt x="3856" y="2841"/>
                </a:cubicBezTo>
                <a:cubicBezTo>
                  <a:pt x="3856" y="2841"/>
                  <a:pt x="3856" y="2841"/>
                  <a:pt x="3856" y="2841"/>
                </a:cubicBezTo>
                <a:cubicBezTo>
                  <a:pt x="3833" y="2863"/>
                  <a:pt x="3788" y="2863"/>
                  <a:pt x="3765" y="2863"/>
                </a:cubicBezTo>
                <a:cubicBezTo>
                  <a:pt x="3765" y="2863"/>
                  <a:pt x="3765" y="2863"/>
                  <a:pt x="3765" y="2863"/>
                </a:cubicBezTo>
                <a:cubicBezTo>
                  <a:pt x="3743" y="2863"/>
                  <a:pt x="3698" y="2863"/>
                  <a:pt x="3675" y="2841"/>
                </a:cubicBezTo>
                <a:close/>
                <a:moveTo>
                  <a:pt x="17609" y="2706"/>
                </a:moveTo>
                <a:cubicBezTo>
                  <a:pt x="17564" y="2683"/>
                  <a:pt x="17542" y="2593"/>
                  <a:pt x="17587" y="2548"/>
                </a:cubicBezTo>
                <a:cubicBezTo>
                  <a:pt x="17587" y="2548"/>
                  <a:pt x="17587" y="2548"/>
                  <a:pt x="17587" y="2548"/>
                </a:cubicBezTo>
                <a:cubicBezTo>
                  <a:pt x="17632" y="2503"/>
                  <a:pt x="17699" y="2503"/>
                  <a:pt x="17744" y="2548"/>
                </a:cubicBezTo>
                <a:cubicBezTo>
                  <a:pt x="17744" y="2548"/>
                  <a:pt x="17744" y="2548"/>
                  <a:pt x="17744" y="2548"/>
                </a:cubicBezTo>
                <a:cubicBezTo>
                  <a:pt x="17790" y="2593"/>
                  <a:pt x="17812" y="2661"/>
                  <a:pt x="17767" y="2706"/>
                </a:cubicBezTo>
                <a:cubicBezTo>
                  <a:pt x="17767" y="2706"/>
                  <a:pt x="17767" y="2706"/>
                  <a:pt x="17767" y="2706"/>
                </a:cubicBezTo>
                <a:cubicBezTo>
                  <a:pt x="17744" y="2728"/>
                  <a:pt x="17699" y="2751"/>
                  <a:pt x="17677" y="2751"/>
                </a:cubicBezTo>
                <a:cubicBezTo>
                  <a:pt x="17677" y="2751"/>
                  <a:pt x="17677" y="2751"/>
                  <a:pt x="17677" y="2751"/>
                </a:cubicBezTo>
                <a:cubicBezTo>
                  <a:pt x="17654" y="2751"/>
                  <a:pt x="17632" y="2728"/>
                  <a:pt x="17609" y="2706"/>
                </a:cubicBezTo>
                <a:close/>
                <a:moveTo>
                  <a:pt x="4171" y="2435"/>
                </a:moveTo>
                <a:cubicBezTo>
                  <a:pt x="4126" y="2390"/>
                  <a:pt x="4149" y="2300"/>
                  <a:pt x="4194" y="2277"/>
                </a:cubicBezTo>
                <a:cubicBezTo>
                  <a:pt x="4194" y="2277"/>
                  <a:pt x="4194" y="2277"/>
                  <a:pt x="4194" y="2277"/>
                </a:cubicBezTo>
                <a:cubicBezTo>
                  <a:pt x="4239" y="2232"/>
                  <a:pt x="4306" y="2232"/>
                  <a:pt x="4352" y="2300"/>
                </a:cubicBezTo>
                <a:cubicBezTo>
                  <a:pt x="4352" y="2300"/>
                  <a:pt x="4352" y="2300"/>
                  <a:pt x="4352" y="2300"/>
                </a:cubicBezTo>
                <a:cubicBezTo>
                  <a:pt x="4374" y="2345"/>
                  <a:pt x="4374" y="2413"/>
                  <a:pt x="4329" y="2458"/>
                </a:cubicBezTo>
                <a:cubicBezTo>
                  <a:pt x="4329" y="2458"/>
                  <a:pt x="4329" y="2458"/>
                  <a:pt x="4329" y="2458"/>
                </a:cubicBezTo>
                <a:cubicBezTo>
                  <a:pt x="4306" y="2458"/>
                  <a:pt x="4284" y="2480"/>
                  <a:pt x="4261" y="2480"/>
                </a:cubicBezTo>
                <a:cubicBezTo>
                  <a:pt x="4261" y="2480"/>
                  <a:pt x="4261" y="2480"/>
                  <a:pt x="4261" y="2480"/>
                </a:cubicBezTo>
                <a:cubicBezTo>
                  <a:pt x="4216" y="2480"/>
                  <a:pt x="4194" y="2458"/>
                  <a:pt x="4171" y="2435"/>
                </a:cubicBezTo>
                <a:close/>
                <a:moveTo>
                  <a:pt x="17113" y="2322"/>
                </a:moveTo>
                <a:cubicBezTo>
                  <a:pt x="17113" y="2322"/>
                  <a:pt x="17113" y="2322"/>
                  <a:pt x="17113" y="2322"/>
                </a:cubicBezTo>
                <a:cubicBezTo>
                  <a:pt x="17068" y="2300"/>
                  <a:pt x="17046" y="2210"/>
                  <a:pt x="17091" y="2165"/>
                </a:cubicBezTo>
                <a:cubicBezTo>
                  <a:pt x="17091" y="2165"/>
                  <a:pt x="17091" y="2165"/>
                  <a:pt x="17091" y="2165"/>
                </a:cubicBezTo>
                <a:cubicBezTo>
                  <a:pt x="17136" y="2119"/>
                  <a:pt x="17203" y="2119"/>
                  <a:pt x="17248" y="2142"/>
                </a:cubicBezTo>
                <a:cubicBezTo>
                  <a:pt x="17248" y="2142"/>
                  <a:pt x="17248" y="2142"/>
                  <a:pt x="17248" y="2142"/>
                </a:cubicBezTo>
                <a:cubicBezTo>
                  <a:pt x="17294" y="2187"/>
                  <a:pt x="17316" y="2255"/>
                  <a:pt x="17271" y="2300"/>
                </a:cubicBezTo>
                <a:cubicBezTo>
                  <a:pt x="17271" y="2300"/>
                  <a:pt x="17271" y="2300"/>
                  <a:pt x="17271" y="2300"/>
                </a:cubicBezTo>
                <a:cubicBezTo>
                  <a:pt x="17248" y="2322"/>
                  <a:pt x="17226" y="2345"/>
                  <a:pt x="17181" y="2345"/>
                </a:cubicBezTo>
                <a:cubicBezTo>
                  <a:pt x="17181" y="2345"/>
                  <a:pt x="17181" y="2345"/>
                  <a:pt x="17181" y="2345"/>
                </a:cubicBezTo>
                <a:cubicBezTo>
                  <a:pt x="17158" y="2345"/>
                  <a:pt x="17136" y="2345"/>
                  <a:pt x="17113" y="2322"/>
                </a:cubicBezTo>
                <a:close/>
                <a:moveTo>
                  <a:pt x="4667" y="2052"/>
                </a:moveTo>
                <a:cubicBezTo>
                  <a:pt x="4645" y="2007"/>
                  <a:pt x="4645" y="1939"/>
                  <a:pt x="4712" y="1894"/>
                </a:cubicBezTo>
                <a:cubicBezTo>
                  <a:pt x="4712" y="1894"/>
                  <a:pt x="4712" y="1894"/>
                  <a:pt x="4712" y="1894"/>
                </a:cubicBezTo>
                <a:cubicBezTo>
                  <a:pt x="4757" y="1849"/>
                  <a:pt x="4825" y="1871"/>
                  <a:pt x="4870" y="1916"/>
                </a:cubicBezTo>
                <a:cubicBezTo>
                  <a:pt x="4870" y="1916"/>
                  <a:pt x="4870" y="1916"/>
                  <a:pt x="4870" y="1916"/>
                </a:cubicBezTo>
                <a:cubicBezTo>
                  <a:pt x="4893" y="1984"/>
                  <a:pt x="4870" y="2052"/>
                  <a:pt x="4825" y="2074"/>
                </a:cubicBezTo>
                <a:cubicBezTo>
                  <a:pt x="4825" y="2074"/>
                  <a:pt x="4825" y="2074"/>
                  <a:pt x="4825" y="2074"/>
                </a:cubicBezTo>
                <a:cubicBezTo>
                  <a:pt x="4803" y="2097"/>
                  <a:pt x="4780" y="2097"/>
                  <a:pt x="4757" y="2097"/>
                </a:cubicBezTo>
                <a:cubicBezTo>
                  <a:pt x="4757" y="2097"/>
                  <a:pt x="4757" y="2097"/>
                  <a:pt x="4757" y="2097"/>
                </a:cubicBezTo>
                <a:cubicBezTo>
                  <a:pt x="4735" y="2097"/>
                  <a:pt x="4690" y="2074"/>
                  <a:pt x="4667" y="2052"/>
                </a:cubicBezTo>
                <a:close/>
                <a:moveTo>
                  <a:pt x="16595" y="1962"/>
                </a:moveTo>
                <a:cubicBezTo>
                  <a:pt x="16595" y="1962"/>
                  <a:pt x="16595" y="1962"/>
                  <a:pt x="16595" y="1962"/>
                </a:cubicBezTo>
                <a:cubicBezTo>
                  <a:pt x="16549" y="1939"/>
                  <a:pt x="16527" y="1871"/>
                  <a:pt x="16572" y="1804"/>
                </a:cubicBezTo>
                <a:cubicBezTo>
                  <a:pt x="16572" y="1804"/>
                  <a:pt x="16572" y="1804"/>
                  <a:pt x="16572" y="1804"/>
                </a:cubicBezTo>
                <a:cubicBezTo>
                  <a:pt x="16595" y="1759"/>
                  <a:pt x="16685" y="1736"/>
                  <a:pt x="16730" y="1781"/>
                </a:cubicBezTo>
                <a:cubicBezTo>
                  <a:pt x="16730" y="1781"/>
                  <a:pt x="16730" y="1781"/>
                  <a:pt x="16730" y="1781"/>
                </a:cubicBezTo>
                <a:cubicBezTo>
                  <a:pt x="16730" y="1781"/>
                  <a:pt x="16730" y="1781"/>
                  <a:pt x="16730" y="1781"/>
                </a:cubicBezTo>
                <a:cubicBezTo>
                  <a:pt x="16730" y="1781"/>
                  <a:pt x="16730" y="1781"/>
                  <a:pt x="16730" y="1781"/>
                </a:cubicBezTo>
                <a:cubicBezTo>
                  <a:pt x="16775" y="1804"/>
                  <a:pt x="16797" y="1894"/>
                  <a:pt x="16752" y="1939"/>
                </a:cubicBezTo>
                <a:cubicBezTo>
                  <a:pt x="16752" y="1939"/>
                  <a:pt x="16752" y="1939"/>
                  <a:pt x="16752" y="1939"/>
                </a:cubicBezTo>
                <a:cubicBezTo>
                  <a:pt x="16730" y="1962"/>
                  <a:pt x="16707" y="1984"/>
                  <a:pt x="16662" y="1984"/>
                </a:cubicBezTo>
                <a:cubicBezTo>
                  <a:pt x="16662" y="1984"/>
                  <a:pt x="16662" y="1984"/>
                  <a:pt x="16662" y="1984"/>
                </a:cubicBezTo>
                <a:cubicBezTo>
                  <a:pt x="16640" y="1984"/>
                  <a:pt x="16617" y="1984"/>
                  <a:pt x="16595" y="1962"/>
                </a:cubicBezTo>
                <a:close/>
                <a:moveTo>
                  <a:pt x="5208" y="1714"/>
                </a:moveTo>
                <a:cubicBezTo>
                  <a:pt x="5163" y="1646"/>
                  <a:pt x="5186" y="1578"/>
                  <a:pt x="5231" y="1556"/>
                </a:cubicBezTo>
                <a:cubicBezTo>
                  <a:pt x="5231" y="1556"/>
                  <a:pt x="5231" y="1556"/>
                  <a:pt x="5231" y="1556"/>
                </a:cubicBezTo>
                <a:cubicBezTo>
                  <a:pt x="5231" y="1556"/>
                  <a:pt x="5231" y="1556"/>
                  <a:pt x="5231" y="1556"/>
                </a:cubicBezTo>
                <a:cubicBezTo>
                  <a:pt x="5231" y="1556"/>
                  <a:pt x="5231" y="1556"/>
                  <a:pt x="5231" y="1556"/>
                </a:cubicBezTo>
                <a:cubicBezTo>
                  <a:pt x="5299" y="1511"/>
                  <a:pt x="5366" y="1533"/>
                  <a:pt x="5389" y="1578"/>
                </a:cubicBezTo>
                <a:cubicBezTo>
                  <a:pt x="5389" y="1578"/>
                  <a:pt x="5389" y="1578"/>
                  <a:pt x="5389" y="1578"/>
                </a:cubicBezTo>
                <a:cubicBezTo>
                  <a:pt x="5434" y="1646"/>
                  <a:pt x="5411" y="1714"/>
                  <a:pt x="5344" y="1736"/>
                </a:cubicBezTo>
                <a:cubicBezTo>
                  <a:pt x="5344" y="1736"/>
                  <a:pt x="5344" y="1736"/>
                  <a:pt x="5344" y="1736"/>
                </a:cubicBezTo>
                <a:cubicBezTo>
                  <a:pt x="5344" y="1759"/>
                  <a:pt x="5321" y="1759"/>
                  <a:pt x="5299" y="1759"/>
                </a:cubicBezTo>
                <a:cubicBezTo>
                  <a:pt x="5299" y="1759"/>
                  <a:pt x="5299" y="1759"/>
                  <a:pt x="5299" y="1759"/>
                </a:cubicBezTo>
                <a:cubicBezTo>
                  <a:pt x="5253" y="1759"/>
                  <a:pt x="5231" y="1736"/>
                  <a:pt x="5208" y="1714"/>
                </a:cubicBezTo>
                <a:close/>
                <a:moveTo>
                  <a:pt x="16076" y="1646"/>
                </a:moveTo>
                <a:cubicBezTo>
                  <a:pt x="16008" y="1601"/>
                  <a:pt x="16008" y="1533"/>
                  <a:pt x="16031" y="1488"/>
                </a:cubicBezTo>
                <a:cubicBezTo>
                  <a:pt x="16031" y="1488"/>
                  <a:pt x="16031" y="1488"/>
                  <a:pt x="16031" y="1488"/>
                </a:cubicBezTo>
                <a:cubicBezTo>
                  <a:pt x="16053" y="1420"/>
                  <a:pt x="16121" y="1420"/>
                  <a:pt x="16189" y="1443"/>
                </a:cubicBezTo>
                <a:cubicBezTo>
                  <a:pt x="16189" y="1443"/>
                  <a:pt x="16189" y="1443"/>
                  <a:pt x="16189" y="1443"/>
                </a:cubicBezTo>
                <a:cubicBezTo>
                  <a:pt x="16189" y="1443"/>
                  <a:pt x="16189" y="1443"/>
                  <a:pt x="16189" y="1443"/>
                </a:cubicBezTo>
                <a:cubicBezTo>
                  <a:pt x="16189" y="1443"/>
                  <a:pt x="16189" y="1443"/>
                  <a:pt x="16189" y="1443"/>
                </a:cubicBezTo>
                <a:cubicBezTo>
                  <a:pt x="16234" y="1466"/>
                  <a:pt x="16256" y="1533"/>
                  <a:pt x="16234" y="1601"/>
                </a:cubicBezTo>
                <a:cubicBezTo>
                  <a:pt x="16234" y="1601"/>
                  <a:pt x="16234" y="1601"/>
                  <a:pt x="16234" y="1601"/>
                </a:cubicBezTo>
                <a:cubicBezTo>
                  <a:pt x="16211" y="1623"/>
                  <a:pt x="16166" y="1646"/>
                  <a:pt x="16121" y="1646"/>
                </a:cubicBezTo>
                <a:cubicBezTo>
                  <a:pt x="16121" y="1646"/>
                  <a:pt x="16121" y="1646"/>
                  <a:pt x="16121" y="1646"/>
                </a:cubicBezTo>
                <a:cubicBezTo>
                  <a:pt x="16099" y="1646"/>
                  <a:pt x="16099" y="1646"/>
                  <a:pt x="16076" y="1646"/>
                </a:cubicBezTo>
                <a:close/>
                <a:moveTo>
                  <a:pt x="5749" y="1398"/>
                </a:moveTo>
                <a:cubicBezTo>
                  <a:pt x="5727" y="1330"/>
                  <a:pt x="5727" y="1263"/>
                  <a:pt x="5795" y="1240"/>
                </a:cubicBezTo>
                <a:cubicBezTo>
                  <a:pt x="5795" y="1240"/>
                  <a:pt x="5795" y="1240"/>
                  <a:pt x="5795" y="1240"/>
                </a:cubicBezTo>
                <a:cubicBezTo>
                  <a:pt x="5840" y="1218"/>
                  <a:pt x="5907" y="1240"/>
                  <a:pt x="5952" y="1285"/>
                </a:cubicBezTo>
                <a:cubicBezTo>
                  <a:pt x="5952" y="1285"/>
                  <a:pt x="5952" y="1285"/>
                  <a:pt x="5952" y="1285"/>
                </a:cubicBezTo>
                <a:cubicBezTo>
                  <a:pt x="5975" y="1330"/>
                  <a:pt x="5952" y="1398"/>
                  <a:pt x="5907" y="1443"/>
                </a:cubicBezTo>
                <a:cubicBezTo>
                  <a:pt x="5907" y="1443"/>
                  <a:pt x="5907" y="1443"/>
                  <a:pt x="5907" y="1443"/>
                </a:cubicBezTo>
                <a:cubicBezTo>
                  <a:pt x="5885" y="1443"/>
                  <a:pt x="5862" y="1443"/>
                  <a:pt x="5840" y="1443"/>
                </a:cubicBezTo>
                <a:cubicBezTo>
                  <a:pt x="5840" y="1443"/>
                  <a:pt x="5840" y="1443"/>
                  <a:pt x="5840" y="1443"/>
                </a:cubicBezTo>
                <a:cubicBezTo>
                  <a:pt x="5795" y="1443"/>
                  <a:pt x="5772" y="1420"/>
                  <a:pt x="5749" y="1398"/>
                </a:cubicBezTo>
                <a:close/>
                <a:moveTo>
                  <a:pt x="15512" y="1353"/>
                </a:moveTo>
                <a:cubicBezTo>
                  <a:pt x="15467" y="1308"/>
                  <a:pt x="15445" y="1240"/>
                  <a:pt x="15467" y="1195"/>
                </a:cubicBezTo>
                <a:cubicBezTo>
                  <a:pt x="15467" y="1195"/>
                  <a:pt x="15467" y="1195"/>
                  <a:pt x="15467" y="1195"/>
                </a:cubicBezTo>
                <a:cubicBezTo>
                  <a:pt x="15490" y="1127"/>
                  <a:pt x="15557" y="1105"/>
                  <a:pt x="15625" y="1150"/>
                </a:cubicBezTo>
                <a:cubicBezTo>
                  <a:pt x="15625" y="1150"/>
                  <a:pt x="15625" y="1150"/>
                  <a:pt x="15625" y="1150"/>
                </a:cubicBezTo>
                <a:cubicBezTo>
                  <a:pt x="15625" y="1150"/>
                  <a:pt x="15625" y="1150"/>
                  <a:pt x="15625" y="1150"/>
                </a:cubicBezTo>
                <a:cubicBezTo>
                  <a:pt x="15625" y="1150"/>
                  <a:pt x="15625" y="1150"/>
                  <a:pt x="15625" y="1150"/>
                </a:cubicBezTo>
                <a:cubicBezTo>
                  <a:pt x="15670" y="1172"/>
                  <a:pt x="15693" y="1240"/>
                  <a:pt x="15670" y="1285"/>
                </a:cubicBezTo>
                <a:cubicBezTo>
                  <a:pt x="15670" y="1285"/>
                  <a:pt x="15670" y="1285"/>
                  <a:pt x="15670" y="1285"/>
                </a:cubicBezTo>
                <a:cubicBezTo>
                  <a:pt x="15648" y="1330"/>
                  <a:pt x="15603" y="1353"/>
                  <a:pt x="15580" y="1353"/>
                </a:cubicBezTo>
                <a:cubicBezTo>
                  <a:pt x="15580" y="1353"/>
                  <a:pt x="15580" y="1353"/>
                  <a:pt x="15580" y="1353"/>
                </a:cubicBezTo>
                <a:cubicBezTo>
                  <a:pt x="15557" y="1353"/>
                  <a:pt x="15535" y="1353"/>
                  <a:pt x="15512" y="1353"/>
                </a:cubicBezTo>
                <a:close/>
                <a:moveTo>
                  <a:pt x="6313" y="1105"/>
                </a:moveTo>
                <a:cubicBezTo>
                  <a:pt x="6291" y="1060"/>
                  <a:pt x="6313" y="992"/>
                  <a:pt x="6358" y="947"/>
                </a:cubicBezTo>
                <a:cubicBezTo>
                  <a:pt x="6358" y="947"/>
                  <a:pt x="6358" y="947"/>
                  <a:pt x="6358" y="947"/>
                </a:cubicBezTo>
                <a:cubicBezTo>
                  <a:pt x="6358" y="947"/>
                  <a:pt x="6358" y="947"/>
                  <a:pt x="6358" y="947"/>
                </a:cubicBezTo>
                <a:cubicBezTo>
                  <a:pt x="6358" y="947"/>
                  <a:pt x="6358" y="947"/>
                  <a:pt x="6358" y="947"/>
                </a:cubicBezTo>
                <a:cubicBezTo>
                  <a:pt x="6426" y="924"/>
                  <a:pt x="6494" y="947"/>
                  <a:pt x="6516" y="1015"/>
                </a:cubicBezTo>
                <a:cubicBezTo>
                  <a:pt x="6516" y="1015"/>
                  <a:pt x="6516" y="1015"/>
                  <a:pt x="6516" y="1015"/>
                </a:cubicBezTo>
                <a:cubicBezTo>
                  <a:pt x="6539" y="1060"/>
                  <a:pt x="6516" y="1127"/>
                  <a:pt x="6448" y="1172"/>
                </a:cubicBezTo>
                <a:cubicBezTo>
                  <a:pt x="6448" y="1172"/>
                  <a:pt x="6448" y="1172"/>
                  <a:pt x="6448" y="1172"/>
                </a:cubicBezTo>
                <a:cubicBezTo>
                  <a:pt x="6448" y="1172"/>
                  <a:pt x="6426" y="1172"/>
                  <a:pt x="6403" y="1172"/>
                </a:cubicBezTo>
                <a:cubicBezTo>
                  <a:pt x="6403" y="1172"/>
                  <a:pt x="6403" y="1172"/>
                  <a:pt x="6403" y="1172"/>
                </a:cubicBezTo>
                <a:cubicBezTo>
                  <a:pt x="6358" y="1172"/>
                  <a:pt x="6336" y="1150"/>
                  <a:pt x="6313" y="1105"/>
                </a:cubicBezTo>
                <a:close/>
                <a:moveTo>
                  <a:pt x="14949" y="1082"/>
                </a:moveTo>
                <a:cubicBezTo>
                  <a:pt x="14904" y="1060"/>
                  <a:pt x="14858" y="992"/>
                  <a:pt x="14904" y="924"/>
                </a:cubicBezTo>
                <a:cubicBezTo>
                  <a:pt x="14904" y="924"/>
                  <a:pt x="14904" y="924"/>
                  <a:pt x="14904" y="924"/>
                </a:cubicBezTo>
                <a:cubicBezTo>
                  <a:pt x="14926" y="879"/>
                  <a:pt x="14994" y="857"/>
                  <a:pt x="15039" y="879"/>
                </a:cubicBezTo>
                <a:cubicBezTo>
                  <a:pt x="15039" y="879"/>
                  <a:pt x="15039" y="879"/>
                  <a:pt x="15039" y="879"/>
                </a:cubicBezTo>
                <a:cubicBezTo>
                  <a:pt x="15039" y="879"/>
                  <a:pt x="15039" y="879"/>
                  <a:pt x="15039" y="879"/>
                </a:cubicBezTo>
                <a:cubicBezTo>
                  <a:pt x="15039" y="879"/>
                  <a:pt x="15039" y="879"/>
                  <a:pt x="15039" y="879"/>
                </a:cubicBezTo>
                <a:cubicBezTo>
                  <a:pt x="15106" y="902"/>
                  <a:pt x="15129" y="970"/>
                  <a:pt x="15106" y="1015"/>
                </a:cubicBezTo>
                <a:cubicBezTo>
                  <a:pt x="15106" y="1015"/>
                  <a:pt x="15106" y="1015"/>
                  <a:pt x="15106" y="1015"/>
                </a:cubicBezTo>
                <a:cubicBezTo>
                  <a:pt x="15084" y="1060"/>
                  <a:pt x="15039" y="1082"/>
                  <a:pt x="14994" y="1082"/>
                </a:cubicBezTo>
                <a:cubicBezTo>
                  <a:pt x="14994" y="1082"/>
                  <a:pt x="14994" y="1082"/>
                  <a:pt x="14994" y="1082"/>
                </a:cubicBezTo>
                <a:cubicBezTo>
                  <a:pt x="14971" y="1082"/>
                  <a:pt x="14971" y="1082"/>
                  <a:pt x="14949" y="1082"/>
                </a:cubicBezTo>
                <a:close/>
                <a:moveTo>
                  <a:pt x="6877" y="857"/>
                </a:moveTo>
                <a:cubicBezTo>
                  <a:pt x="6854" y="789"/>
                  <a:pt x="6899" y="744"/>
                  <a:pt x="6944" y="722"/>
                </a:cubicBezTo>
                <a:cubicBezTo>
                  <a:pt x="6944" y="722"/>
                  <a:pt x="6944" y="722"/>
                  <a:pt x="6944" y="722"/>
                </a:cubicBezTo>
                <a:cubicBezTo>
                  <a:pt x="7012" y="699"/>
                  <a:pt x="7080" y="722"/>
                  <a:pt x="7102" y="767"/>
                </a:cubicBezTo>
                <a:cubicBezTo>
                  <a:pt x="7102" y="767"/>
                  <a:pt x="7102" y="767"/>
                  <a:pt x="7102" y="767"/>
                </a:cubicBezTo>
                <a:cubicBezTo>
                  <a:pt x="7125" y="834"/>
                  <a:pt x="7102" y="902"/>
                  <a:pt x="7035" y="924"/>
                </a:cubicBezTo>
                <a:cubicBezTo>
                  <a:pt x="7035" y="924"/>
                  <a:pt x="7035" y="924"/>
                  <a:pt x="7035" y="924"/>
                </a:cubicBezTo>
                <a:cubicBezTo>
                  <a:pt x="7012" y="924"/>
                  <a:pt x="7012" y="924"/>
                  <a:pt x="6990" y="924"/>
                </a:cubicBezTo>
                <a:cubicBezTo>
                  <a:pt x="6990" y="924"/>
                  <a:pt x="6990" y="924"/>
                  <a:pt x="6990" y="924"/>
                </a:cubicBezTo>
                <a:cubicBezTo>
                  <a:pt x="6944" y="924"/>
                  <a:pt x="6899" y="902"/>
                  <a:pt x="6877" y="857"/>
                </a:cubicBezTo>
                <a:close/>
                <a:moveTo>
                  <a:pt x="14362" y="857"/>
                </a:moveTo>
                <a:cubicBezTo>
                  <a:pt x="14317" y="834"/>
                  <a:pt x="14272" y="767"/>
                  <a:pt x="14295" y="699"/>
                </a:cubicBezTo>
                <a:cubicBezTo>
                  <a:pt x="14295" y="699"/>
                  <a:pt x="14295" y="699"/>
                  <a:pt x="14295" y="699"/>
                </a:cubicBezTo>
                <a:cubicBezTo>
                  <a:pt x="14317" y="654"/>
                  <a:pt x="14385" y="609"/>
                  <a:pt x="14453" y="631"/>
                </a:cubicBezTo>
                <a:cubicBezTo>
                  <a:pt x="14453" y="631"/>
                  <a:pt x="14453" y="631"/>
                  <a:pt x="14453" y="631"/>
                </a:cubicBezTo>
                <a:cubicBezTo>
                  <a:pt x="14498" y="654"/>
                  <a:pt x="14543" y="722"/>
                  <a:pt x="14520" y="789"/>
                </a:cubicBezTo>
                <a:cubicBezTo>
                  <a:pt x="14520" y="789"/>
                  <a:pt x="14520" y="789"/>
                  <a:pt x="14520" y="789"/>
                </a:cubicBezTo>
                <a:cubicBezTo>
                  <a:pt x="14498" y="834"/>
                  <a:pt x="14453" y="857"/>
                  <a:pt x="14408" y="857"/>
                </a:cubicBezTo>
                <a:cubicBezTo>
                  <a:pt x="14408" y="857"/>
                  <a:pt x="14408" y="857"/>
                  <a:pt x="14408" y="857"/>
                </a:cubicBezTo>
                <a:cubicBezTo>
                  <a:pt x="14408" y="857"/>
                  <a:pt x="14385" y="857"/>
                  <a:pt x="14362" y="857"/>
                </a:cubicBezTo>
                <a:close/>
                <a:moveTo>
                  <a:pt x="7486" y="654"/>
                </a:moveTo>
                <a:cubicBezTo>
                  <a:pt x="7463" y="586"/>
                  <a:pt x="7486" y="519"/>
                  <a:pt x="7553" y="496"/>
                </a:cubicBezTo>
                <a:cubicBezTo>
                  <a:pt x="7553" y="496"/>
                  <a:pt x="7553" y="496"/>
                  <a:pt x="7553" y="496"/>
                </a:cubicBezTo>
                <a:cubicBezTo>
                  <a:pt x="7553" y="496"/>
                  <a:pt x="7553" y="496"/>
                  <a:pt x="7553" y="496"/>
                </a:cubicBezTo>
                <a:cubicBezTo>
                  <a:pt x="7553" y="496"/>
                  <a:pt x="7553" y="496"/>
                  <a:pt x="7553" y="496"/>
                </a:cubicBezTo>
                <a:cubicBezTo>
                  <a:pt x="7621" y="473"/>
                  <a:pt x="7689" y="519"/>
                  <a:pt x="7689" y="586"/>
                </a:cubicBezTo>
                <a:cubicBezTo>
                  <a:pt x="7689" y="586"/>
                  <a:pt x="7689" y="586"/>
                  <a:pt x="7689" y="586"/>
                </a:cubicBezTo>
                <a:cubicBezTo>
                  <a:pt x="7711" y="631"/>
                  <a:pt x="7689" y="699"/>
                  <a:pt x="7621" y="722"/>
                </a:cubicBezTo>
                <a:cubicBezTo>
                  <a:pt x="7621" y="722"/>
                  <a:pt x="7621" y="722"/>
                  <a:pt x="7621" y="722"/>
                </a:cubicBezTo>
                <a:cubicBezTo>
                  <a:pt x="7621" y="722"/>
                  <a:pt x="7598" y="722"/>
                  <a:pt x="7598" y="722"/>
                </a:cubicBezTo>
                <a:cubicBezTo>
                  <a:pt x="7598" y="722"/>
                  <a:pt x="7598" y="722"/>
                  <a:pt x="7598" y="722"/>
                </a:cubicBezTo>
                <a:cubicBezTo>
                  <a:pt x="7531" y="722"/>
                  <a:pt x="7486" y="699"/>
                  <a:pt x="7486" y="654"/>
                </a:cubicBezTo>
                <a:close/>
                <a:moveTo>
                  <a:pt x="13776" y="654"/>
                </a:moveTo>
                <a:cubicBezTo>
                  <a:pt x="13709" y="631"/>
                  <a:pt x="13686" y="586"/>
                  <a:pt x="13709" y="519"/>
                </a:cubicBezTo>
                <a:cubicBezTo>
                  <a:pt x="13709" y="519"/>
                  <a:pt x="13709" y="519"/>
                  <a:pt x="13709" y="519"/>
                </a:cubicBezTo>
                <a:cubicBezTo>
                  <a:pt x="13709" y="451"/>
                  <a:pt x="13776" y="428"/>
                  <a:pt x="13844" y="428"/>
                </a:cubicBezTo>
                <a:cubicBezTo>
                  <a:pt x="13844" y="428"/>
                  <a:pt x="13844" y="428"/>
                  <a:pt x="13844" y="428"/>
                </a:cubicBezTo>
                <a:cubicBezTo>
                  <a:pt x="13889" y="451"/>
                  <a:pt x="13934" y="519"/>
                  <a:pt x="13911" y="586"/>
                </a:cubicBezTo>
                <a:cubicBezTo>
                  <a:pt x="13911" y="586"/>
                  <a:pt x="13911" y="586"/>
                  <a:pt x="13911" y="586"/>
                </a:cubicBezTo>
                <a:cubicBezTo>
                  <a:pt x="13911" y="631"/>
                  <a:pt x="13866" y="654"/>
                  <a:pt x="13799" y="654"/>
                </a:cubicBezTo>
                <a:cubicBezTo>
                  <a:pt x="13799" y="654"/>
                  <a:pt x="13799" y="654"/>
                  <a:pt x="13799" y="654"/>
                </a:cubicBezTo>
                <a:cubicBezTo>
                  <a:pt x="13799" y="654"/>
                  <a:pt x="13776" y="654"/>
                  <a:pt x="13776" y="654"/>
                </a:cubicBezTo>
                <a:close/>
                <a:moveTo>
                  <a:pt x="8094" y="473"/>
                </a:moveTo>
                <a:cubicBezTo>
                  <a:pt x="8072" y="406"/>
                  <a:pt x="8117" y="338"/>
                  <a:pt x="8162" y="338"/>
                </a:cubicBezTo>
                <a:cubicBezTo>
                  <a:pt x="8162" y="338"/>
                  <a:pt x="8162" y="338"/>
                  <a:pt x="8162" y="338"/>
                </a:cubicBezTo>
                <a:cubicBezTo>
                  <a:pt x="8162" y="338"/>
                  <a:pt x="8162" y="338"/>
                  <a:pt x="8162" y="338"/>
                </a:cubicBezTo>
                <a:cubicBezTo>
                  <a:pt x="8162" y="338"/>
                  <a:pt x="8162" y="338"/>
                  <a:pt x="8162" y="338"/>
                </a:cubicBezTo>
                <a:cubicBezTo>
                  <a:pt x="8230" y="316"/>
                  <a:pt x="8297" y="361"/>
                  <a:pt x="8297" y="406"/>
                </a:cubicBezTo>
                <a:cubicBezTo>
                  <a:pt x="8297" y="406"/>
                  <a:pt x="8297" y="406"/>
                  <a:pt x="8297" y="406"/>
                </a:cubicBezTo>
                <a:cubicBezTo>
                  <a:pt x="8320" y="473"/>
                  <a:pt x="8275" y="541"/>
                  <a:pt x="8230" y="541"/>
                </a:cubicBezTo>
                <a:cubicBezTo>
                  <a:pt x="8230" y="541"/>
                  <a:pt x="8230" y="541"/>
                  <a:pt x="8230" y="541"/>
                </a:cubicBezTo>
                <a:cubicBezTo>
                  <a:pt x="8207" y="541"/>
                  <a:pt x="8207" y="541"/>
                  <a:pt x="8207" y="541"/>
                </a:cubicBezTo>
                <a:cubicBezTo>
                  <a:pt x="8207" y="541"/>
                  <a:pt x="8207" y="541"/>
                  <a:pt x="8207" y="541"/>
                </a:cubicBezTo>
                <a:cubicBezTo>
                  <a:pt x="8139" y="541"/>
                  <a:pt x="8094" y="519"/>
                  <a:pt x="8094" y="473"/>
                </a:cubicBezTo>
                <a:close/>
                <a:moveTo>
                  <a:pt x="13167" y="496"/>
                </a:moveTo>
                <a:cubicBezTo>
                  <a:pt x="13122" y="473"/>
                  <a:pt x="13077" y="428"/>
                  <a:pt x="13077" y="361"/>
                </a:cubicBezTo>
                <a:cubicBezTo>
                  <a:pt x="13077" y="361"/>
                  <a:pt x="13077" y="361"/>
                  <a:pt x="13077" y="361"/>
                </a:cubicBezTo>
                <a:cubicBezTo>
                  <a:pt x="13100" y="293"/>
                  <a:pt x="13167" y="271"/>
                  <a:pt x="13213" y="271"/>
                </a:cubicBezTo>
                <a:cubicBezTo>
                  <a:pt x="13213" y="271"/>
                  <a:pt x="13213" y="271"/>
                  <a:pt x="13213" y="271"/>
                </a:cubicBezTo>
                <a:cubicBezTo>
                  <a:pt x="13280" y="293"/>
                  <a:pt x="13325" y="361"/>
                  <a:pt x="13303" y="406"/>
                </a:cubicBezTo>
                <a:cubicBezTo>
                  <a:pt x="13303" y="406"/>
                  <a:pt x="13303" y="406"/>
                  <a:pt x="13303" y="406"/>
                </a:cubicBezTo>
                <a:cubicBezTo>
                  <a:pt x="13303" y="473"/>
                  <a:pt x="13258" y="496"/>
                  <a:pt x="13190" y="496"/>
                </a:cubicBezTo>
                <a:cubicBezTo>
                  <a:pt x="13190" y="496"/>
                  <a:pt x="13190" y="496"/>
                  <a:pt x="13190" y="496"/>
                </a:cubicBezTo>
                <a:cubicBezTo>
                  <a:pt x="13190" y="496"/>
                  <a:pt x="13190" y="496"/>
                  <a:pt x="13167" y="496"/>
                </a:cubicBezTo>
                <a:close/>
                <a:moveTo>
                  <a:pt x="8703" y="316"/>
                </a:moveTo>
                <a:cubicBezTo>
                  <a:pt x="8681" y="271"/>
                  <a:pt x="8726" y="203"/>
                  <a:pt x="8793" y="180"/>
                </a:cubicBezTo>
                <a:cubicBezTo>
                  <a:pt x="8793" y="180"/>
                  <a:pt x="8793" y="180"/>
                  <a:pt x="8793" y="180"/>
                </a:cubicBezTo>
                <a:cubicBezTo>
                  <a:pt x="8861" y="180"/>
                  <a:pt x="8906" y="225"/>
                  <a:pt x="8929" y="271"/>
                </a:cubicBezTo>
                <a:cubicBezTo>
                  <a:pt x="8929" y="271"/>
                  <a:pt x="8929" y="271"/>
                  <a:pt x="8929" y="271"/>
                </a:cubicBezTo>
                <a:cubicBezTo>
                  <a:pt x="8929" y="338"/>
                  <a:pt x="8884" y="406"/>
                  <a:pt x="8838" y="406"/>
                </a:cubicBezTo>
                <a:cubicBezTo>
                  <a:pt x="8838" y="406"/>
                  <a:pt x="8838" y="406"/>
                  <a:pt x="8838" y="406"/>
                </a:cubicBezTo>
                <a:cubicBezTo>
                  <a:pt x="8816" y="406"/>
                  <a:pt x="8816" y="406"/>
                  <a:pt x="8816" y="406"/>
                </a:cubicBezTo>
                <a:cubicBezTo>
                  <a:pt x="8816" y="406"/>
                  <a:pt x="8816" y="406"/>
                  <a:pt x="8816" y="406"/>
                </a:cubicBezTo>
                <a:cubicBezTo>
                  <a:pt x="8748" y="406"/>
                  <a:pt x="8703" y="383"/>
                  <a:pt x="8703" y="316"/>
                </a:cubicBezTo>
                <a:close/>
                <a:moveTo>
                  <a:pt x="12559" y="383"/>
                </a:moveTo>
                <a:cubicBezTo>
                  <a:pt x="12559" y="383"/>
                  <a:pt x="12559" y="383"/>
                  <a:pt x="12559" y="383"/>
                </a:cubicBezTo>
                <a:cubicBezTo>
                  <a:pt x="12491" y="361"/>
                  <a:pt x="12446" y="316"/>
                  <a:pt x="12468" y="248"/>
                </a:cubicBezTo>
                <a:cubicBezTo>
                  <a:pt x="12468" y="248"/>
                  <a:pt x="12468" y="248"/>
                  <a:pt x="12468" y="248"/>
                </a:cubicBezTo>
                <a:cubicBezTo>
                  <a:pt x="12468" y="180"/>
                  <a:pt x="12536" y="135"/>
                  <a:pt x="12604" y="158"/>
                </a:cubicBezTo>
                <a:cubicBezTo>
                  <a:pt x="12604" y="158"/>
                  <a:pt x="12604" y="158"/>
                  <a:pt x="12604" y="158"/>
                </a:cubicBezTo>
                <a:cubicBezTo>
                  <a:pt x="12604" y="158"/>
                  <a:pt x="12604" y="158"/>
                  <a:pt x="12604" y="158"/>
                </a:cubicBezTo>
                <a:cubicBezTo>
                  <a:pt x="12604" y="158"/>
                  <a:pt x="12604" y="158"/>
                  <a:pt x="12604" y="158"/>
                </a:cubicBezTo>
                <a:cubicBezTo>
                  <a:pt x="12649" y="158"/>
                  <a:pt x="12694" y="225"/>
                  <a:pt x="12694" y="293"/>
                </a:cubicBezTo>
                <a:cubicBezTo>
                  <a:pt x="12694" y="293"/>
                  <a:pt x="12694" y="293"/>
                  <a:pt x="12694" y="293"/>
                </a:cubicBezTo>
                <a:cubicBezTo>
                  <a:pt x="12671" y="338"/>
                  <a:pt x="12626" y="383"/>
                  <a:pt x="12581" y="383"/>
                </a:cubicBezTo>
                <a:cubicBezTo>
                  <a:pt x="12581" y="383"/>
                  <a:pt x="12581" y="383"/>
                  <a:pt x="12581" y="383"/>
                </a:cubicBezTo>
                <a:cubicBezTo>
                  <a:pt x="12581" y="383"/>
                  <a:pt x="12559" y="383"/>
                  <a:pt x="12559" y="383"/>
                </a:cubicBezTo>
                <a:close/>
                <a:moveTo>
                  <a:pt x="9334" y="225"/>
                </a:moveTo>
                <a:cubicBezTo>
                  <a:pt x="9312" y="158"/>
                  <a:pt x="9357" y="90"/>
                  <a:pt x="9425" y="90"/>
                </a:cubicBezTo>
                <a:cubicBezTo>
                  <a:pt x="9425" y="90"/>
                  <a:pt x="9425" y="90"/>
                  <a:pt x="9425" y="90"/>
                </a:cubicBezTo>
                <a:cubicBezTo>
                  <a:pt x="9492" y="90"/>
                  <a:pt x="9537" y="135"/>
                  <a:pt x="9537" y="180"/>
                </a:cubicBezTo>
                <a:cubicBezTo>
                  <a:pt x="9537" y="180"/>
                  <a:pt x="9537" y="180"/>
                  <a:pt x="9537" y="180"/>
                </a:cubicBezTo>
                <a:cubicBezTo>
                  <a:pt x="9560" y="248"/>
                  <a:pt x="9515" y="316"/>
                  <a:pt x="9447" y="316"/>
                </a:cubicBezTo>
                <a:cubicBezTo>
                  <a:pt x="9447" y="316"/>
                  <a:pt x="9447" y="316"/>
                  <a:pt x="9447" y="316"/>
                </a:cubicBezTo>
                <a:cubicBezTo>
                  <a:pt x="9447" y="316"/>
                  <a:pt x="9447" y="316"/>
                  <a:pt x="9425" y="316"/>
                </a:cubicBezTo>
                <a:cubicBezTo>
                  <a:pt x="9425" y="316"/>
                  <a:pt x="9425" y="316"/>
                  <a:pt x="9425" y="316"/>
                </a:cubicBezTo>
                <a:cubicBezTo>
                  <a:pt x="9380" y="316"/>
                  <a:pt x="9334" y="271"/>
                  <a:pt x="9334" y="225"/>
                </a:cubicBezTo>
                <a:close/>
                <a:moveTo>
                  <a:pt x="11950" y="293"/>
                </a:moveTo>
                <a:cubicBezTo>
                  <a:pt x="11882" y="293"/>
                  <a:pt x="11837" y="225"/>
                  <a:pt x="11837" y="158"/>
                </a:cubicBezTo>
                <a:cubicBezTo>
                  <a:pt x="11837" y="158"/>
                  <a:pt x="11837" y="158"/>
                  <a:pt x="11837" y="158"/>
                </a:cubicBezTo>
                <a:cubicBezTo>
                  <a:pt x="11837" y="113"/>
                  <a:pt x="11905" y="68"/>
                  <a:pt x="11972" y="68"/>
                </a:cubicBezTo>
                <a:cubicBezTo>
                  <a:pt x="11972" y="68"/>
                  <a:pt x="11972" y="68"/>
                  <a:pt x="11972" y="68"/>
                </a:cubicBezTo>
                <a:cubicBezTo>
                  <a:pt x="11972" y="68"/>
                  <a:pt x="11972" y="68"/>
                  <a:pt x="11972" y="68"/>
                </a:cubicBezTo>
                <a:cubicBezTo>
                  <a:pt x="11972" y="68"/>
                  <a:pt x="11972" y="68"/>
                  <a:pt x="11972" y="68"/>
                </a:cubicBezTo>
                <a:cubicBezTo>
                  <a:pt x="12018" y="68"/>
                  <a:pt x="12063" y="135"/>
                  <a:pt x="12063" y="180"/>
                </a:cubicBezTo>
                <a:cubicBezTo>
                  <a:pt x="12063" y="180"/>
                  <a:pt x="12063" y="180"/>
                  <a:pt x="12063" y="180"/>
                </a:cubicBezTo>
                <a:cubicBezTo>
                  <a:pt x="12063" y="248"/>
                  <a:pt x="12018" y="293"/>
                  <a:pt x="11950" y="293"/>
                </a:cubicBezTo>
                <a:cubicBezTo>
                  <a:pt x="11950" y="293"/>
                  <a:pt x="11950" y="293"/>
                  <a:pt x="11950" y="293"/>
                </a:cubicBezTo>
                <a:cubicBezTo>
                  <a:pt x="11950" y="293"/>
                  <a:pt x="11950" y="293"/>
                  <a:pt x="11950" y="293"/>
                </a:cubicBezTo>
                <a:close/>
                <a:moveTo>
                  <a:pt x="9943" y="158"/>
                </a:moveTo>
                <a:cubicBezTo>
                  <a:pt x="9943" y="90"/>
                  <a:pt x="9988" y="23"/>
                  <a:pt x="10056" y="23"/>
                </a:cubicBezTo>
                <a:cubicBezTo>
                  <a:pt x="10056" y="23"/>
                  <a:pt x="10056" y="23"/>
                  <a:pt x="10056" y="23"/>
                </a:cubicBezTo>
                <a:cubicBezTo>
                  <a:pt x="10124" y="23"/>
                  <a:pt x="10169" y="68"/>
                  <a:pt x="10169" y="135"/>
                </a:cubicBezTo>
                <a:cubicBezTo>
                  <a:pt x="10169" y="135"/>
                  <a:pt x="10169" y="135"/>
                  <a:pt x="10169" y="135"/>
                </a:cubicBezTo>
                <a:cubicBezTo>
                  <a:pt x="10169" y="203"/>
                  <a:pt x="10124" y="248"/>
                  <a:pt x="10078" y="248"/>
                </a:cubicBezTo>
                <a:cubicBezTo>
                  <a:pt x="10078" y="248"/>
                  <a:pt x="10078" y="248"/>
                  <a:pt x="10078" y="248"/>
                </a:cubicBezTo>
                <a:cubicBezTo>
                  <a:pt x="10078" y="248"/>
                  <a:pt x="10056" y="248"/>
                  <a:pt x="10056" y="248"/>
                </a:cubicBezTo>
                <a:cubicBezTo>
                  <a:pt x="10056" y="248"/>
                  <a:pt x="10056" y="248"/>
                  <a:pt x="10056" y="248"/>
                </a:cubicBezTo>
                <a:cubicBezTo>
                  <a:pt x="10011" y="248"/>
                  <a:pt x="9966" y="203"/>
                  <a:pt x="9943" y="158"/>
                </a:cubicBezTo>
                <a:close/>
                <a:moveTo>
                  <a:pt x="11319" y="248"/>
                </a:moveTo>
                <a:cubicBezTo>
                  <a:pt x="11251" y="248"/>
                  <a:pt x="11206" y="180"/>
                  <a:pt x="11206" y="113"/>
                </a:cubicBezTo>
                <a:cubicBezTo>
                  <a:pt x="11206" y="113"/>
                  <a:pt x="11206" y="113"/>
                  <a:pt x="11206" y="113"/>
                </a:cubicBezTo>
                <a:cubicBezTo>
                  <a:pt x="11206" y="68"/>
                  <a:pt x="11273" y="23"/>
                  <a:pt x="11341" y="23"/>
                </a:cubicBezTo>
                <a:cubicBezTo>
                  <a:pt x="11341" y="23"/>
                  <a:pt x="11341" y="23"/>
                  <a:pt x="11341" y="23"/>
                </a:cubicBezTo>
                <a:cubicBezTo>
                  <a:pt x="11386" y="23"/>
                  <a:pt x="11431" y="68"/>
                  <a:pt x="11431" y="135"/>
                </a:cubicBezTo>
                <a:cubicBezTo>
                  <a:pt x="11431" y="135"/>
                  <a:pt x="11431" y="135"/>
                  <a:pt x="11431" y="135"/>
                </a:cubicBezTo>
                <a:cubicBezTo>
                  <a:pt x="11431" y="203"/>
                  <a:pt x="11386" y="248"/>
                  <a:pt x="11319" y="248"/>
                </a:cubicBezTo>
                <a:cubicBezTo>
                  <a:pt x="11319" y="248"/>
                  <a:pt x="11319" y="248"/>
                  <a:pt x="11319" y="248"/>
                </a:cubicBezTo>
                <a:cubicBezTo>
                  <a:pt x="11319" y="248"/>
                  <a:pt x="11319" y="248"/>
                  <a:pt x="11319" y="248"/>
                </a:cubicBezTo>
                <a:close/>
                <a:moveTo>
                  <a:pt x="10575" y="113"/>
                </a:moveTo>
                <a:cubicBezTo>
                  <a:pt x="10575" y="45"/>
                  <a:pt x="10620" y="0"/>
                  <a:pt x="10687" y="0"/>
                </a:cubicBezTo>
                <a:cubicBezTo>
                  <a:pt x="10687" y="0"/>
                  <a:pt x="10687" y="0"/>
                  <a:pt x="10687" y="0"/>
                </a:cubicBezTo>
                <a:cubicBezTo>
                  <a:pt x="10755" y="0"/>
                  <a:pt x="10800" y="45"/>
                  <a:pt x="10800" y="113"/>
                </a:cubicBezTo>
                <a:cubicBezTo>
                  <a:pt x="10800" y="113"/>
                  <a:pt x="10800" y="113"/>
                  <a:pt x="10800" y="113"/>
                </a:cubicBezTo>
                <a:cubicBezTo>
                  <a:pt x="10800" y="180"/>
                  <a:pt x="10755" y="225"/>
                  <a:pt x="10687" y="225"/>
                </a:cubicBezTo>
                <a:cubicBezTo>
                  <a:pt x="10687" y="225"/>
                  <a:pt x="10687" y="225"/>
                  <a:pt x="10687" y="225"/>
                </a:cubicBezTo>
                <a:cubicBezTo>
                  <a:pt x="10687" y="225"/>
                  <a:pt x="10687" y="225"/>
                  <a:pt x="10687" y="225"/>
                </a:cubicBezTo>
                <a:cubicBezTo>
                  <a:pt x="10687" y="225"/>
                  <a:pt x="10687" y="225"/>
                  <a:pt x="10687" y="225"/>
                </a:cubicBezTo>
                <a:cubicBezTo>
                  <a:pt x="10642" y="225"/>
                  <a:pt x="10575" y="180"/>
                  <a:pt x="10575" y="113"/>
                </a:cubicBezTo>
                <a:close/>
              </a:path>
            </a:pathLst>
          </a:custGeom>
          <a:solidFill>
            <a:srgbClr val="BFBFB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37" name="Oval 78"/>
          <p:cNvSpPr/>
          <p:nvPr/>
        </p:nvSpPr>
        <p:spPr>
          <a:xfrm>
            <a:off x="9932861" y="7754218"/>
            <a:ext cx="453794" cy="453793"/>
          </a:xfrm>
          <a:prstGeom prst="ellipse">
            <a:avLst/>
          </a:prstGeom>
          <a:solidFill>
            <a:srgbClr val="FFFFFF"/>
          </a:solidFill>
          <a:ln w="38100" cap="rnd">
            <a:solidFill>
              <a:srgbClr val="2E5378"/>
            </a:solidFill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38" name="Oval 84"/>
          <p:cNvSpPr/>
          <p:nvPr/>
        </p:nvSpPr>
        <p:spPr>
          <a:xfrm>
            <a:off x="10053522" y="7874879"/>
            <a:ext cx="212471" cy="212471"/>
          </a:xfrm>
          <a:prstGeom prst="ellipse">
            <a:avLst/>
          </a:prstGeom>
          <a:solidFill>
            <a:srgbClr val="2E5378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39" name="Oval 76"/>
          <p:cNvSpPr/>
          <p:nvPr/>
        </p:nvSpPr>
        <p:spPr>
          <a:xfrm>
            <a:off x="9932861" y="9501349"/>
            <a:ext cx="453794" cy="453794"/>
          </a:xfrm>
          <a:prstGeom prst="ellipse">
            <a:avLst/>
          </a:prstGeom>
          <a:solidFill>
            <a:srgbClr val="FFFFFF"/>
          </a:solidFill>
          <a:ln w="38100" cap="rnd">
            <a:solidFill>
              <a:srgbClr val="4578A4"/>
            </a:solidFill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0" name="Oval 82"/>
          <p:cNvSpPr/>
          <p:nvPr/>
        </p:nvSpPr>
        <p:spPr>
          <a:xfrm>
            <a:off x="10053522" y="9619388"/>
            <a:ext cx="212471" cy="209847"/>
          </a:xfrm>
          <a:prstGeom prst="ellipse">
            <a:avLst/>
          </a:prstGeom>
          <a:solidFill>
            <a:srgbClr val="4578A4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1" name="Oval 78"/>
          <p:cNvSpPr/>
          <p:nvPr/>
        </p:nvSpPr>
        <p:spPr>
          <a:xfrm flipH="1">
            <a:off x="12863295" y="7347818"/>
            <a:ext cx="453794" cy="453793"/>
          </a:xfrm>
          <a:prstGeom prst="ellipse">
            <a:avLst/>
          </a:prstGeom>
          <a:solidFill>
            <a:srgbClr val="FFFFFF"/>
          </a:solidFill>
          <a:ln w="38100" cap="rnd">
            <a:solidFill>
              <a:srgbClr val="525067"/>
            </a:solidFill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2" name="Oval 84"/>
          <p:cNvSpPr/>
          <p:nvPr/>
        </p:nvSpPr>
        <p:spPr>
          <a:xfrm flipH="1">
            <a:off x="12983957" y="7468479"/>
            <a:ext cx="212471" cy="212471"/>
          </a:xfrm>
          <a:prstGeom prst="ellipse">
            <a:avLst/>
          </a:prstGeom>
          <a:solidFill>
            <a:srgbClr val="656383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3" name="Oval 77"/>
          <p:cNvSpPr/>
          <p:nvPr/>
        </p:nvSpPr>
        <p:spPr>
          <a:xfrm flipH="1">
            <a:off x="13451616" y="8653184"/>
            <a:ext cx="453793" cy="453793"/>
          </a:xfrm>
          <a:prstGeom prst="ellipse">
            <a:avLst/>
          </a:prstGeom>
          <a:solidFill>
            <a:srgbClr val="FFFFFF"/>
          </a:solidFill>
          <a:ln w="38100" cap="rnd">
            <a:solidFill>
              <a:srgbClr val="8E8CA7"/>
            </a:solidFill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4" name="Oval 83"/>
          <p:cNvSpPr/>
          <p:nvPr/>
        </p:nvSpPr>
        <p:spPr>
          <a:xfrm flipH="1">
            <a:off x="13572278" y="8773845"/>
            <a:ext cx="212471" cy="212471"/>
          </a:xfrm>
          <a:prstGeom prst="ellipse">
            <a:avLst/>
          </a:prstGeom>
          <a:solidFill>
            <a:srgbClr val="8E8CA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5" name="Oval 76"/>
          <p:cNvSpPr/>
          <p:nvPr/>
        </p:nvSpPr>
        <p:spPr>
          <a:xfrm flipH="1">
            <a:off x="12863295" y="9958549"/>
            <a:ext cx="453794" cy="453794"/>
          </a:xfrm>
          <a:prstGeom prst="ellipse">
            <a:avLst/>
          </a:prstGeom>
          <a:solidFill>
            <a:srgbClr val="FFFFFF"/>
          </a:solidFill>
          <a:ln w="38100" cap="rnd">
            <a:solidFill>
              <a:srgbClr val="C3C0E4"/>
            </a:solidFill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546" name="Oval 82"/>
          <p:cNvSpPr/>
          <p:nvPr/>
        </p:nvSpPr>
        <p:spPr>
          <a:xfrm flipH="1">
            <a:off x="12983957" y="10076588"/>
            <a:ext cx="212471" cy="209847"/>
          </a:xfrm>
          <a:prstGeom prst="ellipse">
            <a:avLst/>
          </a:prstGeom>
          <a:solidFill>
            <a:srgbClr val="C3C0E4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grpSp>
        <p:nvGrpSpPr>
          <p:cNvPr id="550" name="Group"/>
          <p:cNvGrpSpPr/>
          <p:nvPr/>
        </p:nvGrpSpPr>
        <p:grpSpPr>
          <a:xfrm>
            <a:off x="14052202" y="7709602"/>
            <a:ext cx="10650153" cy="2177116"/>
            <a:chOff x="0" y="0"/>
            <a:chExt cx="10650151" cy="2177115"/>
          </a:xfrm>
        </p:grpSpPr>
        <p:sp>
          <p:nvSpPr>
            <p:cNvPr id="547" name="SAVE YOUR WORK…"/>
            <p:cNvSpPr/>
            <p:nvPr/>
          </p:nvSpPr>
          <p:spPr>
            <a:xfrm>
              <a:off x="2572948" y="0"/>
              <a:ext cx="807720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SAVE YOUR WORK</a:t>
              </a:r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.R, (or .Rmd)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The file with my code. Save it!</a:t>
              </a:r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 project</a:t>
              </a:r>
              <a:endParaRPr i="0"/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i="0"/>
                <a:t>Save Session, everything together</a:t>
              </a:r>
            </a:p>
          </p:txBody>
        </p:sp>
        <p:sp>
          <p:nvSpPr>
            <p:cNvPr id="548" name="Oval 71"/>
            <p:cNvSpPr/>
            <p:nvPr/>
          </p:nvSpPr>
          <p:spPr>
            <a:xfrm flipH="1">
              <a:off x="0" y="272115"/>
              <a:ext cx="1905863" cy="1905001"/>
            </a:xfrm>
            <a:prstGeom prst="ellipse">
              <a:avLst/>
            </a:prstGeom>
            <a:solidFill>
              <a:srgbClr val="8E8CA7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49" name="Shape"/>
            <p:cNvSpPr/>
            <p:nvPr/>
          </p:nvSpPr>
          <p:spPr>
            <a:xfrm>
              <a:off x="612618" y="712982"/>
              <a:ext cx="864275" cy="9911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03" y="18762"/>
                  </a:moveTo>
                  <a:cubicBezTo>
                    <a:pt x="18629" y="21084"/>
                    <a:pt x="18629" y="21084"/>
                    <a:pt x="18629" y="21084"/>
                  </a:cubicBezTo>
                  <a:cubicBezTo>
                    <a:pt x="18332" y="21342"/>
                    <a:pt x="17993" y="21600"/>
                    <a:pt x="17696" y="21600"/>
                  </a:cubicBezTo>
                  <a:cubicBezTo>
                    <a:pt x="17399" y="21600"/>
                    <a:pt x="17102" y="21342"/>
                    <a:pt x="16805" y="21084"/>
                  </a:cubicBezTo>
                  <a:cubicBezTo>
                    <a:pt x="14131" y="18762"/>
                    <a:pt x="14131" y="18762"/>
                    <a:pt x="14131" y="18762"/>
                  </a:cubicBezTo>
                  <a:cubicBezTo>
                    <a:pt x="13834" y="18504"/>
                    <a:pt x="13834" y="18246"/>
                    <a:pt x="13834" y="17951"/>
                  </a:cubicBezTo>
                  <a:cubicBezTo>
                    <a:pt x="13834" y="17435"/>
                    <a:pt x="14131" y="16919"/>
                    <a:pt x="15022" y="16919"/>
                  </a:cubicBezTo>
                  <a:cubicBezTo>
                    <a:pt x="15319" y="16919"/>
                    <a:pt x="15617" y="17177"/>
                    <a:pt x="15617" y="17435"/>
                  </a:cubicBezTo>
                  <a:cubicBezTo>
                    <a:pt x="16508" y="17951"/>
                    <a:pt x="16508" y="17951"/>
                    <a:pt x="16508" y="17951"/>
                  </a:cubicBezTo>
                  <a:cubicBezTo>
                    <a:pt x="16508" y="13270"/>
                    <a:pt x="16508" y="13270"/>
                    <a:pt x="16508" y="13270"/>
                  </a:cubicBezTo>
                  <a:cubicBezTo>
                    <a:pt x="16508" y="12496"/>
                    <a:pt x="17102" y="12238"/>
                    <a:pt x="17696" y="12238"/>
                  </a:cubicBezTo>
                  <a:cubicBezTo>
                    <a:pt x="18332" y="12238"/>
                    <a:pt x="18927" y="12496"/>
                    <a:pt x="18927" y="13270"/>
                  </a:cubicBezTo>
                  <a:cubicBezTo>
                    <a:pt x="18927" y="17951"/>
                    <a:pt x="18927" y="17951"/>
                    <a:pt x="18927" y="17951"/>
                  </a:cubicBezTo>
                  <a:cubicBezTo>
                    <a:pt x="19818" y="17435"/>
                    <a:pt x="19818" y="17435"/>
                    <a:pt x="19818" y="17435"/>
                  </a:cubicBezTo>
                  <a:cubicBezTo>
                    <a:pt x="19818" y="17177"/>
                    <a:pt x="20115" y="16919"/>
                    <a:pt x="20412" y="16919"/>
                  </a:cubicBezTo>
                  <a:cubicBezTo>
                    <a:pt x="21303" y="16919"/>
                    <a:pt x="21600" y="17435"/>
                    <a:pt x="21600" y="17951"/>
                  </a:cubicBezTo>
                  <a:cubicBezTo>
                    <a:pt x="21600" y="18246"/>
                    <a:pt x="21600" y="18504"/>
                    <a:pt x="21303" y="18762"/>
                  </a:cubicBezTo>
                  <a:close/>
                  <a:moveTo>
                    <a:pt x="15319" y="13270"/>
                  </a:moveTo>
                  <a:cubicBezTo>
                    <a:pt x="15319" y="15887"/>
                    <a:pt x="15319" y="15887"/>
                    <a:pt x="15319" y="15887"/>
                  </a:cubicBezTo>
                  <a:lnTo>
                    <a:pt x="15022" y="15887"/>
                  </a:lnTo>
                  <a:cubicBezTo>
                    <a:pt x="13537" y="15887"/>
                    <a:pt x="12604" y="16919"/>
                    <a:pt x="12604" y="17951"/>
                  </a:cubicBezTo>
                  <a:cubicBezTo>
                    <a:pt x="12604" y="18762"/>
                    <a:pt x="12901" y="19278"/>
                    <a:pt x="13198" y="19536"/>
                  </a:cubicBezTo>
                  <a:cubicBezTo>
                    <a:pt x="13834" y="20052"/>
                    <a:pt x="13834" y="20052"/>
                    <a:pt x="13834" y="20052"/>
                  </a:cubicBezTo>
                  <a:cubicBezTo>
                    <a:pt x="1231" y="20052"/>
                    <a:pt x="1231" y="20052"/>
                    <a:pt x="1231" y="20052"/>
                  </a:cubicBezTo>
                  <a:cubicBezTo>
                    <a:pt x="637" y="20052"/>
                    <a:pt x="0" y="19794"/>
                    <a:pt x="0" y="19020"/>
                  </a:cubicBezTo>
                  <a:cubicBezTo>
                    <a:pt x="0" y="1032"/>
                    <a:pt x="0" y="1032"/>
                    <a:pt x="0" y="1032"/>
                  </a:cubicBezTo>
                  <a:cubicBezTo>
                    <a:pt x="0" y="516"/>
                    <a:pt x="637" y="0"/>
                    <a:pt x="1231" y="0"/>
                  </a:cubicBezTo>
                  <a:cubicBezTo>
                    <a:pt x="4201" y="0"/>
                    <a:pt x="4201" y="0"/>
                    <a:pt x="4201" y="0"/>
                  </a:cubicBezTo>
                  <a:cubicBezTo>
                    <a:pt x="7808" y="0"/>
                    <a:pt x="7808" y="0"/>
                    <a:pt x="7808" y="0"/>
                  </a:cubicBezTo>
                  <a:cubicBezTo>
                    <a:pt x="7808" y="3907"/>
                    <a:pt x="7808" y="3907"/>
                    <a:pt x="7808" y="3907"/>
                  </a:cubicBezTo>
                  <a:cubicBezTo>
                    <a:pt x="7808" y="5971"/>
                    <a:pt x="7808" y="5971"/>
                    <a:pt x="7808" y="5971"/>
                  </a:cubicBezTo>
                  <a:cubicBezTo>
                    <a:pt x="7808" y="7040"/>
                    <a:pt x="8742" y="8072"/>
                    <a:pt x="10227" y="8072"/>
                  </a:cubicBezTo>
                  <a:cubicBezTo>
                    <a:pt x="12604" y="8072"/>
                    <a:pt x="12604" y="8072"/>
                    <a:pt x="12604" y="8072"/>
                  </a:cubicBezTo>
                  <a:cubicBezTo>
                    <a:pt x="17696" y="8072"/>
                    <a:pt x="17696" y="8072"/>
                    <a:pt x="17696" y="8072"/>
                  </a:cubicBezTo>
                  <a:cubicBezTo>
                    <a:pt x="17696" y="11205"/>
                    <a:pt x="17696" y="11205"/>
                    <a:pt x="17696" y="11205"/>
                  </a:cubicBezTo>
                  <a:cubicBezTo>
                    <a:pt x="16508" y="11205"/>
                    <a:pt x="15319" y="11980"/>
                    <a:pt x="15319" y="13270"/>
                  </a:cubicBezTo>
                  <a:close/>
                  <a:moveTo>
                    <a:pt x="10227" y="7040"/>
                  </a:moveTo>
                  <a:cubicBezTo>
                    <a:pt x="9336" y="7040"/>
                    <a:pt x="9039" y="6487"/>
                    <a:pt x="9039" y="5971"/>
                  </a:cubicBezTo>
                  <a:cubicBezTo>
                    <a:pt x="9039" y="3907"/>
                    <a:pt x="9039" y="3907"/>
                    <a:pt x="9039" y="3907"/>
                  </a:cubicBezTo>
                  <a:cubicBezTo>
                    <a:pt x="9039" y="0"/>
                    <a:pt x="9039" y="0"/>
                    <a:pt x="9039" y="0"/>
                  </a:cubicBezTo>
                  <a:cubicBezTo>
                    <a:pt x="17696" y="7040"/>
                    <a:pt x="17696" y="7040"/>
                    <a:pt x="17696" y="7040"/>
                  </a:cubicBezTo>
                  <a:cubicBezTo>
                    <a:pt x="12604" y="7040"/>
                    <a:pt x="12604" y="7040"/>
                    <a:pt x="12604" y="7040"/>
                  </a:cubicBezTo>
                  <a:lnTo>
                    <a:pt x="10227" y="704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554" name="Group"/>
          <p:cNvGrpSpPr/>
          <p:nvPr/>
        </p:nvGrpSpPr>
        <p:grpSpPr>
          <a:xfrm>
            <a:off x="13092399" y="10150782"/>
            <a:ext cx="10444709" cy="2760684"/>
            <a:chOff x="0" y="0"/>
            <a:chExt cx="10444708" cy="2760683"/>
          </a:xfrm>
        </p:grpSpPr>
        <p:sp>
          <p:nvSpPr>
            <p:cNvPr id="551" name="RUN CODE…"/>
            <p:cNvSpPr txBox="1"/>
            <p:nvPr/>
          </p:nvSpPr>
          <p:spPr>
            <a:xfrm>
              <a:off x="3001116" y="1323043"/>
              <a:ext cx="7443593" cy="1437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RUN CODE</a:t>
              </a:r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Run button, highlight enter, short-cut</a:t>
              </a:r>
            </a:p>
          </p:txBody>
        </p:sp>
        <p:sp>
          <p:nvSpPr>
            <p:cNvPr id="552" name="Oval 70"/>
            <p:cNvSpPr/>
            <p:nvPr/>
          </p:nvSpPr>
          <p:spPr>
            <a:xfrm flipH="1">
              <a:off x="0" y="0"/>
              <a:ext cx="1908484" cy="1905000"/>
            </a:xfrm>
            <a:prstGeom prst="ellipse">
              <a:avLst/>
            </a:prstGeom>
            <a:solidFill>
              <a:srgbClr val="C3C0E4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53" name="Shape"/>
            <p:cNvSpPr/>
            <p:nvPr/>
          </p:nvSpPr>
          <p:spPr>
            <a:xfrm>
              <a:off x="430615" y="542618"/>
              <a:ext cx="1047254" cy="708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62" y="3921"/>
                  </a:moveTo>
                  <a:cubicBezTo>
                    <a:pt x="5425" y="3921"/>
                    <a:pt x="5425" y="3921"/>
                    <a:pt x="5425" y="3921"/>
                  </a:cubicBezTo>
                  <a:cubicBezTo>
                    <a:pt x="5425" y="0"/>
                    <a:pt x="5425" y="0"/>
                    <a:pt x="5425" y="0"/>
                  </a:cubicBezTo>
                  <a:cubicBezTo>
                    <a:pt x="0" y="6584"/>
                    <a:pt x="0" y="6584"/>
                    <a:pt x="0" y="6584"/>
                  </a:cubicBezTo>
                  <a:cubicBezTo>
                    <a:pt x="5425" y="13093"/>
                    <a:pt x="5425" y="13093"/>
                    <a:pt x="5425" y="13093"/>
                  </a:cubicBezTo>
                  <a:cubicBezTo>
                    <a:pt x="5425" y="9173"/>
                    <a:pt x="5425" y="9173"/>
                    <a:pt x="5425" y="9173"/>
                  </a:cubicBezTo>
                  <a:cubicBezTo>
                    <a:pt x="17949" y="9173"/>
                    <a:pt x="17949" y="9173"/>
                    <a:pt x="17949" y="9173"/>
                  </a:cubicBezTo>
                  <a:cubicBezTo>
                    <a:pt x="17949" y="16348"/>
                    <a:pt x="17949" y="16348"/>
                    <a:pt x="17949" y="16348"/>
                  </a:cubicBezTo>
                  <a:cubicBezTo>
                    <a:pt x="1369" y="16348"/>
                    <a:pt x="1369" y="16348"/>
                    <a:pt x="1369" y="16348"/>
                  </a:cubicBezTo>
                  <a:cubicBezTo>
                    <a:pt x="1369" y="21600"/>
                    <a:pt x="1369" y="21600"/>
                    <a:pt x="1369" y="21600"/>
                  </a:cubicBezTo>
                  <a:cubicBezTo>
                    <a:pt x="18862" y="21600"/>
                    <a:pt x="18862" y="21600"/>
                    <a:pt x="18862" y="21600"/>
                  </a:cubicBezTo>
                  <a:cubicBezTo>
                    <a:pt x="20231" y="21600"/>
                    <a:pt x="21600" y="20268"/>
                    <a:pt x="21600" y="18345"/>
                  </a:cubicBezTo>
                  <a:cubicBezTo>
                    <a:pt x="21600" y="7175"/>
                    <a:pt x="21600" y="7175"/>
                    <a:pt x="21600" y="7175"/>
                  </a:cubicBezTo>
                  <a:cubicBezTo>
                    <a:pt x="21600" y="5252"/>
                    <a:pt x="20231" y="3921"/>
                    <a:pt x="18862" y="392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558" name="Group"/>
          <p:cNvGrpSpPr/>
          <p:nvPr/>
        </p:nvGrpSpPr>
        <p:grpSpPr>
          <a:xfrm>
            <a:off x="13176499" y="5401416"/>
            <a:ext cx="10677414" cy="2304934"/>
            <a:chOff x="0" y="0"/>
            <a:chExt cx="10677413" cy="2304933"/>
          </a:xfrm>
        </p:grpSpPr>
        <p:sp>
          <p:nvSpPr>
            <p:cNvPr id="555" name="WORKING DIRECTORY…"/>
            <p:cNvSpPr/>
            <p:nvPr/>
          </p:nvSpPr>
          <p:spPr>
            <a:xfrm>
              <a:off x="2600210" y="0"/>
              <a:ext cx="807720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WORKING DIRECTORY</a:t>
              </a:r>
              <a:r>
                <a:t> </a:t>
              </a:r>
            </a:p>
            <a:p>
              <a:pPr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setwd(), getwd(), list.files(), list.dirs()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Were am I working from? Full/relative path.</a:t>
              </a:r>
            </a:p>
          </p:txBody>
        </p:sp>
        <p:sp>
          <p:nvSpPr>
            <p:cNvPr id="556" name="Oval 72"/>
            <p:cNvSpPr/>
            <p:nvPr/>
          </p:nvSpPr>
          <p:spPr>
            <a:xfrm flipH="1">
              <a:off x="0" y="399933"/>
              <a:ext cx="1905000" cy="1905001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57" name="Shape"/>
            <p:cNvSpPr/>
            <p:nvPr/>
          </p:nvSpPr>
          <p:spPr>
            <a:xfrm>
              <a:off x="428873" y="791029"/>
              <a:ext cx="1047254" cy="9609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565" y="5691"/>
                  </a:moveTo>
                  <a:lnTo>
                    <a:pt x="17565" y="259"/>
                  </a:lnTo>
                  <a:lnTo>
                    <a:pt x="14954" y="259"/>
                  </a:lnTo>
                  <a:lnTo>
                    <a:pt x="14954" y="3363"/>
                  </a:lnTo>
                  <a:lnTo>
                    <a:pt x="10681" y="0"/>
                  </a:lnTo>
                  <a:lnTo>
                    <a:pt x="0" y="9054"/>
                  </a:lnTo>
                  <a:lnTo>
                    <a:pt x="1780" y="11253"/>
                  </a:lnTo>
                  <a:lnTo>
                    <a:pt x="2848" y="10477"/>
                  </a:lnTo>
                  <a:lnTo>
                    <a:pt x="2848" y="21600"/>
                  </a:lnTo>
                  <a:lnTo>
                    <a:pt x="18752" y="21600"/>
                  </a:lnTo>
                  <a:lnTo>
                    <a:pt x="18752" y="10477"/>
                  </a:lnTo>
                  <a:lnTo>
                    <a:pt x="19938" y="11253"/>
                  </a:lnTo>
                  <a:lnTo>
                    <a:pt x="21600" y="9054"/>
                  </a:lnTo>
                  <a:lnTo>
                    <a:pt x="17565" y="5691"/>
                  </a:lnTo>
                  <a:close/>
                  <a:moveTo>
                    <a:pt x="17209" y="19919"/>
                  </a:moveTo>
                  <a:lnTo>
                    <a:pt x="13648" y="19919"/>
                  </a:lnTo>
                  <a:lnTo>
                    <a:pt x="13648" y="13451"/>
                  </a:lnTo>
                  <a:lnTo>
                    <a:pt x="8070" y="13451"/>
                  </a:lnTo>
                  <a:lnTo>
                    <a:pt x="8070" y="19919"/>
                  </a:lnTo>
                  <a:lnTo>
                    <a:pt x="4391" y="19919"/>
                  </a:lnTo>
                  <a:lnTo>
                    <a:pt x="4391" y="9183"/>
                  </a:lnTo>
                  <a:lnTo>
                    <a:pt x="10681" y="4010"/>
                  </a:lnTo>
                  <a:lnTo>
                    <a:pt x="17209" y="9183"/>
                  </a:lnTo>
                  <a:lnTo>
                    <a:pt x="17209" y="1991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563" name="Group"/>
          <p:cNvGrpSpPr/>
          <p:nvPr/>
        </p:nvGrpSpPr>
        <p:grpSpPr>
          <a:xfrm>
            <a:off x="-715312" y="5533684"/>
            <a:ext cx="10601456" cy="2997181"/>
            <a:chOff x="0" y="0"/>
            <a:chExt cx="10601455" cy="2997180"/>
          </a:xfrm>
        </p:grpSpPr>
        <p:sp>
          <p:nvSpPr>
            <p:cNvPr id="559" name="PACKAGES &amp; FUNCTIONS…"/>
            <p:cNvSpPr txBox="1"/>
            <p:nvPr/>
          </p:nvSpPr>
          <p:spPr>
            <a:xfrm>
              <a:off x="0" y="0"/>
              <a:ext cx="8077203" cy="2771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r"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PACKAGES &amp; FUNCTIONS</a:t>
              </a:r>
            </a:p>
            <a:p>
              <a:pPr algn="r"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?my.package, ?my.function</a:t>
              </a:r>
            </a:p>
            <a:p>
              <a:pPr algn="r"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What is it? Input?</a:t>
              </a:r>
            </a:p>
            <a:p>
              <a:pPr algn="r"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  <a:p>
              <a:pPr algn="r">
                <a:defRPr sz="29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install.packages(), remove.packages()</a:t>
              </a:r>
            </a:p>
          </p:txBody>
        </p:sp>
        <p:sp>
          <p:nvSpPr>
            <p:cNvPr id="560" name="Oval 72"/>
            <p:cNvSpPr/>
            <p:nvPr/>
          </p:nvSpPr>
          <p:spPr>
            <a:xfrm>
              <a:off x="8696455" y="1092180"/>
              <a:ext cx="1905001" cy="1905001"/>
            </a:xfrm>
            <a:prstGeom prst="ellipse">
              <a:avLst/>
            </a:prstGeom>
            <a:solidFill>
              <a:srgbClr val="2E5378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374556"/>
                  </a:solidFill>
                </a:defRPr>
              </a:pPr>
              <a:endParaRPr/>
            </a:p>
          </p:txBody>
        </p:sp>
        <p:sp>
          <p:nvSpPr>
            <p:cNvPr id="561" name="Shape"/>
            <p:cNvSpPr/>
            <p:nvPr/>
          </p:nvSpPr>
          <p:spPr>
            <a:xfrm>
              <a:off x="9102855" y="1569951"/>
              <a:ext cx="1092201" cy="9682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46" extrusionOk="0">
                  <a:moveTo>
                    <a:pt x="11391" y="0"/>
                  </a:moveTo>
                  <a:cubicBezTo>
                    <a:pt x="17719" y="0"/>
                    <a:pt x="21600" y="4027"/>
                    <a:pt x="21600" y="8969"/>
                  </a:cubicBezTo>
                  <a:cubicBezTo>
                    <a:pt x="21600" y="13912"/>
                    <a:pt x="17719" y="17939"/>
                    <a:pt x="11391" y="17939"/>
                  </a:cubicBezTo>
                  <a:cubicBezTo>
                    <a:pt x="10631" y="17939"/>
                    <a:pt x="9872" y="17664"/>
                    <a:pt x="9112" y="17573"/>
                  </a:cubicBezTo>
                  <a:cubicBezTo>
                    <a:pt x="6159" y="21600"/>
                    <a:pt x="1519" y="20776"/>
                    <a:pt x="1519" y="20776"/>
                  </a:cubicBezTo>
                  <a:cubicBezTo>
                    <a:pt x="4809" y="19129"/>
                    <a:pt x="4725" y="16292"/>
                    <a:pt x="4134" y="15925"/>
                  </a:cubicBezTo>
                  <a:cubicBezTo>
                    <a:pt x="1519" y="14278"/>
                    <a:pt x="0" y="11807"/>
                    <a:pt x="0" y="8969"/>
                  </a:cubicBezTo>
                  <a:cubicBezTo>
                    <a:pt x="0" y="4027"/>
                    <a:pt x="4978" y="0"/>
                    <a:pt x="1139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562" name="?"/>
            <p:cNvSpPr txBox="1"/>
            <p:nvPr/>
          </p:nvSpPr>
          <p:spPr>
            <a:xfrm>
              <a:off x="9440657" y="1610767"/>
              <a:ext cx="467396" cy="8605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6000" b="1">
                  <a:solidFill>
                    <a:srgbClr val="2E5378"/>
                  </a:solidFill>
                </a:defRPr>
              </a:lvl1pPr>
            </a:lstStyle>
            <a:p>
              <a:r>
                <a:t>?</a:t>
              </a:r>
            </a:p>
          </p:txBody>
        </p:sp>
      </p:grpSp>
      <p:sp>
        <p:nvSpPr>
          <p:cNvPr id="564" name="Rectangle"/>
          <p:cNvSpPr/>
          <p:nvPr/>
        </p:nvSpPr>
        <p:spPr>
          <a:xfrm>
            <a:off x="-30464" y="4211384"/>
            <a:ext cx="25228446" cy="21247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570" name="Group"/>
          <p:cNvGrpSpPr/>
          <p:nvPr/>
        </p:nvGrpSpPr>
        <p:grpSpPr>
          <a:xfrm>
            <a:off x="10505396" y="8098351"/>
            <a:ext cx="2418779" cy="1563458"/>
            <a:chOff x="0" y="0"/>
            <a:chExt cx="2418777" cy="1563457"/>
          </a:xfrm>
        </p:grpSpPr>
        <p:sp>
          <p:nvSpPr>
            <p:cNvPr id="565" name="Notebook"/>
            <p:cNvSpPr/>
            <p:nvPr/>
          </p:nvSpPr>
          <p:spPr>
            <a:xfrm>
              <a:off x="0" y="0"/>
              <a:ext cx="2418778" cy="13549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952" y="0"/>
                  </a:moveTo>
                  <a:cubicBezTo>
                    <a:pt x="1421" y="0"/>
                    <a:pt x="1439" y="771"/>
                    <a:pt x="1439" y="1718"/>
                  </a:cubicBezTo>
                  <a:lnTo>
                    <a:pt x="1439" y="19328"/>
                  </a:lnTo>
                  <a:lnTo>
                    <a:pt x="0" y="19328"/>
                  </a:lnTo>
                  <a:cubicBezTo>
                    <a:pt x="0" y="19328"/>
                    <a:pt x="0" y="19890"/>
                    <a:pt x="0" y="20529"/>
                  </a:cubicBezTo>
                  <a:cubicBezTo>
                    <a:pt x="0" y="21600"/>
                    <a:pt x="190" y="21599"/>
                    <a:pt x="896" y="21599"/>
                  </a:cubicBezTo>
                  <a:lnTo>
                    <a:pt x="10332" y="21599"/>
                  </a:lnTo>
                  <a:lnTo>
                    <a:pt x="11268" y="21599"/>
                  </a:lnTo>
                  <a:lnTo>
                    <a:pt x="20704" y="21599"/>
                  </a:lnTo>
                  <a:cubicBezTo>
                    <a:pt x="21367" y="21599"/>
                    <a:pt x="21600" y="21600"/>
                    <a:pt x="21600" y="20529"/>
                  </a:cubicBezTo>
                  <a:cubicBezTo>
                    <a:pt x="21600" y="19890"/>
                    <a:pt x="21600" y="19328"/>
                    <a:pt x="21600" y="19328"/>
                  </a:cubicBezTo>
                  <a:lnTo>
                    <a:pt x="20161" y="19328"/>
                  </a:lnTo>
                  <a:lnTo>
                    <a:pt x="20161" y="1718"/>
                  </a:lnTo>
                  <a:cubicBezTo>
                    <a:pt x="20161" y="771"/>
                    <a:pt x="20196" y="0"/>
                    <a:pt x="19665" y="0"/>
                  </a:cubicBezTo>
                  <a:lnTo>
                    <a:pt x="1952" y="0"/>
                  </a:lnTo>
                  <a:close/>
                  <a:moveTo>
                    <a:pt x="2475" y="1849"/>
                  </a:moveTo>
                  <a:lnTo>
                    <a:pt x="19125" y="1849"/>
                  </a:lnTo>
                  <a:lnTo>
                    <a:pt x="19125" y="19328"/>
                  </a:lnTo>
                  <a:lnTo>
                    <a:pt x="11268" y="19328"/>
                  </a:lnTo>
                  <a:lnTo>
                    <a:pt x="10332" y="19328"/>
                  </a:lnTo>
                  <a:lnTo>
                    <a:pt x="2475" y="19328"/>
                  </a:lnTo>
                  <a:lnTo>
                    <a:pt x="2475" y="1849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grpSp>
          <p:nvGrpSpPr>
            <p:cNvPr id="569" name="Group"/>
            <p:cNvGrpSpPr/>
            <p:nvPr/>
          </p:nvGrpSpPr>
          <p:grpSpPr>
            <a:xfrm>
              <a:off x="484789" y="125328"/>
              <a:ext cx="1590591" cy="1438130"/>
              <a:chOff x="0" y="-30450"/>
              <a:chExt cx="1590589" cy="1438129"/>
            </a:xfrm>
          </p:grpSpPr>
          <p:sp>
            <p:nvSpPr>
              <p:cNvPr id="566" name="Oval"/>
              <p:cNvSpPr/>
              <p:nvPr/>
            </p:nvSpPr>
            <p:spPr>
              <a:xfrm>
                <a:off x="-1" y="124277"/>
                <a:ext cx="1491744" cy="777004"/>
              </a:xfrm>
              <a:prstGeom prst="ellipse">
                <a:avLst/>
              </a:prstGeom>
              <a:solidFill>
                <a:srgbClr val="2E5378"/>
              </a:solidFill>
              <a:ln w="12700" cap="flat">
                <a:noFill/>
                <a:miter lim="400000"/>
              </a:ln>
              <a:effectLst>
                <a:outerShdw blurRad="101600" dist="50800" dir="5400000" rotWithShape="0">
                  <a:srgbClr val="000000">
                    <a:alpha val="2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584200">
                  <a:defRPr sz="2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567" name="Oval"/>
              <p:cNvSpPr/>
              <p:nvPr/>
            </p:nvSpPr>
            <p:spPr>
              <a:xfrm>
                <a:off x="468906" y="271074"/>
                <a:ext cx="993838" cy="507120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584200">
                  <a:defRPr sz="2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568" name="R"/>
              <p:cNvSpPr txBox="1"/>
              <p:nvPr/>
            </p:nvSpPr>
            <p:spPr>
              <a:xfrm>
                <a:off x="606420" y="-30451"/>
                <a:ext cx="984170" cy="143813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>
                <a:outerShdw blurRad="101600" dist="50800" dir="5400000" rotWithShape="0">
                  <a:srgbClr val="000000">
                    <a:alpha val="20000"/>
                  </a:srgbClr>
                </a:outerShdw>
              </a:effectLst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algn="ctr" defTabSz="584200">
                  <a:defRPr sz="5000" b="1">
                    <a:solidFill>
                      <a:srgbClr val="4578A4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defRPr>
                </a:lvl1pPr>
              </a:lstStyle>
              <a:p>
                <a:r>
                  <a:t>R</a:t>
                </a:r>
              </a:p>
            </p:txBody>
          </p:sp>
        </p:grpSp>
      </p:grpSp>
      <p:sp>
        <p:nvSpPr>
          <p:cNvPr id="571" name="10"/>
          <p:cNvSpPr txBox="1"/>
          <p:nvPr/>
        </p:nvSpPr>
        <p:spPr>
          <a:xfrm>
            <a:off x="374649" y="13061950"/>
            <a:ext cx="716692" cy="128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10</a:t>
            </a:r>
          </a:p>
          <a:p>
            <a:pPr lvl="1"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582" name="Group"/>
          <p:cNvGrpSpPr/>
          <p:nvPr/>
        </p:nvGrpSpPr>
        <p:grpSpPr>
          <a:xfrm>
            <a:off x="31679" y="9050960"/>
            <a:ext cx="10084292" cy="3677929"/>
            <a:chOff x="0" y="-2"/>
            <a:chExt cx="10084291" cy="3677927"/>
          </a:xfrm>
        </p:grpSpPr>
        <p:grpSp>
          <p:nvGrpSpPr>
            <p:cNvPr id="579" name="Group"/>
            <p:cNvGrpSpPr/>
            <p:nvPr/>
          </p:nvGrpSpPr>
          <p:grpSpPr>
            <a:xfrm>
              <a:off x="0" y="-2"/>
              <a:ext cx="10084291" cy="3677927"/>
              <a:chOff x="0" y="-1"/>
              <a:chExt cx="10084290" cy="3677925"/>
            </a:xfrm>
          </p:grpSpPr>
          <p:sp>
            <p:nvSpPr>
              <p:cNvPr id="572" name="Oval 70"/>
              <p:cNvSpPr/>
              <p:nvPr/>
            </p:nvSpPr>
            <p:spPr>
              <a:xfrm>
                <a:off x="8179289" y="567690"/>
                <a:ext cx="1905001" cy="1905001"/>
              </a:xfrm>
              <a:prstGeom prst="ellipse">
                <a:avLst/>
              </a:prstGeom>
              <a:solidFill>
                <a:srgbClr val="4578A4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573" name="Shape"/>
              <p:cNvSpPr/>
              <p:nvPr/>
            </p:nvSpPr>
            <p:spPr>
              <a:xfrm>
                <a:off x="8740023" y="911076"/>
                <a:ext cx="783533" cy="12182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772" y="0"/>
                      <a:pt x="0" y="3086"/>
                      <a:pt x="0" y="6983"/>
                    </a:cubicBezTo>
                    <a:cubicBezTo>
                      <a:pt x="0" y="9420"/>
                      <a:pt x="2009" y="11693"/>
                      <a:pt x="5274" y="12992"/>
                    </a:cubicBezTo>
                    <a:cubicBezTo>
                      <a:pt x="5274" y="13967"/>
                      <a:pt x="5274" y="13967"/>
                      <a:pt x="5274" y="13967"/>
                    </a:cubicBezTo>
                    <a:cubicBezTo>
                      <a:pt x="5274" y="14617"/>
                      <a:pt x="6279" y="15266"/>
                      <a:pt x="7535" y="15266"/>
                    </a:cubicBezTo>
                    <a:cubicBezTo>
                      <a:pt x="14316" y="15266"/>
                      <a:pt x="14316" y="15266"/>
                      <a:pt x="14316" y="15266"/>
                    </a:cubicBezTo>
                    <a:cubicBezTo>
                      <a:pt x="15572" y="15266"/>
                      <a:pt x="16577" y="14617"/>
                      <a:pt x="16577" y="13967"/>
                    </a:cubicBezTo>
                    <a:cubicBezTo>
                      <a:pt x="16577" y="12992"/>
                      <a:pt x="16577" y="12992"/>
                      <a:pt x="16577" y="12992"/>
                    </a:cubicBezTo>
                    <a:cubicBezTo>
                      <a:pt x="19591" y="11693"/>
                      <a:pt x="21600" y="9420"/>
                      <a:pt x="21600" y="6983"/>
                    </a:cubicBezTo>
                    <a:cubicBezTo>
                      <a:pt x="21600" y="3086"/>
                      <a:pt x="16828" y="0"/>
                      <a:pt x="10800" y="0"/>
                    </a:cubicBezTo>
                    <a:close/>
                    <a:moveTo>
                      <a:pt x="14819" y="11856"/>
                    </a:moveTo>
                    <a:cubicBezTo>
                      <a:pt x="14316" y="12018"/>
                      <a:pt x="14316" y="12180"/>
                      <a:pt x="14316" y="12505"/>
                    </a:cubicBezTo>
                    <a:cubicBezTo>
                      <a:pt x="14316" y="13805"/>
                      <a:pt x="14316" y="13805"/>
                      <a:pt x="14316" y="13805"/>
                    </a:cubicBezTo>
                    <a:cubicBezTo>
                      <a:pt x="12056" y="13805"/>
                      <a:pt x="12056" y="13805"/>
                      <a:pt x="12056" y="13805"/>
                    </a:cubicBezTo>
                    <a:cubicBezTo>
                      <a:pt x="12056" y="9582"/>
                      <a:pt x="12056" y="9582"/>
                      <a:pt x="12056" y="9582"/>
                    </a:cubicBezTo>
                    <a:cubicBezTo>
                      <a:pt x="15070" y="7471"/>
                      <a:pt x="15070" y="7471"/>
                      <a:pt x="15070" y="7471"/>
                    </a:cubicBezTo>
                    <a:cubicBezTo>
                      <a:pt x="15572" y="7308"/>
                      <a:pt x="15572" y="6821"/>
                      <a:pt x="15070" y="6496"/>
                    </a:cubicBezTo>
                    <a:cubicBezTo>
                      <a:pt x="14819" y="6171"/>
                      <a:pt x="14065" y="6171"/>
                      <a:pt x="13563" y="6496"/>
                    </a:cubicBezTo>
                    <a:cubicBezTo>
                      <a:pt x="10800" y="8283"/>
                      <a:pt x="10800" y="8283"/>
                      <a:pt x="10800" y="8283"/>
                    </a:cubicBezTo>
                    <a:cubicBezTo>
                      <a:pt x="8037" y="6496"/>
                      <a:pt x="8037" y="6496"/>
                      <a:pt x="8037" y="6496"/>
                    </a:cubicBezTo>
                    <a:cubicBezTo>
                      <a:pt x="7535" y="6171"/>
                      <a:pt x="7033" y="6171"/>
                      <a:pt x="6530" y="6496"/>
                    </a:cubicBezTo>
                    <a:cubicBezTo>
                      <a:pt x="6028" y="6821"/>
                      <a:pt x="6028" y="7308"/>
                      <a:pt x="6530" y="7471"/>
                    </a:cubicBezTo>
                    <a:cubicBezTo>
                      <a:pt x="9795" y="9582"/>
                      <a:pt x="9795" y="9582"/>
                      <a:pt x="9795" y="9582"/>
                    </a:cubicBezTo>
                    <a:cubicBezTo>
                      <a:pt x="9795" y="13805"/>
                      <a:pt x="9795" y="13805"/>
                      <a:pt x="9795" y="13805"/>
                    </a:cubicBezTo>
                    <a:cubicBezTo>
                      <a:pt x="7535" y="13805"/>
                      <a:pt x="7535" y="13805"/>
                      <a:pt x="7535" y="13805"/>
                    </a:cubicBezTo>
                    <a:cubicBezTo>
                      <a:pt x="7535" y="12505"/>
                      <a:pt x="7535" y="12505"/>
                      <a:pt x="7535" y="12505"/>
                    </a:cubicBezTo>
                    <a:cubicBezTo>
                      <a:pt x="7535" y="12180"/>
                      <a:pt x="7284" y="12018"/>
                      <a:pt x="6781" y="11856"/>
                    </a:cubicBezTo>
                    <a:cubicBezTo>
                      <a:pt x="4019" y="10881"/>
                      <a:pt x="2260" y="9095"/>
                      <a:pt x="2260" y="6983"/>
                    </a:cubicBezTo>
                    <a:cubicBezTo>
                      <a:pt x="2260" y="3898"/>
                      <a:pt x="6028" y="1299"/>
                      <a:pt x="10800" y="1299"/>
                    </a:cubicBezTo>
                    <a:cubicBezTo>
                      <a:pt x="15572" y="1299"/>
                      <a:pt x="19340" y="3898"/>
                      <a:pt x="19340" y="6983"/>
                    </a:cubicBezTo>
                    <a:cubicBezTo>
                      <a:pt x="19340" y="9095"/>
                      <a:pt x="17581" y="10881"/>
                      <a:pt x="14819" y="11856"/>
                    </a:cubicBezTo>
                    <a:close/>
                    <a:moveTo>
                      <a:pt x="14819" y="18352"/>
                    </a:moveTo>
                    <a:cubicBezTo>
                      <a:pt x="7033" y="18352"/>
                      <a:pt x="7033" y="18352"/>
                      <a:pt x="7033" y="18352"/>
                    </a:cubicBezTo>
                    <a:cubicBezTo>
                      <a:pt x="6279" y="18352"/>
                      <a:pt x="5777" y="18677"/>
                      <a:pt x="5777" y="19002"/>
                    </a:cubicBezTo>
                    <a:cubicBezTo>
                      <a:pt x="5777" y="19326"/>
                      <a:pt x="6279" y="19651"/>
                      <a:pt x="7033" y="19651"/>
                    </a:cubicBezTo>
                    <a:cubicBezTo>
                      <a:pt x="8540" y="19651"/>
                      <a:pt x="8540" y="19651"/>
                      <a:pt x="8540" y="19651"/>
                    </a:cubicBezTo>
                    <a:cubicBezTo>
                      <a:pt x="8540" y="20138"/>
                      <a:pt x="8540" y="20138"/>
                      <a:pt x="8540" y="20138"/>
                    </a:cubicBezTo>
                    <a:cubicBezTo>
                      <a:pt x="8540" y="20950"/>
                      <a:pt x="9544" y="21600"/>
                      <a:pt x="10800" y="21600"/>
                    </a:cubicBezTo>
                    <a:cubicBezTo>
                      <a:pt x="12056" y="21600"/>
                      <a:pt x="13312" y="20950"/>
                      <a:pt x="13312" y="20138"/>
                    </a:cubicBezTo>
                    <a:cubicBezTo>
                      <a:pt x="13312" y="19651"/>
                      <a:pt x="13312" y="19651"/>
                      <a:pt x="13312" y="19651"/>
                    </a:cubicBezTo>
                    <a:cubicBezTo>
                      <a:pt x="14819" y="19651"/>
                      <a:pt x="14819" y="19651"/>
                      <a:pt x="14819" y="19651"/>
                    </a:cubicBezTo>
                    <a:cubicBezTo>
                      <a:pt x="15321" y="19651"/>
                      <a:pt x="15823" y="19326"/>
                      <a:pt x="15823" y="19002"/>
                    </a:cubicBezTo>
                    <a:cubicBezTo>
                      <a:pt x="15823" y="18677"/>
                      <a:pt x="15321" y="18352"/>
                      <a:pt x="14819" y="18352"/>
                    </a:cubicBezTo>
                    <a:close/>
                    <a:moveTo>
                      <a:pt x="14819" y="16078"/>
                    </a:moveTo>
                    <a:cubicBezTo>
                      <a:pt x="7033" y="16078"/>
                      <a:pt x="7033" y="16078"/>
                      <a:pt x="7033" y="16078"/>
                    </a:cubicBezTo>
                    <a:cubicBezTo>
                      <a:pt x="6279" y="16078"/>
                      <a:pt x="5777" y="16403"/>
                      <a:pt x="5777" y="16890"/>
                    </a:cubicBezTo>
                    <a:cubicBezTo>
                      <a:pt x="5777" y="17215"/>
                      <a:pt x="6279" y="17540"/>
                      <a:pt x="7033" y="17540"/>
                    </a:cubicBezTo>
                    <a:cubicBezTo>
                      <a:pt x="14819" y="17540"/>
                      <a:pt x="14819" y="17540"/>
                      <a:pt x="14819" y="17540"/>
                    </a:cubicBezTo>
                    <a:cubicBezTo>
                      <a:pt x="15321" y="17540"/>
                      <a:pt x="15823" y="17215"/>
                      <a:pt x="15823" y="16890"/>
                    </a:cubicBezTo>
                    <a:cubicBezTo>
                      <a:pt x="15823" y="16403"/>
                      <a:pt x="15321" y="16078"/>
                      <a:pt x="14819" y="1607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121919" tIns="121919" rIns="121919" bIns="121919" numCol="1" anchor="t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578" name="Group"/>
              <p:cNvGrpSpPr/>
              <p:nvPr/>
            </p:nvGrpSpPr>
            <p:grpSpPr>
              <a:xfrm>
                <a:off x="0" y="-1"/>
                <a:ext cx="7876819" cy="3677925"/>
                <a:chOff x="0" y="0"/>
                <a:chExt cx="7876818" cy="3677923"/>
              </a:xfrm>
            </p:grpSpPr>
            <p:sp>
              <p:nvSpPr>
                <p:cNvPr id="574" name="TIPS…"/>
                <p:cNvSpPr txBox="1"/>
                <p:nvPr/>
              </p:nvSpPr>
              <p:spPr>
                <a:xfrm>
                  <a:off x="0" y="0"/>
                  <a:ext cx="7876818" cy="367792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/>
                <a:p>
                  <a:pPr algn="r">
                    <a:defRPr sz="3000" b="1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dirty="0"/>
                    <a:t>TIPS</a:t>
                  </a:r>
                </a:p>
                <a:p>
                  <a:pPr algn="r"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dirty="0"/>
                    <a:t>Arrows      to find the code you ran</a:t>
                  </a:r>
                </a:p>
                <a:p>
                  <a:pPr algn="r"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 dirty="0"/>
                </a:p>
                <a:p>
                  <a:pPr algn="r"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dirty="0"/>
                    <a:t>R studio tips: view, diagnostics</a:t>
                  </a:r>
                </a:p>
                <a:p>
                  <a:pPr algn="r"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dirty="0"/>
                    <a:t>Auto-complete with tab</a:t>
                  </a:r>
                </a:p>
                <a:p>
                  <a:pPr algn="r"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 dirty="0"/>
                </a:p>
                <a:p>
                  <a:pPr algn="r">
                    <a:defRPr sz="2900" b="1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dirty="0"/>
                    <a:t>R-cheat sheets (</a:t>
                  </a:r>
                  <a:r>
                    <a:rPr u="sng" dirty="0">
                      <a:hlinkClick r:id="rId2"/>
                    </a:rPr>
                    <a:t>https://rstudio.com/resources/cheatsheets/</a:t>
                  </a:r>
                  <a:r>
                    <a:rPr dirty="0"/>
                    <a:t>)</a:t>
                  </a:r>
                </a:p>
              </p:txBody>
            </p:sp>
            <p:grpSp>
              <p:nvGrpSpPr>
                <p:cNvPr id="577" name="Group"/>
                <p:cNvGrpSpPr/>
                <p:nvPr/>
              </p:nvGrpSpPr>
              <p:grpSpPr>
                <a:xfrm>
                  <a:off x="2941491" y="612227"/>
                  <a:ext cx="402971" cy="265332"/>
                  <a:chOff x="0" y="0"/>
                  <a:chExt cx="402969" cy="265331"/>
                </a:xfrm>
              </p:grpSpPr>
              <p:sp>
                <p:nvSpPr>
                  <p:cNvPr id="575" name="Arrow 11"/>
                  <p:cNvSpPr/>
                  <p:nvPr/>
                </p:nvSpPr>
                <p:spPr>
                  <a:xfrm rot="16200000">
                    <a:off x="-32781" y="32780"/>
                    <a:ext cx="265332" cy="19977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13469" y="0"/>
                        </a:moveTo>
                        <a:cubicBezTo>
                          <a:pt x="13010" y="0"/>
                          <a:pt x="12551" y="232"/>
                          <a:pt x="12200" y="697"/>
                        </a:cubicBezTo>
                        <a:cubicBezTo>
                          <a:pt x="11500" y="1626"/>
                          <a:pt x="11500" y="3135"/>
                          <a:pt x="12200" y="4065"/>
                        </a:cubicBezTo>
                        <a:lnTo>
                          <a:pt x="15479" y="8419"/>
                        </a:lnTo>
                        <a:lnTo>
                          <a:pt x="1793" y="8419"/>
                        </a:lnTo>
                        <a:cubicBezTo>
                          <a:pt x="802" y="8419"/>
                          <a:pt x="0" y="9485"/>
                          <a:pt x="0" y="10800"/>
                        </a:cubicBezTo>
                        <a:cubicBezTo>
                          <a:pt x="0" y="12115"/>
                          <a:pt x="802" y="13181"/>
                          <a:pt x="1793" y="13181"/>
                        </a:cubicBezTo>
                        <a:lnTo>
                          <a:pt x="15479" y="13181"/>
                        </a:lnTo>
                        <a:lnTo>
                          <a:pt x="12200" y="17535"/>
                        </a:lnTo>
                        <a:cubicBezTo>
                          <a:pt x="11500" y="18465"/>
                          <a:pt x="11500" y="19974"/>
                          <a:pt x="12200" y="20903"/>
                        </a:cubicBezTo>
                        <a:cubicBezTo>
                          <a:pt x="12551" y="21368"/>
                          <a:pt x="13010" y="21600"/>
                          <a:pt x="13469" y="21600"/>
                        </a:cubicBezTo>
                        <a:cubicBezTo>
                          <a:pt x="13927" y="21600"/>
                          <a:pt x="14387" y="21368"/>
                          <a:pt x="14737" y="20903"/>
                        </a:cubicBezTo>
                        <a:lnTo>
                          <a:pt x="21074" y="12484"/>
                        </a:lnTo>
                        <a:cubicBezTo>
                          <a:pt x="21424" y="12019"/>
                          <a:pt x="21600" y="11409"/>
                          <a:pt x="21600" y="10800"/>
                        </a:cubicBezTo>
                        <a:cubicBezTo>
                          <a:pt x="21600" y="10191"/>
                          <a:pt x="21424" y="9581"/>
                          <a:pt x="21074" y="9116"/>
                        </a:cubicBezTo>
                        <a:lnTo>
                          <a:pt x="14737" y="697"/>
                        </a:lnTo>
                        <a:cubicBezTo>
                          <a:pt x="14387" y="232"/>
                          <a:pt x="13927" y="0"/>
                          <a:pt x="13469" y="0"/>
                        </a:cubicBezTo>
                        <a:close/>
                      </a:path>
                    </a:pathLst>
                  </a:custGeom>
                  <a:solidFill>
                    <a:srgbClr val="374556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576" name="Arrow 11"/>
                  <p:cNvSpPr/>
                  <p:nvPr/>
                </p:nvSpPr>
                <p:spPr>
                  <a:xfrm rot="5400000">
                    <a:off x="170419" y="32780"/>
                    <a:ext cx="265332" cy="19977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13469" y="0"/>
                        </a:moveTo>
                        <a:cubicBezTo>
                          <a:pt x="13010" y="0"/>
                          <a:pt x="12551" y="232"/>
                          <a:pt x="12200" y="697"/>
                        </a:cubicBezTo>
                        <a:cubicBezTo>
                          <a:pt x="11500" y="1626"/>
                          <a:pt x="11500" y="3135"/>
                          <a:pt x="12200" y="4065"/>
                        </a:cubicBezTo>
                        <a:lnTo>
                          <a:pt x="15479" y="8419"/>
                        </a:lnTo>
                        <a:lnTo>
                          <a:pt x="1793" y="8419"/>
                        </a:lnTo>
                        <a:cubicBezTo>
                          <a:pt x="802" y="8419"/>
                          <a:pt x="0" y="9485"/>
                          <a:pt x="0" y="10800"/>
                        </a:cubicBezTo>
                        <a:cubicBezTo>
                          <a:pt x="0" y="12115"/>
                          <a:pt x="802" y="13181"/>
                          <a:pt x="1793" y="13181"/>
                        </a:cubicBezTo>
                        <a:lnTo>
                          <a:pt x="15479" y="13181"/>
                        </a:lnTo>
                        <a:lnTo>
                          <a:pt x="12200" y="17535"/>
                        </a:lnTo>
                        <a:cubicBezTo>
                          <a:pt x="11500" y="18465"/>
                          <a:pt x="11500" y="19974"/>
                          <a:pt x="12200" y="20903"/>
                        </a:cubicBezTo>
                        <a:cubicBezTo>
                          <a:pt x="12551" y="21368"/>
                          <a:pt x="13010" y="21600"/>
                          <a:pt x="13469" y="21600"/>
                        </a:cubicBezTo>
                        <a:cubicBezTo>
                          <a:pt x="13927" y="21600"/>
                          <a:pt x="14387" y="21368"/>
                          <a:pt x="14737" y="20903"/>
                        </a:cubicBezTo>
                        <a:lnTo>
                          <a:pt x="21074" y="12484"/>
                        </a:lnTo>
                        <a:cubicBezTo>
                          <a:pt x="21424" y="12019"/>
                          <a:pt x="21600" y="11409"/>
                          <a:pt x="21600" y="10800"/>
                        </a:cubicBezTo>
                        <a:cubicBezTo>
                          <a:pt x="21600" y="10191"/>
                          <a:pt x="21424" y="9581"/>
                          <a:pt x="21074" y="9116"/>
                        </a:cubicBezTo>
                        <a:lnTo>
                          <a:pt x="14737" y="697"/>
                        </a:lnTo>
                        <a:cubicBezTo>
                          <a:pt x="14387" y="232"/>
                          <a:pt x="13927" y="0"/>
                          <a:pt x="13469" y="0"/>
                        </a:cubicBezTo>
                        <a:close/>
                      </a:path>
                    </a:pathLst>
                  </a:custGeom>
                  <a:solidFill>
                    <a:srgbClr val="374556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endParaRPr/>
                  </a:p>
                </p:txBody>
              </p:sp>
            </p:grpSp>
          </p:grpSp>
        </p:grpSp>
        <p:pic>
          <p:nvPicPr>
            <p:cNvPr id="580" name="Screen Shot 2015-04-30 at 2.03.06 PM.png" descr="Screen Shot 2015-04-30 at 2.03.06 PM.png"/>
            <p:cNvPicPr>
              <a:picLocks noChangeAspect="1"/>
            </p:cNvPicPr>
            <p:nvPr/>
          </p:nvPicPr>
          <p:blipFill>
            <a:blip r:embed="rId3"/>
            <a:srcRect l="821" t="22021" r="93478" b="61720"/>
            <a:stretch>
              <a:fillRect/>
            </a:stretch>
          </p:blipFill>
          <p:spPr>
            <a:xfrm>
              <a:off x="2783428" y="1934250"/>
              <a:ext cx="212454" cy="2359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81" name="Screen Shot 2015-04-30 at 2.12.16 PM.png" descr="Screen Shot 2015-04-30 at 2.12.16 PM.png"/>
            <p:cNvPicPr>
              <a:picLocks noChangeAspect="1"/>
            </p:cNvPicPr>
            <p:nvPr/>
          </p:nvPicPr>
          <p:blipFill>
            <a:blip r:embed="rId4"/>
            <a:srcRect l="186" t="14620" r="95503" b="74810"/>
            <a:stretch>
              <a:fillRect/>
            </a:stretch>
          </p:blipFill>
          <p:spPr>
            <a:xfrm>
              <a:off x="3062325" y="1934249"/>
              <a:ext cx="231511" cy="2362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0" grpId="2" animBg="1" advAuto="0"/>
      <p:bldP spid="554" grpId="3" animBg="1" advAuto="0"/>
      <p:bldP spid="558" grpId="1" animBg="1" advAuto="0"/>
      <p:bldP spid="563" grpId="4" animBg="1" advAuto="0"/>
      <p:bldP spid="582" grpId="5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7" name="Group"/>
          <p:cNvGrpSpPr/>
          <p:nvPr/>
        </p:nvGrpSpPr>
        <p:grpSpPr>
          <a:xfrm>
            <a:off x="1397000" y="1524000"/>
            <a:ext cx="7349038" cy="2692878"/>
            <a:chOff x="0" y="0"/>
            <a:chExt cx="7349037" cy="2692877"/>
          </a:xfrm>
        </p:grpSpPr>
        <p:sp>
          <p:nvSpPr>
            <p:cNvPr id="584" name="R STUDIO BASICS"/>
            <p:cNvSpPr txBox="1"/>
            <p:nvPr/>
          </p:nvSpPr>
          <p:spPr>
            <a:xfrm>
              <a:off x="0" y="558421"/>
              <a:ext cx="7349038" cy="21344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STUDIO BASICS</a:t>
              </a:r>
            </a:p>
          </p:txBody>
        </p:sp>
        <p:sp>
          <p:nvSpPr>
            <p:cNvPr id="585" name="FROM EXCEL TO R"/>
            <p:cNvSpPr txBox="1"/>
            <p:nvPr/>
          </p:nvSpPr>
          <p:spPr>
            <a:xfrm>
              <a:off x="1648259" y="0"/>
              <a:ext cx="5013693" cy="4407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586" name="Line"/>
            <p:cNvSpPr/>
            <p:nvPr/>
          </p:nvSpPr>
          <p:spPr>
            <a:xfrm>
              <a:off x="86381" y="169094"/>
              <a:ext cx="1321105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597" name="Group"/>
          <p:cNvGrpSpPr/>
          <p:nvPr/>
        </p:nvGrpSpPr>
        <p:grpSpPr>
          <a:xfrm>
            <a:off x="1087810" y="4838348"/>
            <a:ext cx="10730987" cy="6319530"/>
            <a:chOff x="0" y="0"/>
            <a:chExt cx="10730986" cy="6319529"/>
          </a:xfrm>
        </p:grpSpPr>
        <p:sp>
          <p:nvSpPr>
            <p:cNvPr id="588" name="Freeform 395"/>
            <p:cNvSpPr/>
            <p:nvPr/>
          </p:nvSpPr>
          <p:spPr>
            <a:xfrm>
              <a:off x="983864" y="0"/>
              <a:ext cx="8759446" cy="6131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30525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89" name="Freeform 396"/>
            <p:cNvSpPr/>
            <p:nvPr/>
          </p:nvSpPr>
          <p:spPr>
            <a:xfrm>
              <a:off x="983864" y="5869530"/>
              <a:ext cx="8759446" cy="26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85F6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0" name="Rectangle 397"/>
            <p:cNvSpPr/>
            <p:nvPr/>
          </p:nvSpPr>
          <p:spPr>
            <a:xfrm>
              <a:off x="1334699" y="434344"/>
              <a:ext cx="8061587" cy="518866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1" name="Freeform 398"/>
            <p:cNvSpPr/>
            <p:nvPr/>
          </p:nvSpPr>
          <p:spPr>
            <a:xfrm>
              <a:off x="0" y="6159094"/>
              <a:ext cx="10730986" cy="1604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0525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2" name="Rectangle 399"/>
            <p:cNvSpPr/>
            <p:nvPr/>
          </p:nvSpPr>
          <p:spPr>
            <a:xfrm>
              <a:off x="0" y="6092573"/>
              <a:ext cx="10730987" cy="66524"/>
            </a:xfrm>
            <a:prstGeom prst="rect">
              <a:avLst/>
            </a:prstGeom>
            <a:solidFill>
              <a:srgbClr val="4A7D8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3" name="Circle"/>
            <p:cNvSpPr/>
            <p:nvPr/>
          </p:nvSpPr>
          <p:spPr>
            <a:xfrm>
              <a:off x="3056245" y="2176850"/>
              <a:ext cx="1592959" cy="1583251"/>
            </a:xfrm>
            <a:prstGeom prst="ellipse">
              <a:avLst/>
            </a:prstGeom>
            <a:solidFill>
              <a:srgbClr val="30525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594" name="Oval"/>
            <p:cNvSpPr/>
            <p:nvPr/>
          </p:nvSpPr>
          <p:spPr>
            <a:xfrm>
              <a:off x="3408286" y="2214062"/>
              <a:ext cx="888878" cy="527703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595" name="R"/>
            <p:cNvSpPr txBox="1"/>
            <p:nvPr/>
          </p:nvSpPr>
          <p:spPr>
            <a:xfrm>
              <a:off x="3444461" y="2060070"/>
              <a:ext cx="688915" cy="15751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00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  <p:sp>
          <p:nvSpPr>
            <p:cNvPr id="596" name="Studio"/>
            <p:cNvSpPr txBox="1"/>
            <p:nvPr/>
          </p:nvSpPr>
          <p:spPr>
            <a:xfrm>
              <a:off x="4846799" y="2351089"/>
              <a:ext cx="2801903" cy="1168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7000">
                  <a:solidFill>
                    <a:srgbClr val="30525E"/>
                  </a:solidFill>
                </a:rPr>
                <a:t>Studio</a:t>
              </a:r>
              <a:r>
                <a:t> </a:t>
              </a:r>
            </a:p>
          </p:txBody>
        </p:sp>
      </p:grpSp>
      <p:grpSp>
        <p:nvGrpSpPr>
          <p:cNvPr id="600" name="Group"/>
          <p:cNvGrpSpPr/>
          <p:nvPr/>
        </p:nvGrpSpPr>
        <p:grpSpPr>
          <a:xfrm>
            <a:off x="12493803" y="2937003"/>
            <a:ext cx="11257367" cy="4385295"/>
            <a:chOff x="0" y="0"/>
            <a:chExt cx="11257366" cy="4385294"/>
          </a:xfrm>
        </p:grpSpPr>
        <p:sp>
          <p:nvSpPr>
            <p:cNvPr id="598" name="Rounded Rectangle"/>
            <p:cNvSpPr/>
            <p:nvPr/>
          </p:nvSpPr>
          <p:spPr>
            <a:xfrm>
              <a:off x="0" y="192952"/>
              <a:ext cx="11257367" cy="4192342"/>
            </a:xfrm>
            <a:prstGeom prst="roundRect">
              <a:avLst>
                <a:gd name="adj" fmla="val 4544"/>
              </a:avLst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599" name="2. Set Path…"/>
            <p:cNvSpPr txBox="1"/>
            <p:nvPr/>
          </p:nvSpPr>
          <p:spPr>
            <a:xfrm>
              <a:off x="608502" y="0"/>
              <a:ext cx="10519970" cy="4206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 i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b="1"/>
            </a:p>
            <a:p>
              <a:pPr>
                <a:defRPr sz="3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2. Set Path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getwd() </a:t>
              </a:r>
              <a:r>
                <a:t>-</a:t>
              </a:r>
              <a:r>
                <a:rPr b="1"/>
                <a:t> </a:t>
              </a:r>
              <a:r>
                <a:t>Get directory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setwd()</a:t>
              </a:r>
              <a:r>
                <a:t> - Set directory 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setwd(</a:t>
              </a:r>
              <a:r>
                <a:t>“/Users/Tom/Rstuff”) - Full path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setwd(</a:t>
              </a:r>
              <a:r>
                <a:t>“./Rstuff”) - Relative path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  <a:p>
              <a:pPr>
                <a:defRPr sz="3000" i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Session —&gt; Set Working Directory —&gt; Choose Directory</a:t>
              </a:r>
            </a:p>
          </p:txBody>
        </p:sp>
      </p:grpSp>
      <p:grpSp>
        <p:nvGrpSpPr>
          <p:cNvPr id="603" name="Group"/>
          <p:cNvGrpSpPr/>
          <p:nvPr/>
        </p:nvGrpSpPr>
        <p:grpSpPr>
          <a:xfrm>
            <a:off x="12493803" y="7619333"/>
            <a:ext cx="11257366" cy="1902254"/>
            <a:chOff x="0" y="0"/>
            <a:chExt cx="11257365" cy="1902252"/>
          </a:xfrm>
        </p:grpSpPr>
        <p:sp>
          <p:nvSpPr>
            <p:cNvPr id="601" name="Rounded Rectangle"/>
            <p:cNvSpPr/>
            <p:nvPr/>
          </p:nvSpPr>
          <p:spPr>
            <a:xfrm>
              <a:off x="0" y="0"/>
              <a:ext cx="11257366" cy="1902253"/>
            </a:xfrm>
            <a:prstGeom prst="roundRect">
              <a:avLst>
                <a:gd name="adj" fmla="val 10014"/>
              </a:avLst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02" name="3. R Script…"/>
            <p:cNvSpPr txBox="1"/>
            <p:nvPr/>
          </p:nvSpPr>
          <p:spPr>
            <a:xfrm>
              <a:off x="608502" y="245005"/>
              <a:ext cx="10519970" cy="1463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3. R Script</a:t>
              </a:r>
            </a:p>
            <a:p>
              <a:pPr>
                <a:defRPr sz="3000" i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  <a:p>
              <a:pPr>
                <a:defRPr sz="3000" i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Script Icon —&gt; R Script —&gt; File —&gt; Save as …</a:t>
              </a:r>
            </a:p>
          </p:txBody>
        </p:sp>
      </p:grpSp>
      <p:grpSp>
        <p:nvGrpSpPr>
          <p:cNvPr id="606" name="Group"/>
          <p:cNvGrpSpPr/>
          <p:nvPr/>
        </p:nvGrpSpPr>
        <p:grpSpPr>
          <a:xfrm>
            <a:off x="12493803" y="962313"/>
            <a:ext cx="11257367" cy="1870606"/>
            <a:chOff x="0" y="0"/>
            <a:chExt cx="11257366" cy="1870605"/>
          </a:xfrm>
        </p:grpSpPr>
        <p:sp>
          <p:nvSpPr>
            <p:cNvPr id="604" name="Rounded Rectangle"/>
            <p:cNvSpPr/>
            <p:nvPr/>
          </p:nvSpPr>
          <p:spPr>
            <a:xfrm>
              <a:off x="0" y="0"/>
              <a:ext cx="11257367" cy="1870606"/>
            </a:xfrm>
            <a:prstGeom prst="roundRect">
              <a:avLst>
                <a:gd name="adj" fmla="val 10184"/>
              </a:avLst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05" name="1. R Project…"/>
            <p:cNvSpPr txBox="1"/>
            <p:nvPr/>
          </p:nvSpPr>
          <p:spPr>
            <a:xfrm>
              <a:off x="608502" y="187959"/>
              <a:ext cx="10519970" cy="1463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1. R Project</a:t>
              </a:r>
            </a:p>
            <a:p>
              <a: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b="1"/>
            </a:p>
            <a:p>
              <a:pPr>
                <a:defRPr sz="3000" i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File —&gt; New Project —&gt; New/Existing —&gt; Create Project</a:t>
              </a:r>
            </a:p>
          </p:txBody>
        </p:sp>
      </p:grpSp>
      <p:grpSp>
        <p:nvGrpSpPr>
          <p:cNvPr id="609" name="Group"/>
          <p:cNvGrpSpPr/>
          <p:nvPr/>
        </p:nvGrpSpPr>
        <p:grpSpPr>
          <a:xfrm>
            <a:off x="12493803" y="9818622"/>
            <a:ext cx="11257366" cy="3062065"/>
            <a:chOff x="0" y="0"/>
            <a:chExt cx="11257365" cy="3062064"/>
          </a:xfrm>
        </p:grpSpPr>
        <p:sp>
          <p:nvSpPr>
            <p:cNvPr id="607" name="Rounded Rectangle"/>
            <p:cNvSpPr/>
            <p:nvPr/>
          </p:nvSpPr>
          <p:spPr>
            <a:xfrm>
              <a:off x="0" y="0"/>
              <a:ext cx="11257366" cy="3062065"/>
            </a:xfrm>
            <a:prstGeom prst="roundRect">
              <a:avLst>
                <a:gd name="adj" fmla="val 6221"/>
              </a:avLst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08" name="4. Install and load a R package.…"/>
            <p:cNvSpPr txBox="1"/>
            <p:nvPr/>
          </p:nvSpPr>
          <p:spPr>
            <a:xfrm>
              <a:off x="608502" y="304212"/>
              <a:ext cx="10519970" cy="2377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4. Install and load a R package.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install.packages(</a:t>
              </a:r>
              <a:r>
                <a:t>“my.package”</a:t>
              </a:r>
              <a:r>
                <a:rPr b="1"/>
                <a:t>)</a:t>
              </a:r>
            </a:p>
            <a:p>
              <a:pPr lvl="1" indent="8890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library (</a:t>
              </a:r>
              <a:r>
                <a:t>my.package</a:t>
              </a:r>
              <a:r>
                <a:rPr b="1"/>
                <a:t>) </a:t>
              </a:r>
              <a:r>
                <a:t>- Load package.</a:t>
              </a:r>
              <a:endParaRPr b="1"/>
            </a:p>
            <a:p>
              <a: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b="1"/>
            </a:p>
            <a:p>
              <a:pPr>
                <a:defRPr sz="3000" i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Tools —&gt; Install packages —&gt; my.package</a:t>
              </a:r>
            </a:p>
          </p:txBody>
        </p:sp>
      </p:grpSp>
      <p:sp>
        <p:nvSpPr>
          <p:cNvPr id="610" name="11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0" grpId="1" animBg="1" advAuto="0"/>
      <p:bldP spid="603" grpId="2" animBg="1" advAuto="0"/>
      <p:bldP spid="609" grpId="3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" name="Group"/>
          <p:cNvGrpSpPr/>
          <p:nvPr/>
        </p:nvGrpSpPr>
        <p:grpSpPr>
          <a:xfrm>
            <a:off x="1398317" y="1523420"/>
            <a:ext cx="8912580" cy="3265799"/>
            <a:chOff x="0" y="0"/>
            <a:chExt cx="8912578" cy="3265798"/>
          </a:xfrm>
        </p:grpSpPr>
        <p:sp>
          <p:nvSpPr>
            <p:cNvPr id="612" name="ONLINE RESOURCES FOR R"/>
            <p:cNvSpPr txBox="1"/>
            <p:nvPr/>
          </p:nvSpPr>
          <p:spPr>
            <a:xfrm>
              <a:off x="0" y="677228"/>
              <a:ext cx="8912579" cy="25885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ONLINE RESOURCES FOR </a:t>
              </a:r>
              <a:r>
                <a:rPr b="1"/>
                <a:t>R</a:t>
              </a:r>
            </a:p>
          </p:txBody>
        </p:sp>
        <p:sp>
          <p:nvSpPr>
            <p:cNvPr id="613" name="FROM EXCEL TO R"/>
            <p:cNvSpPr txBox="1"/>
            <p:nvPr/>
          </p:nvSpPr>
          <p:spPr>
            <a:xfrm>
              <a:off x="1998933" y="0"/>
              <a:ext cx="6080379" cy="4105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614" name="Line"/>
            <p:cNvSpPr/>
            <p:nvPr/>
          </p:nvSpPr>
          <p:spPr>
            <a:xfrm>
              <a:off x="104760" y="205070"/>
              <a:ext cx="1602175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616" name="Скругленный прямоугольник 7"/>
          <p:cNvSpPr/>
          <p:nvPr/>
        </p:nvSpPr>
        <p:spPr>
          <a:xfrm>
            <a:off x="1422249" y="4747359"/>
            <a:ext cx="5179300" cy="6673003"/>
          </a:xfrm>
          <a:prstGeom prst="roundRect">
            <a:avLst>
              <a:gd name="adj" fmla="val 3314"/>
            </a:avLst>
          </a:prstGeom>
          <a:solidFill>
            <a:srgbClr val="81A489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7" name="Скругленный прямоугольник 85"/>
          <p:cNvSpPr/>
          <p:nvPr/>
        </p:nvSpPr>
        <p:spPr>
          <a:xfrm>
            <a:off x="6959934" y="4747359"/>
            <a:ext cx="5179300" cy="6673003"/>
          </a:xfrm>
          <a:prstGeom prst="roundRect">
            <a:avLst>
              <a:gd name="adj" fmla="val 3314"/>
            </a:avLst>
          </a:prstGeom>
          <a:solidFill>
            <a:srgbClr val="62887F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8" name="Скругленный прямоугольник 86"/>
          <p:cNvSpPr/>
          <p:nvPr/>
        </p:nvSpPr>
        <p:spPr>
          <a:xfrm>
            <a:off x="12497618" y="4747359"/>
            <a:ext cx="5179298" cy="6673003"/>
          </a:xfrm>
          <a:prstGeom prst="roundRect">
            <a:avLst>
              <a:gd name="adj" fmla="val 3314"/>
            </a:avLst>
          </a:prstGeom>
          <a:solidFill>
            <a:srgbClr val="436C6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9" name="Скругленный прямоугольник 88"/>
          <p:cNvSpPr/>
          <p:nvPr/>
        </p:nvSpPr>
        <p:spPr>
          <a:xfrm>
            <a:off x="17989581" y="4747359"/>
            <a:ext cx="4913750" cy="6673003"/>
          </a:xfrm>
          <a:prstGeom prst="roundRect">
            <a:avLst>
              <a:gd name="adj" fmla="val 3493"/>
            </a:avLst>
          </a:prstGeom>
          <a:solidFill>
            <a:srgbClr val="2D494A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20" name="https://rseek.org/…"/>
          <p:cNvSpPr txBox="1"/>
          <p:nvPr/>
        </p:nvSpPr>
        <p:spPr>
          <a:xfrm>
            <a:off x="1627440" y="7167033"/>
            <a:ext cx="4768918" cy="462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2"/>
              </a:rPr>
              <a:t>https://rseek.org/</a:t>
            </a:r>
            <a: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3"/>
              </a:rPr>
              <a:t>https://rstudio.com/resources/cheatsheets/</a:t>
            </a:r>
            <a: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4"/>
              </a:rPr>
              <a:t>http://www.cookbook-r.com/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>
              <a:hlinkClick r:id="rId4"/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5"/>
              </a:rPr>
              <a:t>https://www.statmethods.net/r-tutorial/index.html</a:t>
            </a:r>
          </a:p>
          <a:p>
            <a:pPr>
              <a:defRPr sz="2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>
              <a:hlinkClick r:id="rId5"/>
            </a:endParaRPr>
          </a:p>
        </p:txBody>
      </p:sp>
      <p:sp>
        <p:nvSpPr>
          <p:cNvPr id="621" name="Line"/>
          <p:cNvSpPr/>
          <p:nvPr/>
        </p:nvSpPr>
        <p:spPr>
          <a:xfrm>
            <a:off x="7690334" y="6870700"/>
            <a:ext cx="3718499" cy="0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622" name="https://github.com/trending/r…"/>
          <p:cNvSpPr txBox="1"/>
          <p:nvPr/>
        </p:nvSpPr>
        <p:spPr>
          <a:xfrm>
            <a:off x="18198607" y="7225968"/>
            <a:ext cx="4569279" cy="294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6"/>
              </a:rPr>
              <a:t>https://github.com/trending/r</a:t>
            </a:r>
            <a: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7"/>
              </a:rPr>
              <a:t>https://blog.revolutionanalytics.com/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>
              <a:hlinkClick r:id="rId7"/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8"/>
              </a:rPr>
              <a:t>https://stackoverflow.com/questions/tagged/r</a:t>
            </a:r>
            <a:r>
              <a:t> </a:t>
            </a:r>
          </a:p>
        </p:txBody>
      </p:sp>
      <p:sp>
        <p:nvSpPr>
          <p:cNvPr id="623" name="https://www.r-graph-gallery.com/…"/>
          <p:cNvSpPr txBox="1"/>
          <p:nvPr/>
        </p:nvSpPr>
        <p:spPr>
          <a:xfrm>
            <a:off x="7165125" y="7814733"/>
            <a:ext cx="4768917" cy="294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9"/>
              </a:rPr>
              <a:t>https://www.r-graph-gallery.com/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>
              <a:hlinkClick r:id="rId9"/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10"/>
              </a:rPr>
              <a:t>http://r-statistics.co/Top50-Ggplot2-Visualizations-MasterList-R-Code.html</a:t>
            </a:r>
            <a:r>
              <a:t>  </a:t>
            </a:r>
          </a:p>
        </p:txBody>
      </p:sp>
      <p:sp>
        <p:nvSpPr>
          <p:cNvPr id="624" name="https://www.r-bloggers.com/best-books-to-learn-r-programming/…"/>
          <p:cNvSpPr txBox="1"/>
          <p:nvPr/>
        </p:nvSpPr>
        <p:spPr>
          <a:xfrm>
            <a:off x="12702810" y="7211483"/>
            <a:ext cx="4768917" cy="415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11"/>
              </a:rPr>
              <a:t>https://www.r-bloggers.com/best-books-to-learn-r-programming/</a:t>
            </a:r>
            <a:r>
              <a:t> 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12"/>
              </a:rPr>
              <a:t>https://www.datacamp.com/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>
              <a:hlinkClick r:id="rId12"/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13"/>
              </a:rPr>
              <a:t>https://www.codecademy.com/</a:t>
            </a: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>
              <a:hlinkClick r:id="rId13"/>
            </a:endParaRPr>
          </a:p>
          <a:p>
            <a:pPr algn="ctr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14"/>
              </a:rPr>
              <a:t>https://www.coursera.org/</a:t>
            </a:r>
            <a:r>
              <a:t> </a:t>
            </a:r>
          </a:p>
          <a:p>
            <a:pPr algn="ctr"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</a:t>
            </a:r>
          </a:p>
        </p:txBody>
      </p:sp>
      <p:sp>
        <p:nvSpPr>
          <p:cNvPr id="625" name="Line"/>
          <p:cNvSpPr/>
          <p:nvPr/>
        </p:nvSpPr>
        <p:spPr>
          <a:xfrm>
            <a:off x="2279650" y="6853766"/>
            <a:ext cx="3718498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626" name="Line"/>
          <p:cNvSpPr/>
          <p:nvPr/>
        </p:nvSpPr>
        <p:spPr>
          <a:xfrm>
            <a:off x="13228018" y="6853766"/>
            <a:ext cx="3718499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627" name="Line"/>
          <p:cNvSpPr/>
          <p:nvPr/>
        </p:nvSpPr>
        <p:spPr>
          <a:xfrm>
            <a:off x="18632927" y="6853766"/>
            <a:ext cx="3718499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628" name="GRAPHICS"/>
          <p:cNvSpPr txBox="1"/>
          <p:nvPr/>
        </p:nvSpPr>
        <p:spPr>
          <a:xfrm>
            <a:off x="7165125" y="6073375"/>
            <a:ext cx="476891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GRAPHICS</a:t>
            </a:r>
          </a:p>
        </p:txBody>
      </p:sp>
      <p:sp>
        <p:nvSpPr>
          <p:cNvPr id="629" name="BOOKS &amp; COURSES"/>
          <p:cNvSpPr txBox="1"/>
          <p:nvPr/>
        </p:nvSpPr>
        <p:spPr>
          <a:xfrm>
            <a:off x="12702810" y="6074833"/>
            <a:ext cx="476891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BOOKS &amp; COURSES</a:t>
            </a:r>
          </a:p>
        </p:txBody>
      </p:sp>
      <p:sp>
        <p:nvSpPr>
          <p:cNvPr id="630" name="GET STARTED"/>
          <p:cNvSpPr txBox="1"/>
          <p:nvPr/>
        </p:nvSpPr>
        <p:spPr>
          <a:xfrm>
            <a:off x="1627440" y="6074035"/>
            <a:ext cx="4768918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 STARTED</a:t>
            </a:r>
          </a:p>
        </p:txBody>
      </p:sp>
      <p:sp>
        <p:nvSpPr>
          <p:cNvPr id="631" name="OTHER RESOURCES"/>
          <p:cNvSpPr txBox="1"/>
          <p:nvPr/>
        </p:nvSpPr>
        <p:spPr>
          <a:xfrm>
            <a:off x="18107717" y="6074833"/>
            <a:ext cx="4768918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OTHER RESOURCES</a:t>
            </a:r>
          </a:p>
        </p:txBody>
      </p:sp>
      <p:sp>
        <p:nvSpPr>
          <p:cNvPr id="632" name="Shape"/>
          <p:cNvSpPr/>
          <p:nvPr/>
        </p:nvSpPr>
        <p:spPr>
          <a:xfrm>
            <a:off x="14689796" y="4979560"/>
            <a:ext cx="794941" cy="8878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65" extrusionOk="0">
                <a:moveTo>
                  <a:pt x="21382" y="20661"/>
                </a:moveTo>
                <a:cubicBezTo>
                  <a:pt x="21382" y="19722"/>
                  <a:pt x="20291" y="18595"/>
                  <a:pt x="18764" y="18407"/>
                </a:cubicBezTo>
                <a:cubicBezTo>
                  <a:pt x="19418" y="17843"/>
                  <a:pt x="19855" y="17280"/>
                  <a:pt x="19855" y="16529"/>
                </a:cubicBezTo>
                <a:cubicBezTo>
                  <a:pt x="19855" y="15590"/>
                  <a:pt x="18982" y="14838"/>
                  <a:pt x="17891" y="14838"/>
                </a:cubicBezTo>
                <a:cubicBezTo>
                  <a:pt x="16800" y="14838"/>
                  <a:pt x="15927" y="15590"/>
                  <a:pt x="15927" y="16529"/>
                </a:cubicBezTo>
                <a:cubicBezTo>
                  <a:pt x="15927" y="17280"/>
                  <a:pt x="16364" y="17843"/>
                  <a:pt x="17018" y="18407"/>
                </a:cubicBezTo>
                <a:cubicBezTo>
                  <a:pt x="15491" y="18595"/>
                  <a:pt x="14400" y="19722"/>
                  <a:pt x="14400" y="20661"/>
                </a:cubicBezTo>
                <a:cubicBezTo>
                  <a:pt x="14400" y="21600"/>
                  <a:pt x="21382" y="21600"/>
                  <a:pt x="21382" y="20661"/>
                </a:cubicBezTo>
                <a:close/>
                <a:moveTo>
                  <a:pt x="4800" y="3944"/>
                </a:moveTo>
                <a:cubicBezTo>
                  <a:pt x="5673" y="3944"/>
                  <a:pt x="6327" y="3005"/>
                  <a:pt x="6327" y="2254"/>
                </a:cubicBezTo>
                <a:cubicBezTo>
                  <a:pt x="6327" y="1503"/>
                  <a:pt x="5673" y="751"/>
                  <a:pt x="4800" y="751"/>
                </a:cubicBezTo>
                <a:cubicBezTo>
                  <a:pt x="3927" y="751"/>
                  <a:pt x="3273" y="1503"/>
                  <a:pt x="3273" y="2254"/>
                </a:cubicBezTo>
                <a:cubicBezTo>
                  <a:pt x="3273" y="3005"/>
                  <a:pt x="3927" y="3944"/>
                  <a:pt x="4800" y="3944"/>
                </a:cubicBezTo>
                <a:close/>
                <a:moveTo>
                  <a:pt x="21600" y="7889"/>
                </a:moveTo>
                <a:cubicBezTo>
                  <a:pt x="21600" y="2066"/>
                  <a:pt x="21600" y="2066"/>
                  <a:pt x="21600" y="2066"/>
                </a:cubicBezTo>
                <a:cubicBezTo>
                  <a:pt x="21600" y="1503"/>
                  <a:pt x="21164" y="1127"/>
                  <a:pt x="20509" y="1127"/>
                </a:cubicBezTo>
                <a:cubicBezTo>
                  <a:pt x="16145" y="1127"/>
                  <a:pt x="16145" y="1127"/>
                  <a:pt x="16145" y="1127"/>
                </a:cubicBezTo>
                <a:cubicBezTo>
                  <a:pt x="16145" y="376"/>
                  <a:pt x="16145" y="376"/>
                  <a:pt x="16145" y="376"/>
                </a:cubicBezTo>
                <a:cubicBezTo>
                  <a:pt x="16145" y="188"/>
                  <a:pt x="15927" y="0"/>
                  <a:pt x="15709" y="0"/>
                </a:cubicBezTo>
                <a:cubicBezTo>
                  <a:pt x="15491" y="0"/>
                  <a:pt x="15273" y="188"/>
                  <a:pt x="15273" y="376"/>
                </a:cubicBezTo>
                <a:cubicBezTo>
                  <a:pt x="15273" y="1127"/>
                  <a:pt x="15273" y="1127"/>
                  <a:pt x="15273" y="1127"/>
                </a:cubicBezTo>
                <a:cubicBezTo>
                  <a:pt x="10909" y="1127"/>
                  <a:pt x="10909" y="1127"/>
                  <a:pt x="10909" y="1127"/>
                </a:cubicBezTo>
                <a:cubicBezTo>
                  <a:pt x="10255" y="1127"/>
                  <a:pt x="9818" y="1503"/>
                  <a:pt x="9818" y="2066"/>
                </a:cubicBezTo>
                <a:cubicBezTo>
                  <a:pt x="9818" y="5071"/>
                  <a:pt x="9818" y="5071"/>
                  <a:pt x="9818" y="5071"/>
                </a:cubicBezTo>
                <a:cubicBezTo>
                  <a:pt x="7636" y="4508"/>
                  <a:pt x="7636" y="4508"/>
                  <a:pt x="7636" y="4508"/>
                </a:cubicBezTo>
                <a:cubicBezTo>
                  <a:pt x="7418" y="4320"/>
                  <a:pt x="6109" y="3944"/>
                  <a:pt x="5018" y="3944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5236" y="7137"/>
                  <a:pt x="5236" y="7137"/>
                  <a:pt x="5236" y="7137"/>
                </a:cubicBezTo>
                <a:cubicBezTo>
                  <a:pt x="4800" y="7889"/>
                  <a:pt x="4800" y="7889"/>
                  <a:pt x="4800" y="7889"/>
                </a:cubicBezTo>
                <a:cubicBezTo>
                  <a:pt x="4364" y="7137"/>
                  <a:pt x="4364" y="7137"/>
                  <a:pt x="4364" y="7137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582" y="3944"/>
                  <a:pt x="4582" y="3944"/>
                  <a:pt x="4582" y="3944"/>
                </a:cubicBezTo>
                <a:cubicBezTo>
                  <a:pt x="3273" y="3944"/>
                  <a:pt x="2182" y="4508"/>
                  <a:pt x="1964" y="4508"/>
                </a:cubicBezTo>
                <a:cubicBezTo>
                  <a:pt x="1964" y="4508"/>
                  <a:pt x="1964" y="4508"/>
                  <a:pt x="1964" y="4508"/>
                </a:cubicBezTo>
                <a:cubicBezTo>
                  <a:pt x="1964" y="4508"/>
                  <a:pt x="1964" y="4508"/>
                  <a:pt x="1964" y="4508"/>
                </a:cubicBezTo>
                <a:cubicBezTo>
                  <a:pt x="1745" y="4508"/>
                  <a:pt x="1745" y="4508"/>
                  <a:pt x="1745" y="4508"/>
                </a:cubicBezTo>
                <a:cubicBezTo>
                  <a:pt x="1745" y="4696"/>
                  <a:pt x="1745" y="4696"/>
                  <a:pt x="1745" y="4696"/>
                </a:cubicBezTo>
                <a:cubicBezTo>
                  <a:pt x="1745" y="4696"/>
                  <a:pt x="1745" y="4696"/>
                  <a:pt x="1745" y="4696"/>
                </a:cubicBezTo>
                <a:cubicBezTo>
                  <a:pt x="1745" y="4883"/>
                  <a:pt x="1745" y="4883"/>
                  <a:pt x="1527" y="4883"/>
                </a:cubicBezTo>
                <a:cubicBezTo>
                  <a:pt x="655" y="8828"/>
                  <a:pt x="655" y="8828"/>
                  <a:pt x="655" y="8828"/>
                </a:cubicBezTo>
                <a:cubicBezTo>
                  <a:pt x="436" y="9016"/>
                  <a:pt x="655" y="9391"/>
                  <a:pt x="1091" y="9391"/>
                </a:cubicBezTo>
                <a:cubicBezTo>
                  <a:pt x="1091" y="9391"/>
                  <a:pt x="1091" y="9391"/>
                  <a:pt x="1309" y="9391"/>
                </a:cubicBezTo>
                <a:cubicBezTo>
                  <a:pt x="1527" y="9391"/>
                  <a:pt x="1745" y="9203"/>
                  <a:pt x="1745" y="9016"/>
                </a:cubicBezTo>
                <a:cubicBezTo>
                  <a:pt x="2836" y="5447"/>
                  <a:pt x="2836" y="5447"/>
                  <a:pt x="2836" y="5447"/>
                </a:cubicBezTo>
                <a:cubicBezTo>
                  <a:pt x="2836" y="5259"/>
                  <a:pt x="2836" y="5259"/>
                  <a:pt x="3055" y="5259"/>
                </a:cubicBezTo>
                <a:cubicBezTo>
                  <a:pt x="3055" y="9016"/>
                  <a:pt x="3055" y="9016"/>
                  <a:pt x="3055" y="9016"/>
                </a:cubicBezTo>
                <a:cubicBezTo>
                  <a:pt x="2400" y="14463"/>
                  <a:pt x="2400" y="14463"/>
                  <a:pt x="2400" y="14463"/>
                </a:cubicBezTo>
                <a:cubicBezTo>
                  <a:pt x="2400" y="14650"/>
                  <a:pt x="2618" y="14838"/>
                  <a:pt x="2836" y="15026"/>
                </a:cubicBezTo>
                <a:cubicBezTo>
                  <a:pt x="1964" y="15214"/>
                  <a:pt x="1527" y="15777"/>
                  <a:pt x="1527" y="16529"/>
                </a:cubicBezTo>
                <a:cubicBezTo>
                  <a:pt x="1527" y="17280"/>
                  <a:pt x="1964" y="17843"/>
                  <a:pt x="2618" y="18219"/>
                </a:cubicBezTo>
                <a:cubicBezTo>
                  <a:pt x="1091" y="18595"/>
                  <a:pt x="0" y="19722"/>
                  <a:pt x="0" y="20661"/>
                </a:cubicBezTo>
                <a:cubicBezTo>
                  <a:pt x="0" y="21600"/>
                  <a:pt x="7200" y="21600"/>
                  <a:pt x="7200" y="20661"/>
                </a:cubicBezTo>
                <a:cubicBezTo>
                  <a:pt x="7200" y="19722"/>
                  <a:pt x="6109" y="18595"/>
                  <a:pt x="4364" y="18219"/>
                </a:cubicBezTo>
                <a:cubicBezTo>
                  <a:pt x="5018" y="17843"/>
                  <a:pt x="5455" y="17280"/>
                  <a:pt x="5455" y="16529"/>
                </a:cubicBezTo>
                <a:cubicBezTo>
                  <a:pt x="5455" y="15777"/>
                  <a:pt x="4800" y="15026"/>
                  <a:pt x="3927" y="14838"/>
                </a:cubicBezTo>
                <a:cubicBezTo>
                  <a:pt x="3927" y="14838"/>
                  <a:pt x="3927" y="14650"/>
                  <a:pt x="3927" y="14463"/>
                </a:cubicBezTo>
                <a:cubicBezTo>
                  <a:pt x="4582" y="9579"/>
                  <a:pt x="4582" y="9579"/>
                  <a:pt x="4582" y="9579"/>
                </a:cubicBezTo>
                <a:cubicBezTo>
                  <a:pt x="4582" y="9767"/>
                  <a:pt x="4582" y="9767"/>
                  <a:pt x="4800" y="9767"/>
                </a:cubicBezTo>
                <a:cubicBezTo>
                  <a:pt x="4800" y="9767"/>
                  <a:pt x="5018" y="9767"/>
                  <a:pt x="5018" y="9579"/>
                </a:cubicBezTo>
                <a:cubicBezTo>
                  <a:pt x="5455" y="14463"/>
                  <a:pt x="5455" y="14463"/>
                  <a:pt x="5455" y="14463"/>
                </a:cubicBezTo>
                <a:cubicBezTo>
                  <a:pt x="5673" y="14838"/>
                  <a:pt x="5891" y="15214"/>
                  <a:pt x="6327" y="15214"/>
                </a:cubicBezTo>
                <a:cubicBezTo>
                  <a:pt x="6327" y="15214"/>
                  <a:pt x="6327" y="15214"/>
                  <a:pt x="6327" y="15214"/>
                </a:cubicBezTo>
                <a:cubicBezTo>
                  <a:pt x="6764" y="15214"/>
                  <a:pt x="7200" y="14838"/>
                  <a:pt x="6982" y="14463"/>
                </a:cubicBezTo>
                <a:cubicBezTo>
                  <a:pt x="6545" y="9016"/>
                  <a:pt x="6545" y="9016"/>
                  <a:pt x="6545" y="9016"/>
                </a:cubicBezTo>
                <a:cubicBezTo>
                  <a:pt x="6545" y="5259"/>
                  <a:pt x="6545" y="5259"/>
                  <a:pt x="6545" y="5259"/>
                </a:cubicBezTo>
                <a:cubicBezTo>
                  <a:pt x="6982" y="5447"/>
                  <a:pt x="7200" y="5447"/>
                  <a:pt x="7200" y="5447"/>
                </a:cubicBezTo>
                <a:cubicBezTo>
                  <a:pt x="7200" y="5447"/>
                  <a:pt x="7200" y="5447"/>
                  <a:pt x="7200" y="5447"/>
                </a:cubicBezTo>
                <a:cubicBezTo>
                  <a:pt x="7200" y="5447"/>
                  <a:pt x="7200" y="5447"/>
                  <a:pt x="7200" y="5447"/>
                </a:cubicBezTo>
                <a:cubicBezTo>
                  <a:pt x="9818" y="6198"/>
                  <a:pt x="9818" y="6198"/>
                  <a:pt x="9818" y="6198"/>
                </a:cubicBezTo>
                <a:cubicBezTo>
                  <a:pt x="9818" y="7889"/>
                  <a:pt x="9818" y="7889"/>
                  <a:pt x="9818" y="7889"/>
                </a:cubicBezTo>
                <a:cubicBezTo>
                  <a:pt x="9818" y="8452"/>
                  <a:pt x="10255" y="8828"/>
                  <a:pt x="10909" y="8828"/>
                </a:cubicBezTo>
                <a:cubicBezTo>
                  <a:pt x="12873" y="8828"/>
                  <a:pt x="12873" y="8828"/>
                  <a:pt x="12873" y="8828"/>
                </a:cubicBezTo>
                <a:cubicBezTo>
                  <a:pt x="11127" y="14650"/>
                  <a:pt x="11127" y="14650"/>
                  <a:pt x="11127" y="14650"/>
                </a:cubicBezTo>
                <a:cubicBezTo>
                  <a:pt x="11127" y="14838"/>
                  <a:pt x="11127" y="14838"/>
                  <a:pt x="11127" y="14838"/>
                </a:cubicBezTo>
                <a:cubicBezTo>
                  <a:pt x="10909" y="14838"/>
                  <a:pt x="10909" y="14838"/>
                  <a:pt x="10691" y="14838"/>
                </a:cubicBezTo>
                <a:cubicBezTo>
                  <a:pt x="9600" y="14838"/>
                  <a:pt x="8727" y="15590"/>
                  <a:pt x="8727" y="16529"/>
                </a:cubicBezTo>
                <a:cubicBezTo>
                  <a:pt x="8727" y="17280"/>
                  <a:pt x="9164" y="17843"/>
                  <a:pt x="9818" y="18219"/>
                </a:cubicBezTo>
                <a:cubicBezTo>
                  <a:pt x="8291" y="18595"/>
                  <a:pt x="7200" y="19722"/>
                  <a:pt x="7200" y="20661"/>
                </a:cubicBezTo>
                <a:cubicBezTo>
                  <a:pt x="7200" y="21600"/>
                  <a:pt x="14400" y="21600"/>
                  <a:pt x="14400" y="20661"/>
                </a:cubicBezTo>
                <a:cubicBezTo>
                  <a:pt x="14400" y="19722"/>
                  <a:pt x="13091" y="18595"/>
                  <a:pt x="11564" y="18219"/>
                </a:cubicBezTo>
                <a:cubicBezTo>
                  <a:pt x="12218" y="17843"/>
                  <a:pt x="12655" y="17280"/>
                  <a:pt x="12655" y="16529"/>
                </a:cubicBezTo>
                <a:cubicBezTo>
                  <a:pt x="12655" y="15965"/>
                  <a:pt x="12436" y="15402"/>
                  <a:pt x="11782" y="15026"/>
                </a:cubicBezTo>
                <a:cubicBezTo>
                  <a:pt x="11782" y="15026"/>
                  <a:pt x="12000" y="15026"/>
                  <a:pt x="12000" y="14838"/>
                </a:cubicBezTo>
                <a:cubicBezTo>
                  <a:pt x="13745" y="8828"/>
                  <a:pt x="13745" y="8828"/>
                  <a:pt x="13745" y="8828"/>
                </a:cubicBezTo>
                <a:cubicBezTo>
                  <a:pt x="15273" y="8828"/>
                  <a:pt x="15273" y="8828"/>
                  <a:pt x="15273" y="8828"/>
                </a:cubicBezTo>
                <a:cubicBezTo>
                  <a:pt x="15273" y="13148"/>
                  <a:pt x="15273" y="13148"/>
                  <a:pt x="15273" y="13148"/>
                </a:cubicBezTo>
                <a:cubicBezTo>
                  <a:pt x="15273" y="13336"/>
                  <a:pt x="15491" y="13523"/>
                  <a:pt x="15709" y="13523"/>
                </a:cubicBezTo>
                <a:cubicBezTo>
                  <a:pt x="15927" y="13523"/>
                  <a:pt x="16145" y="13336"/>
                  <a:pt x="16145" y="13148"/>
                </a:cubicBezTo>
                <a:cubicBezTo>
                  <a:pt x="16145" y="8828"/>
                  <a:pt x="16145" y="8828"/>
                  <a:pt x="16145" y="8828"/>
                </a:cubicBezTo>
                <a:cubicBezTo>
                  <a:pt x="17455" y="8828"/>
                  <a:pt x="17455" y="8828"/>
                  <a:pt x="17455" y="8828"/>
                </a:cubicBezTo>
                <a:cubicBezTo>
                  <a:pt x="19418" y="14838"/>
                  <a:pt x="19418" y="14838"/>
                  <a:pt x="19418" y="14838"/>
                </a:cubicBezTo>
                <a:cubicBezTo>
                  <a:pt x="19418" y="15026"/>
                  <a:pt x="19636" y="15214"/>
                  <a:pt x="19855" y="15214"/>
                </a:cubicBezTo>
                <a:cubicBezTo>
                  <a:pt x="19855" y="15214"/>
                  <a:pt x="19855" y="15214"/>
                  <a:pt x="19855" y="15214"/>
                </a:cubicBezTo>
                <a:cubicBezTo>
                  <a:pt x="20073" y="15026"/>
                  <a:pt x="20291" y="14838"/>
                  <a:pt x="20291" y="14650"/>
                </a:cubicBezTo>
                <a:cubicBezTo>
                  <a:pt x="18327" y="8828"/>
                  <a:pt x="18327" y="8828"/>
                  <a:pt x="18327" y="8828"/>
                </a:cubicBezTo>
                <a:cubicBezTo>
                  <a:pt x="20509" y="8828"/>
                  <a:pt x="20509" y="8828"/>
                  <a:pt x="20509" y="8828"/>
                </a:cubicBezTo>
                <a:cubicBezTo>
                  <a:pt x="21164" y="8828"/>
                  <a:pt x="21600" y="8452"/>
                  <a:pt x="21600" y="7889"/>
                </a:cubicBezTo>
                <a:close/>
                <a:moveTo>
                  <a:pt x="10909" y="8452"/>
                </a:moveTo>
                <a:cubicBezTo>
                  <a:pt x="10473" y="8452"/>
                  <a:pt x="10255" y="8264"/>
                  <a:pt x="10255" y="7889"/>
                </a:cubicBezTo>
                <a:cubicBezTo>
                  <a:pt x="10255" y="6386"/>
                  <a:pt x="10255" y="6386"/>
                  <a:pt x="10255" y="6386"/>
                </a:cubicBezTo>
                <a:cubicBezTo>
                  <a:pt x="10255" y="6386"/>
                  <a:pt x="10255" y="6386"/>
                  <a:pt x="10473" y="6386"/>
                </a:cubicBezTo>
                <a:cubicBezTo>
                  <a:pt x="10691" y="6386"/>
                  <a:pt x="10909" y="6198"/>
                  <a:pt x="10909" y="6010"/>
                </a:cubicBezTo>
                <a:cubicBezTo>
                  <a:pt x="11127" y="5635"/>
                  <a:pt x="10909" y="5447"/>
                  <a:pt x="10473" y="5259"/>
                </a:cubicBezTo>
                <a:cubicBezTo>
                  <a:pt x="10255" y="5259"/>
                  <a:pt x="10255" y="5259"/>
                  <a:pt x="10255" y="5259"/>
                </a:cubicBezTo>
                <a:cubicBezTo>
                  <a:pt x="10255" y="2066"/>
                  <a:pt x="10255" y="2066"/>
                  <a:pt x="10255" y="2066"/>
                </a:cubicBezTo>
                <a:cubicBezTo>
                  <a:pt x="10255" y="1878"/>
                  <a:pt x="10473" y="1503"/>
                  <a:pt x="10909" y="1503"/>
                </a:cubicBezTo>
                <a:cubicBezTo>
                  <a:pt x="20509" y="1503"/>
                  <a:pt x="20509" y="1503"/>
                  <a:pt x="20509" y="1503"/>
                </a:cubicBezTo>
                <a:cubicBezTo>
                  <a:pt x="20727" y="1503"/>
                  <a:pt x="20945" y="1878"/>
                  <a:pt x="20945" y="2066"/>
                </a:cubicBezTo>
                <a:cubicBezTo>
                  <a:pt x="20945" y="7889"/>
                  <a:pt x="20945" y="7889"/>
                  <a:pt x="20945" y="7889"/>
                </a:cubicBezTo>
                <a:cubicBezTo>
                  <a:pt x="20945" y="8264"/>
                  <a:pt x="20727" y="8452"/>
                  <a:pt x="20509" y="8452"/>
                </a:cubicBezTo>
                <a:lnTo>
                  <a:pt x="10909" y="8452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33" name="Shape"/>
          <p:cNvSpPr/>
          <p:nvPr/>
        </p:nvSpPr>
        <p:spPr>
          <a:xfrm flipH="1">
            <a:off x="3699945" y="5220785"/>
            <a:ext cx="877908" cy="495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18" y="10484"/>
                </a:moveTo>
                <a:cubicBezTo>
                  <a:pt x="18000" y="10484"/>
                  <a:pt x="18000" y="10484"/>
                  <a:pt x="18000" y="10484"/>
                </a:cubicBezTo>
                <a:cubicBezTo>
                  <a:pt x="18000" y="21600"/>
                  <a:pt x="18000" y="21600"/>
                  <a:pt x="18000" y="21600"/>
                </a:cubicBezTo>
                <a:cubicBezTo>
                  <a:pt x="21600" y="21600"/>
                  <a:pt x="21600" y="21600"/>
                  <a:pt x="21600" y="21600"/>
                </a:cubicBezTo>
                <a:cubicBezTo>
                  <a:pt x="21600" y="8857"/>
                  <a:pt x="21600" y="8857"/>
                  <a:pt x="21600" y="8857"/>
                </a:cubicBezTo>
                <a:cubicBezTo>
                  <a:pt x="21600" y="6417"/>
                  <a:pt x="20282" y="4067"/>
                  <a:pt x="18862" y="4067"/>
                </a:cubicBezTo>
                <a:cubicBezTo>
                  <a:pt x="4918" y="4067"/>
                  <a:pt x="4918" y="4067"/>
                  <a:pt x="4918" y="4067"/>
                </a:cubicBezTo>
                <a:cubicBezTo>
                  <a:pt x="4918" y="0"/>
                  <a:pt x="4918" y="0"/>
                  <a:pt x="4918" y="0"/>
                </a:cubicBezTo>
                <a:cubicBezTo>
                  <a:pt x="0" y="7230"/>
                  <a:pt x="0" y="7230"/>
                  <a:pt x="0" y="7230"/>
                </a:cubicBezTo>
                <a:cubicBezTo>
                  <a:pt x="4918" y="14460"/>
                  <a:pt x="4918" y="14460"/>
                  <a:pt x="4918" y="14460"/>
                </a:cubicBezTo>
                <a:lnTo>
                  <a:pt x="4918" y="10484"/>
                </a:ln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34" name="Shape"/>
          <p:cNvSpPr/>
          <p:nvPr/>
        </p:nvSpPr>
        <p:spPr>
          <a:xfrm>
            <a:off x="9071102" y="5082264"/>
            <a:ext cx="956963" cy="7723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13" y="17319"/>
                </a:moveTo>
                <a:cubicBezTo>
                  <a:pt x="7594" y="17319"/>
                  <a:pt x="8606" y="16346"/>
                  <a:pt x="8606" y="14984"/>
                </a:cubicBezTo>
                <a:cubicBezTo>
                  <a:pt x="8606" y="14400"/>
                  <a:pt x="8438" y="13816"/>
                  <a:pt x="8100" y="13232"/>
                </a:cubicBezTo>
                <a:cubicBezTo>
                  <a:pt x="12150" y="7200"/>
                  <a:pt x="12150" y="7200"/>
                  <a:pt x="12150" y="7200"/>
                </a:cubicBezTo>
                <a:cubicBezTo>
                  <a:pt x="12319" y="7395"/>
                  <a:pt x="12656" y="7395"/>
                  <a:pt x="12994" y="7395"/>
                </a:cubicBezTo>
                <a:cubicBezTo>
                  <a:pt x="13500" y="7395"/>
                  <a:pt x="14006" y="7200"/>
                  <a:pt x="14344" y="6811"/>
                </a:cubicBezTo>
                <a:cubicBezTo>
                  <a:pt x="17381" y="9535"/>
                  <a:pt x="17381" y="9535"/>
                  <a:pt x="17381" y="9535"/>
                </a:cubicBezTo>
                <a:cubicBezTo>
                  <a:pt x="17213" y="9924"/>
                  <a:pt x="17213" y="10314"/>
                  <a:pt x="17213" y="10703"/>
                </a:cubicBezTo>
                <a:cubicBezTo>
                  <a:pt x="17213" y="12065"/>
                  <a:pt x="18225" y="13038"/>
                  <a:pt x="19406" y="13038"/>
                </a:cubicBezTo>
                <a:cubicBezTo>
                  <a:pt x="20587" y="13038"/>
                  <a:pt x="21600" y="12065"/>
                  <a:pt x="21600" y="10703"/>
                </a:cubicBezTo>
                <a:cubicBezTo>
                  <a:pt x="21600" y="9341"/>
                  <a:pt x="20587" y="8173"/>
                  <a:pt x="19406" y="8173"/>
                </a:cubicBezTo>
                <a:cubicBezTo>
                  <a:pt x="18900" y="8173"/>
                  <a:pt x="18394" y="8368"/>
                  <a:pt x="18056" y="8757"/>
                </a:cubicBezTo>
                <a:cubicBezTo>
                  <a:pt x="14850" y="6032"/>
                  <a:pt x="14850" y="6032"/>
                  <a:pt x="14850" y="6032"/>
                </a:cubicBezTo>
                <a:cubicBezTo>
                  <a:pt x="15019" y="5643"/>
                  <a:pt x="15019" y="5254"/>
                  <a:pt x="15019" y="4865"/>
                </a:cubicBezTo>
                <a:cubicBezTo>
                  <a:pt x="15019" y="3503"/>
                  <a:pt x="14175" y="2530"/>
                  <a:pt x="12994" y="2530"/>
                </a:cubicBezTo>
                <a:cubicBezTo>
                  <a:pt x="11812" y="2530"/>
                  <a:pt x="10800" y="3503"/>
                  <a:pt x="10800" y="4865"/>
                </a:cubicBezTo>
                <a:cubicBezTo>
                  <a:pt x="10800" y="5643"/>
                  <a:pt x="10969" y="6032"/>
                  <a:pt x="11306" y="6616"/>
                </a:cubicBezTo>
                <a:cubicBezTo>
                  <a:pt x="7425" y="12649"/>
                  <a:pt x="7425" y="12649"/>
                  <a:pt x="7425" y="12649"/>
                </a:cubicBezTo>
                <a:cubicBezTo>
                  <a:pt x="7088" y="12649"/>
                  <a:pt x="6750" y="12454"/>
                  <a:pt x="6413" y="12454"/>
                </a:cubicBezTo>
                <a:cubicBezTo>
                  <a:pt x="5231" y="12454"/>
                  <a:pt x="4388" y="13622"/>
                  <a:pt x="4388" y="14984"/>
                </a:cubicBezTo>
                <a:cubicBezTo>
                  <a:pt x="4388" y="16346"/>
                  <a:pt x="5231" y="17319"/>
                  <a:pt x="6413" y="17319"/>
                </a:cubicBezTo>
                <a:close/>
                <a:moveTo>
                  <a:pt x="20419" y="10703"/>
                </a:moveTo>
                <a:cubicBezTo>
                  <a:pt x="20419" y="11481"/>
                  <a:pt x="19912" y="12065"/>
                  <a:pt x="19237" y="12065"/>
                </a:cubicBezTo>
                <a:cubicBezTo>
                  <a:pt x="18731" y="12065"/>
                  <a:pt x="18056" y="11481"/>
                  <a:pt x="18056" y="10703"/>
                </a:cubicBezTo>
                <a:cubicBezTo>
                  <a:pt x="18056" y="9924"/>
                  <a:pt x="18731" y="9341"/>
                  <a:pt x="19237" y="9341"/>
                </a:cubicBezTo>
                <a:cubicBezTo>
                  <a:pt x="19912" y="9341"/>
                  <a:pt x="20419" y="9924"/>
                  <a:pt x="20419" y="10703"/>
                </a:cubicBezTo>
                <a:close/>
                <a:moveTo>
                  <a:pt x="12994" y="3697"/>
                </a:moveTo>
                <a:cubicBezTo>
                  <a:pt x="13669" y="3697"/>
                  <a:pt x="14175" y="4281"/>
                  <a:pt x="14175" y="5059"/>
                </a:cubicBezTo>
                <a:cubicBezTo>
                  <a:pt x="14175" y="5838"/>
                  <a:pt x="13669" y="6422"/>
                  <a:pt x="12994" y="6422"/>
                </a:cubicBezTo>
                <a:cubicBezTo>
                  <a:pt x="12319" y="6422"/>
                  <a:pt x="11812" y="5838"/>
                  <a:pt x="11812" y="5059"/>
                </a:cubicBezTo>
                <a:cubicBezTo>
                  <a:pt x="11812" y="4281"/>
                  <a:pt x="12319" y="3697"/>
                  <a:pt x="12994" y="3697"/>
                </a:cubicBezTo>
                <a:close/>
                <a:moveTo>
                  <a:pt x="6413" y="13622"/>
                </a:moveTo>
                <a:cubicBezTo>
                  <a:pt x="7088" y="13622"/>
                  <a:pt x="7594" y="14205"/>
                  <a:pt x="7594" y="14984"/>
                </a:cubicBezTo>
                <a:cubicBezTo>
                  <a:pt x="7594" y="15762"/>
                  <a:pt x="7088" y="16346"/>
                  <a:pt x="6413" y="16346"/>
                </a:cubicBezTo>
                <a:cubicBezTo>
                  <a:pt x="5906" y="16346"/>
                  <a:pt x="5231" y="15762"/>
                  <a:pt x="5231" y="14984"/>
                </a:cubicBezTo>
                <a:cubicBezTo>
                  <a:pt x="5231" y="14205"/>
                  <a:pt x="5906" y="13622"/>
                  <a:pt x="6413" y="13622"/>
                </a:cubicBezTo>
                <a:close/>
                <a:moveTo>
                  <a:pt x="21600" y="21211"/>
                </a:moveTo>
                <a:cubicBezTo>
                  <a:pt x="21600" y="21405"/>
                  <a:pt x="21431" y="21600"/>
                  <a:pt x="21262" y="21600"/>
                </a:cubicBezTo>
                <a:cubicBezTo>
                  <a:pt x="2869" y="21600"/>
                  <a:pt x="2869" y="21600"/>
                  <a:pt x="2869" y="21600"/>
                </a:cubicBezTo>
                <a:cubicBezTo>
                  <a:pt x="2700" y="21600"/>
                  <a:pt x="2363" y="21600"/>
                  <a:pt x="2025" y="21211"/>
                </a:cubicBezTo>
                <a:cubicBezTo>
                  <a:pt x="1688" y="21016"/>
                  <a:pt x="1519" y="20432"/>
                  <a:pt x="1519" y="19849"/>
                </a:cubicBezTo>
                <a:cubicBezTo>
                  <a:pt x="1519" y="19070"/>
                  <a:pt x="1519" y="19070"/>
                  <a:pt x="1519" y="19070"/>
                </a:cubicBezTo>
                <a:cubicBezTo>
                  <a:pt x="506" y="19070"/>
                  <a:pt x="506" y="19070"/>
                  <a:pt x="506" y="19070"/>
                </a:cubicBezTo>
                <a:cubicBezTo>
                  <a:pt x="169" y="19070"/>
                  <a:pt x="0" y="18681"/>
                  <a:pt x="0" y="18486"/>
                </a:cubicBezTo>
                <a:cubicBezTo>
                  <a:pt x="0" y="18097"/>
                  <a:pt x="169" y="17903"/>
                  <a:pt x="506" y="17903"/>
                </a:cubicBezTo>
                <a:cubicBezTo>
                  <a:pt x="1519" y="17903"/>
                  <a:pt x="1519" y="17903"/>
                  <a:pt x="1519" y="17903"/>
                </a:cubicBezTo>
                <a:cubicBezTo>
                  <a:pt x="1519" y="15373"/>
                  <a:pt x="1519" y="15373"/>
                  <a:pt x="1519" y="15373"/>
                </a:cubicBezTo>
                <a:cubicBezTo>
                  <a:pt x="506" y="15373"/>
                  <a:pt x="506" y="15373"/>
                  <a:pt x="506" y="15373"/>
                </a:cubicBezTo>
                <a:cubicBezTo>
                  <a:pt x="169" y="15373"/>
                  <a:pt x="0" y="15178"/>
                  <a:pt x="0" y="14984"/>
                </a:cubicBezTo>
                <a:cubicBezTo>
                  <a:pt x="0" y="14595"/>
                  <a:pt x="169" y="14400"/>
                  <a:pt x="506" y="14400"/>
                </a:cubicBezTo>
                <a:cubicBezTo>
                  <a:pt x="1519" y="14400"/>
                  <a:pt x="1519" y="14400"/>
                  <a:pt x="1519" y="14400"/>
                </a:cubicBezTo>
                <a:cubicBezTo>
                  <a:pt x="1519" y="11870"/>
                  <a:pt x="1519" y="11870"/>
                  <a:pt x="1519" y="11870"/>
                </a:cubicBezTo>
                <a:cubicBezTo>
                  <a:pt x="506" y="11870"/>
                  <a:pt x="506" y="11870"/>
                  <a:pt x="506" y="11870"/>
                </a:cubicBezTo>
                <a:cubicBezTo>
                  <a:pt x="169" y="11870"/>
                  <a:pt x="0" y="11676"/>
                  <a:pt x="0" y="11286"/>
                </a:cubicBezTo>
                <a:cubicBezTo>
                  <a:pt x="0" y="11092"/>
                  <a:pt x="169" y="10897"/>
                  <a:pt x="506" y="10897"/>
                </a:cubicBezTo>
                <a:cubicBezTo>
                  <a:pt x="1519" y="10897"/>
                  <a:pt x="1519" y="10897"/>
                  <a:pt x="1519" y="10897"/>
                </a:cubicBezTo>
                <a:cubicBezTo>
                  <a:pt x="1519" y="8368"/>
                  <a:pt x="1519" y="8368"/>
                  <a:pt x="1519" y="8368"/>
                </a:cubicBezTo>
                <a:cubicBezTo>
                  <a:pt x="506" y="8368"/>
                  <a:pt x="506" y="8368"/>
                  <a:pt x="506" y="8368"/>
                </a:cubicBezTo>
                <a:cubicBezTo>
                  <a:pt x="169" y="8368"/>
                  <a:pt x="0" y="8173"/>
                  <a:pt x="0" y="7784"/>
                </a:cubicBezTo>
                <a:cubicBezTo>
                  <a:pt x="0" y="7589"/>
                  <a:pt x="169" y="7200"/>
                  <a:pt x="506" y="7200"/>
                </a:cubicBezTo>
                <a:cubicBezTo>
                  <a:pt x="1519" y="7200"/>
                  <a:pt x="1519" y="7200"/>
                  <a:pt x="1519" y="7200"/>
                </a:cubicBezTo>
                <a:cubicBezTo>
                  <a:pt x="1519" y="4865"/>
                  <a:pt x="1519" y="4865"/>
                  <a:pt x="1519" y="4865"/>
                </a:cubicBezTo>
                <a:cubicBezTo>
                  <a:pt x="506" y="4865"/>
                  <a:pt x="506" y="4865"/>
                  <a:pt x="506" y="4865"/>
                </a:cubicBezTo>
                <a:cubicBezTo>
                  <a:pt x="169" y="4865"/>
                  <a:pt x="0" y="4476"/>
                  <a:pt x="0" y="4281"/>
                </a:cubicBezTo>
                <a:cubicBezTo>
                  <a:pt x="0" y="3892"/>
                  <a:pt x="169" y="3697"/>
                  <a:pt x="506" y="3697"/>
                </a:cubicBezTo>
                <a:cubicBezTo>
                  <a:pt x="1519" y="3697"/>
                  <a:pt x="1519" y="3697"/>
                  <a:pt x="1519" y="3697"/>
                </a:cubicBezTo>
                <a:cubicBezTo>
                  <a:pt x="1519" y="1168"/>
                  <a:pt x="1519" y="1168"/>
                  <a:pt x="1519" y="1168"/>
                </a:cubicBezTo>
                <a:cubicBezTo>
                  <a:pt x="506" y="1168"/>
                  <a:pt x="506" y="1168"/>
                  <a:pt x="506" y="1168"/>
                </a:cubicBezTo>
                <a:cubicBezTo>
                  <a:pt x="169" y="1168"/>
                  <a:pt x="0" y="778"/>
                  <a:pt x="0" y="584"/>
                </a:cubicBezTo>
                <a:cubicBezTo>
                  <a:pt x="0" y="195"/>
                  <a:pt x="169" y="0"/>
                  <a:pt x="506" y="0"/>
                </a:cubicBezTo>
                <a:cubicBezTo>
                  <a:pt x="2025" y="0"/>
                  <a:pt x="2025" y="0"/>
                  <a:pt x="2025" y="0"/>
                </a:cubicBezTo>
                <a:cubicBezTo>
                  <a:pt x="2194" y="0"/>
                  <a:pt x="2363" y="195"/>
                  <a:pt x="2363" y="584"/>
                </a:cubicBezTo>
                <a:cubicBezTo>
                  <a:pt x="2363" y="19849"/>
                  <a:pt x="2363" y="19849"/>
                  <a:pt x="2363" y="19849"/>
                </a:cubicBezTo>
                <a:cubicBezTo>
                  <a:pt x="2363" y="20043"/>
                  <a:pt x="2531" y="20432"/>
                  <a:pt x="2531" y="20432"/>
                </a:cubicBezTo>
                <a:cubicBezTo>
                  <a:pt x="2700" y="20627"/>
                  <a:pt x="2869" y="20627"/>
                  <a:pt x="2869" y="20627"/>
                </a:cubicBezTo>
                <a:cubicBezTo>
                  <a:pt x="21262" y="20627"/>
                  <a:pt x="21262" y="20627"/>
                  <a:pt x="21262" y="20627"/>
                </a:cubicBezTo>
                <a:cubicBezTo>
                  <a:pt x="21431" y="20627"/>
                  <a:pt x="21600" y="20822"/>
                  <a:pt x="21600" y="21211"/>
                </a:cubicBezTo>
                <a:close/>
                <a:moveTo>
                  <a:pt x="21600" y="21211"/>
                </a:moveTo>
                <a:cubicBezTo>
                  <a:pt x="21600" y="21211"/>
                  <a:pt x="21600" y="21211"/>
                  <a:pt x="21600" y="21211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35" name="Shape"/>
          <p:cNvSpPr/>
          <p:nvPr/>
        </p:nvSpPr>
        <p:spPr>
          <a:xfrm>
            <a:off x="20106943" y="5082264"/>
            <a:ext cx="770467" cy="7723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790" y="0"/>
                  <a:pt x="0" y="4790"/>
                  <a:pt x="0" y="10800"/>
                </a:cubicBezTo>
                <a:cubicBezTo>
                  <a:pt x="0" y="16810"/>
                  <a:pt x="4790" y="21600"/>
                  <a:pt x="10800" y="21600"/>
                </a:cubicBezTo>
                <a:cubicBezTo>
                  <a:pt x="16810" y="21600"/>
                  <a:pt x="21600" y="16810"/>
                  <a:pt x="21600" y="10800"/>
                </a:cubicBezTo>
                <a:cubicBezTo>
                  <a:pt x="21600" y="4790"/>
                  <a:pt x="16810" y="0"/>
                  <a:pt x="10800" y="0"/>
                </a:cubicBezTo>
                <a:close/>
                <a:moveTo>
                  <a:pt x="20018" y="10800"/>
                </a:moveTo>
                <a:cubicBezTo>
                  <a:pt x="20018" y="13195"/>
                  <a:pt x="19205" y="14822"/>
                  <a:pt x="18030" y="16403"/>
                </a:cubicBezTo>
                <a:cubicBezTo>
                  <a:pt x="17623" y="16403"/>
                  <a:pt x="17217" y="15590"/>
                  <a:pt x="17623" y="14822"/>
                </a:cubicBezTo>
                <a:cubicBezTo>
                  <a:pt x="18030" y="14008"/>
                  <a:pt x="18030" y="12427"/>
                  <a:pt x="18030" y="11613"/>
                </a:cubicBezTo>
                <a:cubicBezTo>
                  <a:pt x="18030" y="10800"/>
                  <a:pt x="17623" y="9218"/>
                  <a:pt x="16810" y="9218"/>
                </a:cubicBezTo>
                <a:cubicBezTo>
                  <a:pt x="15635" y="9218"/>
                  <a:pt x="15228" y="9218"/>
                  <a:pt x="14415" y="8044"/>
                </a:cubicBezTo>
                <a:cubicBezTo>
                  <a:pt x="13602" y="5603"/>
                  <a:pt x="16810" y="5197"/>
                  <a:pt x="15635" y="3977"/>
                </a:cubicBezTo>
                <a:cubicBezTo>
                  <a:pt x="15228" y="3615"/>
                  <a:pt x="13602" y="5197"/>
                  <a:pt x="13240" y="2802"/>
                </a:cubicBezTo>
                <a:lnTo>
                  <a:pt x="13602" y="2395"/>
                </a:lnTo>
                <a:cubicBezTo>
                  <a:pt x="17217" y="3615"/>
                  <a:pt x="20018" y="6778"/>
                  <a:pt x="20018" y="10800"/>
                </a:cubicBezTo>
                <a:close/>
                <a:moveTo>
                  <a:pt x="9580" y="1988"/>
                </a:moveTo>
                <a:cubicBezTo>
                  <a:pt x="9218" y="2395"/>
                  <a:pt x="8767" y="2395"/>
                  <a:pt x="8405" y="2802"/>
                </a:cubicBezTo>
                <a:cubicBezTo>
                  <a:pt x="7592" y="3615"/>
                  <a:pt x="7185" y="3208"/>
                  <a:pt x="6778" y="3977"/>
                </a:cubicBezTo>
                <a:cubicBezTo>
                  <a:pt x="6372" y="4790"/>
                  <a:pt x="5197" y="5603"/>
                  <a:pt x="5197" y="6010"/>
                </a:cubicBezTo>
                <a:cubicBezTo>
                  <a:pt x="5197" y="6417"/>
                  <a:pt x="6010" y="7185"/>
                  <a:pt x="6010" y="7185"/>
                </a:cubicBezTo>
                <a:cubicBezTo>
                  <a:pt x="6372" y="6778"/>
                  <a:pt x="7185" y="6778"/>
                  <a:pt x="7998" y="7185"/>
                </a:cubicBezTo>
                <a:cubicBezTo>
                  <a:pt x="8405" y="7185"/>
                  <a:pt x="12427" y="7637"/>
                  <a:pt x="11207" y="10800"/>
                </a:cubicBezTo>
                <a:cubicBezTo>
                  <a:pt x="10800" y="12020"/>
                  <a:pt x="8767" y="11613"/>
                  <a:pt x="8405" y="13195"/>
                </a:cubicBezTo>
                <a:cubicBezTo>
                  <a:pt x="8405" y="13602"/>
                  <a:pt x="8405" y="14822"/>
                  <a:pt x="7998" y="15228"/>
                </a:cubicBezTo>
                <a:cubicBezTo>
                  <a:pt x="7998" y="15590"/>
                  <a:pt x="8405" y="17623"/>
                  <a:pt x="7998" y="17623"/>
                </a:cubicBezTo>
                <a:cubicBezTo>
                  <a:pt x="7592" y="17623"/>
                  <a:pt x="6010" y="15590"/>
                  <a:pt x="6010" y="15590"/>
                </a:cubicBezTo>
                <a:cubicBezTo>
                  <a:pt x="6010" y="15228"/>
                  <a:pt x="5603" y="14008"/>
                  <a:pt x="5603" y="12833"/>
                </a:cubicBezTo>
                <a:cubicBezTo>
                  <a:pt x="5603" y="12020"/>
                  <a:pt x="3977" y="12020"/>
                  <a:pt x="3977" y="10800"/>
                </a:cubicBezTo>
                <a:cubicBezTo>
                  <a:pt x="3977" y="9625"/>
                  <a:pt x="4790" y="8812"/>
                  <a:pt x="4790" y="8405"/>
                </a:cubicBezTo>
                <a:cubicBezTo>
                  <a:pt x="4383" y="7637"/>
                  <a:pt x="2802" y="7637"/>
                  <a:pt x="2395" y="7637"/>
                </a:cubicBezTo>
                <a:cubicBezTo>
                  <a:pt x="3615" y="4383"/>
                  <a:pt x="6372" y="2395"/>
                  <a:pt x="9580" y="1988"/>
                </a:cubicBezTo>
                <a:close/>
                <a:moveTo>
                  <a:pt x="7998" y="19612"/>
                </a:moveTo>
                <a:cubicBezTo>
                  <a:pt x="8405" y="19205"/>
                  <a:pt x="8405" y="18798"/>
                  <a:pt x="9218" y="18798"/>
                </a:cubicBezTo>
                <a:cubicBezTo>
                  <a:pt x="9580" y="18798"/>
                  <a:pt x="9987" y="18798"/>
                  <a:pt x="10800" y="18392"/>
                </a:cubicBezTo>
                <a:cubicBezTo>
                  <a:pt x="11207" y="18392"/>
                  <a:pt x="12427" y="17985"/>
                  <a:pt x="13240" y="17623"/>
                </a:cubicBezTo>
                <a:cubicBezTo>
                  <a:pt x="14008" y="17623"/>
                  <a:pt x="15635" y="17985"/>
                  <a:pt x="15997" y="18392"/>
                </a:cubicBezTo>
                <a:cubicBezTo>
                  <a:pt x="14415" y="19612"/>
                  <a:pt x="12833" y="20018"/>
                  <a:pt x="10800" y="20018"/>
                </a:cubicBezTo>
                <a:cubicBezTo>
                  <a:pt x="9987" y="20018"/>
                  <a:pt x="8767" y="20018"/>
                  <a:pt x="7998" y="19612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646" name="Group"/>
          <p:cNvGrpSpPr/>
          <p:nvPr/>
        </p:nvGrpSpPr>
        <p:grpSpPr>
          <a:xfrm>
            <a:off x="19194029" y="10557907"/>
            <a:ext cx="2596295" cy="466960"/>
            <a:chOff x="0" y="0"/>
            <a:chExt cx="2596293" cy="466959"/>
          </a:xfrm>
        </p:grpSpPr>
        <p:sp>
          <p:nvSpPr>
            <p:cNvPr id="636" name="Shape"/>
            <p:cNvSpPr/>
            <p:nvPr/>
          </p:nvSpPr>
          <p:spPr>
            <a:xfrm>
              <a:off x="1055225" y="5172"/>
              <a:ext cx="454685" cy="461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06" y="0"/>
                  </a:moveTo>
                  <a:cubicBezTo>
                    <a:pt x="2694" y="0"/>
                    <a:pt x="2694" y="0"/>
                    <a:pt x="2694" y="0"/>
                  </a:cubicBezTo>
                  <a:cubicBezTo>
                    <a:pt x="1372" y="0"/>
                    <a:pt x="0" y="1369"/>
                    <a:pt x="0" y="2687"/>
                  </a:cubicBezTo>
                  <a:cubicBezTo>
                    <a:pt x="0" y="18862"/>
                    <a:pt x="0" y="18862"/>
                    <a:pt x="0" y="18862"/>
                  </a:cubicBezTo>
                  <a:cubicBezTo>
                    <a:pt x="0" y="20231"/>
                    <a:pt x="1372" y="21600"/>
                    <a:pt x="2694" y="21600"/>
                  </a:cubicBezTo>
                  <a:cubicBezTo>
                    <a:pt x="10825" y="21600"/>
                    <a:pt x="10825" y="21600"/>
                    <a:pt x="10825" y="21600"/>
                  </a:cubicBezTo>
                  <a:cubicBezTo>
                    <a:pt x="10825" y="13893"/>
                    <a:pt x="10825" y="13893"/>
                    <a:pt x="10825" y="13893"/>
                  </a:cubicBezTo>
                  <a:cubicBezTo>
                    <a:pt x="8132" y="13893"/>
                    <a:pt x="8132" y="13893"/>
                    <a:pt x="8132" y="13893"/>
                  </a:cubicBezTo>
                  <a:cubicBezTo>
                    <a:pt x="8132" y="10344"/>
                    <a:pt x="8132" y="10344"/>
                    <a:pt x="8132" y="10344"/>
                  </a:cubicBezTo>
                  <a:cubicBezTo>
                    <a:pt x="10825" y="10344"/>
                    <a:pt x="10825" y="10344"/>
                    <a:pt x="10825" y="10344"/>
                  </a:cubicBezTo>
                  <a:cubicBezTo>
                    <a:pt x="10825" y="8518"/>
                    <a:pt x="10825" y="8518"/>
                    <a:pt x="10825" y="8518"/>
                  </a:cubicBezTo>
                  <a:cubicBezTo>
                    <a:pt x="10825" y="6287"/>
                    <a:pt x="13062" y="4056"/>
                    <a:pt x="15298" y="4056"/>
                  </a:cubicBezTo>
                  <a:cubicBezTo>
                    <a:pt x="17585" y="4056"/>
                    <a:pt x="17585" y="4056"/>
                    <a:pt x="17585" y="4056"/>
                  </a:cubicBezTo>
                  <a:cubicBezTo>
                    <a:pt x="17585" y="8113"/>
                    <a:pt x="17585" y="8113"/>
                    <a:pt x="17585" y="8113"/>
                  </a:cubicBezTo>
                  <a:cubicBezTo>
                    <a:pt x="15755" y="8113"/>
                    <a:pt x="15755" y="8113"/>
                    <a:pt x="15755" y="8113"/>
                  </a:cubicBezTo>
                  <a:cubicBezTo>
                    <a:pt x="14840" y="8113"/>
                    <a:pt x="14840" y="8113"/>
                    <a:pt x="14840" y="8518"/>
                  </a:cubicBezTo>
                  <a:cubicBezTo>
                    <a:pt x="14840" y="10344"/>
                    <a:pt x="14840" y="10344"/>
                    <a:pt x="14840" y="10344"/>
                  </a:cubicBezTo>
                  <a:cubicBezTo>
                    <a:pt x="17585" y="10344"/>
                    <a:pt x="17585" y="10344"/>
                    <a:pt x="17585" y="10344"/>
                  </a:cubicBezTo>
                  <a:cubicBezTo>
                    <a:pt x="17585" y="13893"/>
                    <a:pt x="17585" y="13893"/>
                    <a:pt x="17585" y="13893"/>
                  </a:cubicBezTo>
                  <a:cubicBezTo>
                    <a:pt x="14840" y="13893"/>
                    <a:pt x="14840" y="13893"/>
                    <a:pt x="14840" y="13893"/>
                  </a:cubicBezTo>
                  <a:cubicBezTo>
                    <a:pt x="14840" y="21600"/>
                    <a:pt x="14840" y="21600"/>
                    <a:pt x="14840" y="21600"/>
                  </a:cubicBezTo>
                  <a:cubicBezTo>
                    <a:pt x="18906" y="21600"/>
                    <a:pt x="18906" y="21600"/>
                    <a:pt x="18906" y="21600"/>
                  </a:cubicBezTo>
                  <a:cubicBezTo>
                    <a:pt x="20279" y="21600"/>
                    <a:pt x="21600" y="20231"/>
                    <a:pt x="21600" y="18862"/>
                  </a:cubicBezTo>
                  <a:cubicBezTo>
                    <a:pt x="21600" y="2687"/>
                    <a:pt x="21600" y="2687"/>
                    <a:pt x="21600" y="2687"/>
                  </a:cubicBezTo>
                  <a:cubicBezTo>
                    <a:pt x="21600" y="1369"/>
                    <a:pt x="20279" y="0"/>
                    <a:pt x="18906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37" name="Shape"/>
            <p:cNvSpPr/>
            <p:nvPr/>
          </p:nvSpPr>
          <p:spPr>
            <a:xfrm>
              <a:off x="543191" y="5172"/>
              <a:ext cx="412870" cy="461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4529"/>
                  </a:moveTo>
                  <a:cubicBezTo>
                    <a:pt x="21600" y="17071"/>
                    <a:pt x="21600" y="17071"/>
                    <a:pt x="21600" y="17071"/>
                  </a:cubicBezTo>
                  <a:cubicBezTo>
                    <a:pt x="21600" y="19510"/>
                    <a:pt x="19830" y="21600"/>
                    <a:pt x="17351" y="21600"/>
                  </a:cubicBezTo>
                  <a:cubicBezTo>
                    <a:pt x="4603" y="21600"/>
                    <a:pt x="4603" y="21600"/>
                    <a:pt x="4603" y="21600"/>
                  </a:cubicBezTo>
                  <a:cubicBezTo>
                    <a:pt x="2125" y="21600"/>
                    <a:pt x="0" y="19510"/>
                    <a:pt x="0" y="17071"/>
                  </a:cubicBezTo>
                  <a:cubicBezTo>
                    <a:pt x="0" y="4529"/>
                    <a:pt x="0" y="4529"/>
                    <a:pt x="0" y="4529"/>
                  </a:cubicBezTo>
                  <a:cubicBezTo>
                    <a:pt x="0" y="2090"/>
                    <a:pt x="2125" y="0"/>
                    <a:pt x="4603" y="0"/>
                  </a:cubicBezTo>
                  <a:cubicBezTo>
                    <a:pt x="17351" y="0"/>
                    <a:pt x="17351" y="0"/>
                    <a:pt x="17351" y="0"/>
                  </a:cubicBezTo>
                  <a:cubicBezTo>
                    <a:pt x="19830" y="0"/>
                    <a:pt x="21600" y="2090"/>
                    <a:pt x="21600" y="4529"/>
                  </a:cubicBezTo>
                  <a:close/>
                  <a:moveTo>
                    <a:pt x="19830" y="9755"/>
                  </a:moveTo>
                  <a:cubicBezTo>
                    <a:pt x="19830" y="9058"/>
                    <a:pt x="19121" y="8013"/>
                    <a:pt x="18059" y="8013"/>
                  </a:cubicBezTo>
                  <a:cubicBezTo>
                    <a:pt x="17351" y="8013"/>
                    <a:pt x="16997" y="8361"/>
                    <a:pt x="16643" y="8710"/>
                  </a:cubicBezTo>
                  <a:cubicBezTo>
                    <a:pt x="15226" y="8013"/>
                    <a:pt x="13456" y="7316"/>
                    <a:pt x="11331" y="7316"/>
                  </a:cubicBezTo>
                  <a:cubicBezTo>
                    <a:pt x="12393" y="3484"/>
                    <a:pt x="12393" y="3484"/>
                    <a:pt x="12393" y="3484"/>
                  </a:cubicBezTo>
                  <a:cubicBezTo>
                    <a:pt x="15580" y="4181"/>
                    <a:pt x="15580" y="4181"/>
                    <a:pt x="15580" y="4181"/>
                  </a:cubicBezTo>
                  <a:cubicBezTo>
                    <a:pt x="15580" y="5226"/>
                    <a:pt x="16289" y="5923"/>
                    <a:pt x="17351" y="5923"/>
                  </a:cubicBezTo>
                  <a:cubicBezTo>
                    <a:pt x="18059" y="5923"/>
                    <a:pt x="18767" y="5226"/>
                    <a:pt x="18767" y="4181"/>
                  </a:cubicBezTo>
                  <a:cubicBezTo>
                    <a:pt x="18767" y="3135"/>
                    <a:pt x="18059" y="2439"/>
                    <a:pt x="17351" y="2439"/>
                  </a:cubicBezTo>
                  <a:cubicBezTo>
                    <a:pt x="16643" y="2439"/>
                    <a:pt x="15934" y="2787"/>
                    <a:pt x="15580" y="3484"/>
                  </a:cubicBezTo>
                  <a:cubicBezTo>
                    <a:pt x="12393" y="2787"/>
                    <a:pt x="12393" y="2787"/>
                    <a:pt x="12393" y="2787"/>
                  </a:cubicBezTo>
                  <a:cubicBezTo>
                    <a:pt x="12039" y="2787"/>
                    <a:pt x="12039" y="2787"/>
                    <a:pt x="12039" y="3135"/>
                  </a:cubicBezTo>
                  <a:cubicBezTo>
                    <a:pt x="10623" y="7316"/>
                    <a:pt x="10623" y="7316"/>
                    <a:pt x="10623" y="7316"/>
                  </a:cubicBezTo>
                  <a:cubicBezTo>
                    <a:pt x="8498" y="7316"/>
                    <a:pt x="6728" y="8013"/>
                    <a:pt x="5311" y="8710"/>
                  </a:cubicBezTo>
                  <a:cubicBezTo>
                    <a:pt x="4957" y="8361"/>
                    <a:pt x="4249" y="8361"/>
                    <a:pt x="3895" y="8361"/>
                  </a:cubicBezTo>
                  <a:cubicBezTo>
                    <a:pt x="2833" y="8361"/>
                    <a:pt x="2125" y="9058"/>
                    <a:pt x="2125" y="10103"/>
                  </a:cubicBezTo>
                  <a:cubicBezTo>
                    <a:pt x="2125" y="10800"/>
                    <a:pt x="2479" y="11148"/>
                    <a:pt x="3187" y="11497"/>
                  </a:cubicBezTo>
                  <a:cubicBezTo>
                    <a:pt x="3187" y="11845"/>
                    <a:pt x="3187" y="12194"/>
                    <a:pt x="3187" y="12194"/>
                  </a:cubicBezTo>
                  <a:cubicBezTo>
                    <a:pt x="3187" y="14981"/>
                    <a:pt x="6728" y="17419"/>
                    <a:pt x="10977" y="17419"/>
                  </a:cubicBezTo>
                  <a:cubicBezTo>
                    <a:pt x="15226" y="17419"/>
                    <a:pt x="18767" y="14981"/>
                    <a:pt x="18767" y="12194"/>
                  </a:cubicBezTo>
                  <a:cubicBezTo>
                    <a:pt x="18767" y="12194"/>
                    <a:pt x="18767" y="11845"/>
                    <a:pt x="18767" y="11497"/>
                  </a:cubicBezTo>
                  <a:cubicBezTo>
                    <a:pt x="19475" y="11148"/>
                    <a:pt x="19830" y="10800"/>
                    <a:pt x="19830" y="9755"/>
                  </a:cubicBezTo>
                  <a:close/>
                  <a:moveTo>
                    <a:pt x="8144" y="12542"/>
                  </a:moveTo>
                  <a:cubicBezTo>
                    <a:pt x="7436" y="12542"/>
                    <a:pt x="7082" y="11845"/>
                    <a:pt x="7082" y="11148"/>
                  </a:cubicBezTo>
                  <a:cubicBezTo>
                    <a:pt x="7082" y="10452"/>
                    <a:pt x="7436" y="10103"/>
                    <a:pt x="8144" y="10103"/>
                  </a:cubicBezTo>
                  <a:cubicBezTo>
                    <a:pt x="8852" y="10103"/>
                    <a:pt x="9561" y="10452"/>
                    <a:pt x="9561" y="11148"/>
                  </a:cubicBezTo>
                  <a:cubicBezTo>
                    <a:pt x="9561" y="11845"/>
                    <a:pt x="8852" y="12542"/>
                    <a:pt x="8144" y="12542"/>
                  </a:cubicBezTo>
                  <a:close/>
                  <a:moveTo>
                    <a:pt x="13810" y="14284"/>
                  </a:moveTo>
                  <a:cubicBezTo>
                    <a:pt x="14164" y="14632"/>
                    <a:pt x="14164" y="14632"/>
                    <a:pt x="13810" y="14981"/>
                  </a:cubicBezTo>
                  <a:cubicBezTo>
                    <a:pt x="13456" y="15329"/>
                    <a:pt x="12393" y="15677"/>
                    <a:pt x="10977" y="15677"/>
                  </a:cubicBezTo>
                  <a:cubicBezTo>
                    <a:pt x="10977" y="15677"/>
                    <a:pt x="10977" y="15677"/>
                    <a:pt x="10977" y="15677"/>
                  </a:cubicBezTo>
                  <a:cubicBezTo>
                    <a:pt x="10977" y="15677"/>
                    <a:pt x="10977" y="15677"/>
                    <a:pt x="10977" y="15677"/>
                  </a:cubicBezTo>
                  <a:cubicBezTo>
                    <a:pt x="9561" y="15677"/>
                    <a:pt x="8498" y="15329"/>
                    <a:pt x="8144" y="14981"/>
                  </a:cubicBezTo>
                  <a:cubicBezTo>
                    <a:pt x="7790" y="14632"/>
                    <a:pt x="7790" y="14632"/>
                    <a:pt x="8144" y="14284"/>
                  </a:cubicBezTo>
                  <a:cubicBezTo>
                    <a:pt x="8144" y="14284"/>
                    <a:pt x="8498" y="14284"/>
                    <a:pt x="8498" y="14284"/>
                  </a:cubicBezTo>
                  <a:cubicBezTo>
                    <a:pt x="8852" y="14981"/>
                    <a:pt x="9915" y="14981"/>
                    <a:pt x="10977" y="14981"/>
                  </a:cubicBezTo>
                  <a:cubicBezTo>
                    <a:pt x="10977" y="14981"/>
                    <a:pt x="10977" y="14981"/>
                    <a:pt x="10977" y="14981"/>
                  </a:cubicBezTo>
                  <a:cubicBezTo>
                    <a:pt x="10977" y="14981"/>
                    <a:pt x="10977" y="14981"/>
                    <a:pt x="10977" y="14981"/>
                  </a:cubicBezTo>
                  <a:cubicBezTo>
                    <a:pt x="12039" y="14981"/>
                    <a:pt x="13102" y="14981"/>
                    <a:pt x="13456" y="14284"/>
                  </a:cubicBezTo>
                  <a:cubicBezTo>
                    <a:pt x="13456" y="14284"/>
                    <a:pt x="13810" y="14284"/>
                    <a:pt x="13810" y="14284"/>
                  </a:cubicBezTo>
                  <a:close/>
                  <a:moveTo>
                    <a:pt x="14872" y="11148"/>
                  </a:moveTo>
                  <a:cubicBezTo>
                    <a:pt x="14872" y="11845"/>
                    <a:pt x="14518" y="12542"/>
                    <a:pt x="13810" y="12542"/>
                  </a:cubicBezTo>
                  <a:cubicBezTo>
                    <a:pt x="13102" y="12542"/>
                    <a:pt x="12393" y="11845"/>
                    <a:pt x="12393" y="11148"/>
                  </a:cubicBezTo>
                  <a:cubicBezTo>
                    <a:pt x="12393" y="10452"/>
                    <a:pt x="13102" y="10103"/>
                    <a:pt x="13810" y="10103"/>
                  </a:cubicBezTo>
                  <a:cubicBezTo>
                    <a:pt x="14518" y="10103"/>
                    <a:pt x="14872" y="10452"/>
                    <a:pt x="14872" y="11148"/>
                  </a:cubicBezTo>
                  <a:close/>
                  <a:moveTo>
                    <a:pt x="16289" y="4181"/>
                  </a:moveTo>
                  <a:cubicBezTo>
                    <a:pt x="16289" y="3484"/>
                    <a:pt x="16643" y="3135"/>
                    <a:pt x="17351" y="3135"/>
                  </a:cubicBezTo>
                  <a:cubicBezTo>
                    <a:pt x="17705" y="3135"/>
                    <a:pt x="18059" y="3484"/>
                    <a:pt x="18059" y="4181"/>
                  </a:cubicBezTo>
                  <a:cubicBezTo>
                    <a:pt x="18059" y="4877"/>
                    <a:pt x="17705" y="5226"/>
                    <a:pt x="17351" y="5226"/>
                  </a:cubicBezTo>
                  <a:cubicBezTo>
                    <a:pt x="16643" y="5226"/>
                    <a:pt x="16289" y="4877"/>
                    <a:pt x="16289" y="4181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38" name="Rounded Rectangle"/>
            <p:cNvSpPr/>
            <p:nvPr/>
          </p:nvSpPr>
          <p:spPr>
            <a:xfrm>
              <a:off x="1609074" y="10656"/>
              <a:ext cx="444028" cy="450819"/>
            </a:xfrm>
            <a:prstGeom prst="roundRect">
              <a:avLst>
                <a:gd name="adj" fmla="val 14509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39" name="Shape"/>
            <p:cNvSpPr/>
            <p:nvPr/>
          </p:nvSpPr>
          <p:spPr>
            <a:xfrm>
              <a:off x="1645966" y="93994"/>
              <a:ext cx="391556" cy="2694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917" extrusionOk="0">
                  <a:moveTo>
                    <a:pt x="0" y="8345"/>
                  </a:moveTo>
                  <a:cubicBezTo>
                    <a:pt x="815" y="8345"/>
                    <a:pt x="1834" y="8345"/>
                    <a:pt x="2445" y="7855"/>
                  </a:cubicBezTo>
                  <a:cubicBezTo>
                    <a:pt x="1223" y="7855"/>
                    <a:pt x="408" y="7118"/>
                    <a:pt x="204" y="6136"/>
                  </a:cubicBezTo>
                  <a:cubicBezTo>
                    <a:pt x="611" y="6627"/>
                    <a:pt x="2038" y="6873"/>
                    <a:pt x="2649" y="6627"/>
                  </a:cubicBezTo>
                  <a:cubicBezTo>
                    <a:pt x="2649" y="6382"/>
                    <a:pt x="2853" y="6136"/>
                    <a:pt x="2853" y="5891"/>
                  </a:cubicBezTo>
                  <a:cubicBezTo>
                    <a:pt x="3464" y="3436"/>
                    <a:pt x="5298" y="1473"/>
                    <a:pt x="7336" y="1718"/>
                  </a:cubicBezTo>
                  <a:cubicBezTo>
                    <a:pt x="7132" y="1473"/>
                    <a:pt x="7132" y="1473"/>
                    <a:pt x="6928" y="1473"/>
                  </a:cubicBezTo>
                  <a:cubicBezTo>
                    <a:pt x="6725" y="1227"/>
                    <a:pt x="5298" y="982"/>
                    <a:pt x="5502" y="491"/>
                  </a:cubicBezTo>
                  <a:cubicBezTo>
                    <a:pt x="5706" y="0"/>
                    <a:pt x="7336" y="982"/>
                    <a:pt x="7743" y="982"/>
                  </a:cubicBezTo>
                  <a:cubicBezTo>
                    <a:pt x="7336" y="736"/>
                    <a:pt x="6521" y="491"/>
                    <a:pt x="6521" y="0"/>
                  </a:cubicBezTo>
                  <a:cubicBezTo>
                    <a:pt x="7132" y="0"/>
                    <a:pt x="7743" y="491"/>
                    <a:pt x="8151" y="982"/>
                  </a:cubicBezTo>
                  <a:cubicBezTo>
                    <a:pt x="7947" y="736"/>
                    <a:pt x="7947" y="491"/>
                    <a:pt x="7947" y="245"/>
                  </a:cubicBezTo>
                  <a:cubicBezTo>
                    <a:pt x="9577" y="1473"/>
                    <a:pt x="10392" y="3927"/>
                    <a:pt x="11208" y="6382"/>
                  </a:cubicBezTo>
                  <a:cubicBezTo>
                    <a:pt x="11819" y="5645"/>
                    <a:pt x="12430" y="5155"/>
                    <a:pt x="12838" y="4909"/>
                  </a:cubicBezTo>
                  <a:cubicBezTo>
                    <a:pt x="14264" y="3927"/>
                    <a:pt x="15894" y="2945"/>
                    <a:pt x="18543" y="1964"/>
                  </a:cubicBezTo>
                  <a:cubicBezTo>
                    <a:pt x="18543" y="2945"/>
                    <a:pt x="18136" y="4173"/>
                    <a:pt x="16709" y="5155"/>
                  </a:cubicBezTo>
                  <a:cubicBezTo>
                    <a:pt x="16913" y="5155"/>
                    <a:pt x="17525" y="5155"/>
                    <a:pt x="17932" y="5400"/>
                  </a:cubicBezTo>
                  <a:cubicBezTo>
                    <a:pt x="17728" y="6627"/>
                    <a:pt x="17117" y="7609"/>
                    <a:pt x="15487" y="8100"/>
                  </a:cubicBezTo>
                  <a:cubicBezTo>
                    <a:pt x="16302" y="8100"/>
                    <a:pt x="16709" y="8345"/>
                    <a:pt x="16913" y="8591"/>
                  </a:cubicBezTo>
                  <a:cubicBezTo>
                    <a:pt x="16709" y="9573"/>
                    <a:pt x="15894" y="10555"/>
                    <a:pt x="14264" y="10309"/>
                  </a:cubicBezTo>
                  <a:cubicBezTo>
                    <a:pt x="16098" y="11045"/>
                    <a:pt x="15079" y="12764"/>
                    <a:pt x="13653" y="12518"/>
                  </a:cubicBezTo>
                  <a:cubicBezTo>
                    <a:pt x="15894" y="15464"/>
                    <a:pt x="19562" y="15218"/>
                    <a:pt x="21600" y="12764"/>
                  </a:cubicBezTo>
                  <a:cubicBezTo>
                    <a:pt x="16302" y="21600"/>
                    <a:pt x="4483" y="18164"/>
                    <a:pt x="2649" y="9327"/>
                  </a:cubicBezTo>
                  <a:cubicBezTo>
                    <a:pt x="1223" y="9327"/>
                    <a:pt x="611" y="8836"/>
                    <a:pt x="0" y="8345"/>
                  </a:cubicBezTo>
                  <a:close/>
                </a:path>
              </a:pathLst>
            </a:custGeom>
            <a:solidFill>
              <a:srgbClr val="2D494A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endParaRPr/>
            </a:p>
          </p:txBody>
        </p:sp>
        <p:sp>
          <p:nvSpPr>
            <p:cNvPr id="640" name="Rounded Rectangle"/>
            <p:cNvSpPr/>
            <p:nvPr/>
          </p:nvSpPr>
          <p:spPr>
            <a:xfrm>
              <a:off x="2152266" y="0"/>
              <a:ext cx="444028" cy="450818"/>
            </a:xfrm>
            <a:prstGeom prst="roundRect">
              <a:avLst>
                <a:gd name="adj" fmla="val 14509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grpSp>
          <p:nvGrpSpPr>
            <p:cNvPr id="643" name="Group"/>
            <p:cNvGrpSpPr/>
            <p:nvPr/>
          </p:nvGrpSpPr>
          <p:grpSpPr>
            <a:xfrm>
              <a:off x="2243801" y="83337"/>
              <a:ext cx="282271" cy="284144"/>
              <a:chOff x="0" y="0"/>
              <a:chExt cx="282269" cy="284143"/>
            </a:xfrm>
          </p:grpSpPr>
          <p:sp>
            <p:nvSpPr>
              <p:cNvPr id="641" name="Shape"/>
              <p:cNvSpPr/>
              <p:nvPr/>
            </p:nvSpPr>
            <p:spPr>
              <a:xfrm>
                <a:off x="0" y="0"/>
                <a:ext cx="61612" cy="2803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90"/>
                    </a:moveTo>
                    <a:cubicBezTo>
                      <a:pt x="21600" y="3534"/>
                      <a:pt x="17633" y="4380"/>
                      <a:pt x="9918" y="4380"/>
                    </a:cubicBezTo>
                    <a:cubicBezTo>
                      <a:pt x="3747" y="4380"/>
                      <a:pt x="0" y="3534"/>
                      <a:pt x="0" y="2190"/>
                    </a:cubicBezTo>
                    <a:cubicBezTo>
                      <a:pt x="0" y="896"/>
                      <a:pt x="3747" y="0"/>
                      <a:pt x="9918" y="0"/>
                    </a:cubicBezTo>
                    <a:cubicBezTo>
                      <a:pt x="17633" y="0"/>
                      <a:pt x="21600" y="896"/>
                      <a:pt x="21600" y="2190"/>
                    </a:cubicBezTo>
                    <a:close/>
                    <a:moveTo>
                      <a:pt x="0" y="21600"/>
                    </a:moveTo>
                    <a:cubicBezTo>
                      <a:pt x="0" y="6570"/>
                      <a:pt x="0" y="6570"/>
                      <a:pt x="0" y="6570"/>
                    </a:cubicBezTo>
                    <a:cubicBezTo>
                      <a:pt x="21600" y="6570"/>
                      <a:pt x="21600" y="6570"/>
                      <a:pt x="21600" y="657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2D49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ctr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42" name="Shape"/>
              <p:cNvSpPr/>
              <p:nvPr/>
            </p:nvSpPr>
            <p:spPr>
              <a:xfrm>
                <a:off x="96188" y="82985"/>
                <a:ext cx="186082" cy="2011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7386"/>
                    </a:moveTo>
                    <a:cubicBezTo>
                      <a:pt x="0" y="4320"/>
                      <a:pt x="0" y="2439"/>
                      <a:pt x="0" y="557"/>
                    </a:cubicBezTo>
                    <a:cubicBezTo>
                      <a:pt x="5844" y="557"/>
                      <a:pt x="5844" y="557"/>
                      <a:pt x="5844" y="557"/>
                    </a:cubicBezTo>
                    <a:cubicBezTo>
                      <a:pt x="6510" y="3066"/>
                      <a:pt x="6510" y="3066"/>
                      <a:pt x="6510" y="3066"/>
                    </a:cubicBezTo>
                    <a:cubicBezTo>
                      <a:pt x="7175" y="1812"/>
                      <a:pt x="9764" y="0"/>
                      <a:pt x="13759" y="0"/>
                    </a:cubicBezTo>
                    <a:cubicBezTo>
                      <a:pt x="18345" y="0"/>
                      <a:pt x="21600" y="3066"/>
                      <a:pt x="21600" y="9197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14351" y="21600"/>
                      <a:pt x="14351" y="21600"/>
                      <a:pt x="14351" y="21600"/>
                    </a:cubicBezTo>
                    <a:cubicBezTo>
                      <a:pt x="14351" y="9825"/>
                      <a:pt x="14351" y="9825"/>
                      <a:pt x="14351" y="9825"/>
                    </a:cubicBezTo>
                    <a:cubicBezTo>
                      <a:pt x="14351" y="7386"/>
                      <a:pt x="13759" y="5505"/>
                      <a:pt x="11096" y="5505"/>
                    </a:cubicBezTo>
                    <a:cubicBezTo>
                      <a:pt x="9099" y="5505"/>
                      <a:pt x="7841" y="6759"/>
                      <a:pt x="7175" y="8013"/>
                    </a:cubicBezTo>
                    <a:cubicBezTo>
                      <a:pt x="7175" y="8013"/>
                      <a:pt x="7175" y="8640"/>
                      <a:pt x="7175" y="9197"/>
                    </a:cubicBezTo>
                    <a:cubicBezTo>
                      <a:pt x="7175" y="21600"/>
                      <a:pt x="7175" y="21600"/>
                      <a:pt x="7175" y="21600"/>
                    </a:cubicBezTo>
                    <a:cubicBezTo>
                      <a:pt x="0" y="21600"/>
                      <a:pt x="0" y="21600"/>
                      <a:pt x="0" y="21600"/>
                    </a:cubicBezTo>
                    <a:lnTo>
                      <a:pt x="0" y="7386"/>
                    </a:lnTo>
                  </a:path>
                </a:pathLst>
              </a:custGeom>
              <a:solidFill>
                <a:srgbClr val="2D49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ctr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644" name="Rounded Rectangle"/>
            <p:cNvSpPr/>
            <p:nvPr/>
          </p:nvSpPr>
          <p:spPr>
            <a:xfrm>
              <a:off x="0" y="10656"/>
              <a:ext cx="444027" cy="450819"/>
            </a:xfrm>
            <a:prstGeom prst="roundRect">
              <a:avLst>
                <a:gd name="adj" fmla="val 14509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45" name="Shape"/>
            <p:cNvSpPr/>
            <p:nvPr/>
          </p:nvSpPr>
          <p:spPr>
            <a:xfrm>
              <a:off x="51337" y="80057"/>
              <a:ext cx="341352" cy="3120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34" y="19800"/>
                  </a:moveTo>
                  <a:cubicBezTo>
                    <a:pt x="21234" y="20700"/>
                    <a:pt x="20136" y="21300"/>
                    <a:pt x="19037" y="21300"/>
                  </a:cubicBezTo>
                  <a:cubicBezTo>
                    <a:pt x="16475" y="21600"/>
                    <a:pt x="13546" y="21600"/>
                    <a:pt x="10983" y="21600"/>
                  </a:cubicBezTo>
                  <a:cubicBezTo>
                    <a:pt x="8054" y="21600"/>
                    <a:pt x="5492" y="21600"/>
                    <a:pt x="2563" y="21300"/>
                  </a:cubicBezTo>
                  <a:cubicBezTo>
                    <a:pt x="1464" y="21300"/>
                    <a:pt x="732" y="20700"/>
                    <a:pt x="366" y="19800"/>
                  </a:cubicBezTo>
                  <a:cubicBezTo>
                    <a:pt x="0" y="18300"/>
                    <a:pt x="0" y="16800"/>
                    <a:pt x="0" y="15600"/>
                  </a:cubicBezTo>
                  <a:cubicBezTo>
                    <a:pt x="0" y="14100"/>
                    <a:pt x="0" y="12600"/>
                    <a:pt x="366" y="11400"/>
                  </a:cubicBezTo>
                  <a:cubicBezTo>
                    <a:pt x="732" y="10200"/>
                    <a:pt x="1464" y="9600"/>
                    <a:pt x="2563" y="9600"/>
                  </a:cubicBezTo>
                  <a:cubicBezTo>
                    <a:pt x="5492" y="9300"/>
                    <a:pt x="8054" y="9300"/>
                    <a:pt x="10983" y="9300"/>
                  </a:cubicBezTo>
                  <a:cubicBezTo>
                    <a:pt x="13546" y="9300"/>
                    <a:pt x="16475" y="9300"/>
                    <a:pt x="19037" y="9600"/>
                  </a:cubicBezTo>
                  <a:cubicBezTo>
                    <a:pt x="20136" y="9600"/>
                    <a:pt x="21234" y="10200"/>
                    <a:pt x="21234" y="11400"/>
                  </a:cubicBezTo>
                  <a:cubicBezTo>
                    <a:pt x="21600" y="12600"/>
                    <a:pt x="21600" y="14100"/>
                    <a:pt x="21600" y="15600"/>
                  </a:cubicBezTo>
                  <a:cubicBezTo>
                    <a:pt x="21600" y="16800"/>
                    <a:pt x="21600" y="18300"/>
                    <a:pt x="21234" y="19800"/>
                  </a:cubicBezTo>
                  <a:close/>
                  <a:moveTo>
                    <a:pt x="6224" y="12600"/>
                  </a:moveTo>
                  <a:cubicBezTo>
                    <a:pt x="6224" y="11400"/>
                    <a:pt x="6224" y="11400"/>
                    <a:pt x="6224" y="11400"/>
                  </a:cubicBezTo>
                  <a:cubicBezTo>
                    <a:pt x="1464" y="11400"/>
                    <a:pt x="1464" y="11400"/>
                    <a:pt x="1464" y="11400"/>
                  </a:cubicBezTo>
                  <a:cubicBezTo>
                    <a:pt x="1464" y="12600"/>
                    <a:pt x="1464" y="12600"/>
                    <a:pt x="1464" y="12600"/>
                  </a:cubicBezTo>
                  <a:cubicBezTo>
                    <a:pt x="3295" y="12600"/>
                    <a:pt x="3295" y="12600"/>
                    <a:pt x="3295" y="12600"/>
                  </a:cubicBezTo>
                  <a:cubicBezTo>
                    <a:pt x="3295" y="19200"/>
                    <a:pt x="3295" y="19200"/>
                    <a:pt x="3295" y="19200"/>
                  </a:cubicBezTo>
                  <a:cubicBezTo>
                    <a:pt x="4759" y="19200"/>
                    <a:pt x="4759" y="19200"/>
                    <a:pt x="4759" y="19200"/>
                  </a:cubicBezTo>
                  <a:cubicBezTo>
                    <a:pt x="4759" y="12600"/>
                    <a:pt x="4759" y="12600"/>
                    <a:pt x="4759" y="12600"/>
                  </a:cubicBezTo>
                  <a:lnTo>
                    <a:pt x="6224" y="12600"/>
                  </a:lnTo>
                  <a:close/>
                  <a:moveTo>
                    <a:pt x="8420" y="0"/>
                  </a:moveTo>
                  <a:cubicBezTo>
                    <a:pt x="6956" y="4800"/>
                    <a:pt x="6956" y="4800"/>
                    <a:pt x="6956" y="4800"/>
                  </a:cubicBezTo>
                  <a:cubicBezTo>
                    <a:pt x="6956" y="8100"/>
                    <a:pt x="6956" y="8100"/>
                    <a:pt x="6956" y="8100"/>
                  </a:cubicBezTo>
                  <a:cubicBezTo>
                    <a:pt x="5492" y="8100"/>
                    <a:pt x="5492" y="8100"/>
                    <a:pt x="5492" y="8100"/>
                  </a:cubicBezTo>
                  <a:cubicBezTo>
                    <a:pt x="5492" y="4800"/>
                    <a:pt x="5492" y="4800"/>
                    <a:pt x="5492" y="4800"/>
                  </a:cubicBezTo>
                  <a:cubicBezTo>
                    <a:pt x="5125" y="4200"/>
                    <a:pt x="4759" y="3600"/>
                    <a:pt x="4393" y="2400"/>
                  </a:cubicBezTo>
                  <a:cubicBezTo>
                    <a:pt x="4027" y="1500"/>
                    <a:pt x="3661" y="900"/>
                    <a:pt x="3295" y="0"/>
                  </a:cubicBezTo>
                  <a:cubicBezTo>
                    <a:pt x="5125" y="0"/>
                    <a:pt x="5125" y="0"/>
                    <a:pt x="5125" y="0"/>
                  </a:cubicBezTo>
                  <a:cubicBezTo>
                    <a:pt x="6224" y="3300"/>
                    <a:pt x="6224" y="3300"/>
                    <a:pt x="6224" y="3300"/>
                  </a:cubicBezTo>
                  <a:cubicBezTo>
                    <a:pt x="6956" y="0"/>
                    <a:pt x="6956" y="0"/>
                    <a:pt x="6956" y="0"/>
                  </a:cubicBezTo>
                  <a:lnTo>
                    <a:pt x="8420" y="0"/>
                  </a:lnTo>
                  <a:close/>
                  <a:moveTo>
                    <a:pt x="10251" y="19200"/>
                  </a:moveTo>
                  <a:cubicBezTo>
                    <a:pt x="10251" y="13500"/>
                    <a:pt x="10251" y="13500"/>
                    <a:pt x="10251" y="13500"/>
                  </a:cubicBezTo>
                  <a:cubicBezTo>
                    <a:pt x="8786" y="13500"/>
                    <a:pt x="8786" y="13500"/>
                    <a:pt x="8786" y="13500"/>
                  </a:cubicBezTo>
                  <a:cubicBezTo>
                    <a:pt x="8786" y="18000"/>
                    <a:pt x="8786" y="18000"/>
                    <a:pt x="8786" y="18000"/>
                  </a:cubicBezTo>
                  <a:cubicBezTo>
                    <a:pt x="8420" y="18300"/>
                    <a:pt x="8420" y="18300"/>
                    <a:pt x="8054" y="18300"/>
                  </a:cubicBezTo>
                  <a:cubicBezTo>
                    <a:pt x="7688" y="18300"/>
                    <a:pt x="7688" y="18300"/>
                    <a:pt x="7688" y="18300"/>
                  </a:cubicBezTo>
                  <a:cubicBezTo>
                    <a:pt x="7688" y="18000"/>
                    <a:pt x="7688" y="18000"/>
                    <a:pt x="7688" y="17700"/>
                  </a:cubicBezTo>
                  <a:cubicBezTo>
                    <a:pt x="7688" y="13500"/>
                    <a:pt x="7688" y="13500"/>
                    <a:pt x="7688" y="13500"/>
                  </a:cubicBezTo>
                  <a:cubicBezTo>
                    <a:pt x="6224" y="13500"/>
                    <a:pt x="6224" y="13500"/>
                    <a:pt x="6224" y="13500"/>
                  </a:cubicBezTo>
                  <a:cubicBezTo>
                    <a:pt x="6224" y="18000"/>
                    <a:pt x="6224" y="18000"/>
                    <a:pt x="6224" y="18000"/>
                  </a:cubicBezTo>
                  <a:cubicBezTo>
                    <a:pt x="6224" y="18600"/>
                    <a:pt x="6224" y="18900"/>
                    <a:pt x="6590" y="18900"/>
                  </a:cubicBezTo>
                  <a:cubicBezTo>
                    <a:pt x="6590" y="19200"/>
                    <a:pt x="6956" y="19500"/>
                    <a:pt x="7322" y="19500"/>
                  </a:cubicBezTo>
                  <a:cubicBezTo>
                    <a:pt x="7688" y="19500"/>
                    <a:pt x="8420" y="19200"/>
                    <a:pt x="8786" y="18600"/>
                  </a:cubicBezTo>
                  <a:cubicBezTo>
                    <a:pt x="8786" y="19200"/>
                    <a:pt x="8786" y="19200"/>
                    <a:pt x="8786" y="19200"/>
                  </a:cubicBezTo>
                  <a:lnTo>
                    <a:pt x="10251" y="19200"/>
                  </a:lnTo>
                  <a:close/>
                  <a:moveTo>
                    <a:pt x="12447" y="6300"/>
                  </a:moveTo>
                  <a:cubicBezTo>
                    <a:pt x="12447" y="6900"/>
                    <a:pt x="12447" y="7200"/>
                    <a:pt x="12081" y="7500"/>
                  </a:cubicBezTo>
                  <a:cubicBezTo>
                    <a:pt x="11715" y="8100"/>
                    <a:pt x="11349" y="8400"/>
                    <a:pt x="10617" y="8400"/>
                  </a:cubicBezTo>
                  <a:cubicBezTo>
                    <a:pt x="9885" y="8400"/>
                    <a:pt x="9519" y="8100"/>
                    <a:pt x="9153" y="7500"/>
                  </a:cubicBezTo>
                  <a:cubicBezTo>
                    <a:pt x="8786" y="7200"/>
                    <a:pt x="8420" y="6900"/>
                    <a:pt x="8420" y="6300"/>
                  </a:cubicBezTo>
                  <a:cubicBezTo>
                    <a:pt x="8420" y="4200"/>
                    <a:pt x="8420" y="4200"/>
                    <a:pt x="8420" y="4200"/>
                  </a:cubicBezTo>
                  <a:cubicBezTo>
                    <a:pt x="8420" y="3600"/>
                    <a:pt x="8786" y="3000"/>
                    <a:pt x="9153" y="2700"/>
                  </a:cubicBezTo>
                  <a:cubicBezTo>
                    <a:pt x="9519" y="2400"/>
                    <a:pt x="9885" y="2100"/>
                    <a:pt x="10617" y="2100"/>
                  </a:cubicBezTo>
                  <a:cubicBezTo>
                    <a:pt x="11349" y="2100"/>
                    <a:pt x="11715" y="2400"/>
                    <a:pt x="12081" y="2700"/>
                  </a:cubicBezTo>
                  <a:cubicBezTo>
                    <a:pt x="12447" y="3000"/>
                    <a:pt x="12447" y="3600"/>
                    <a:pt x="12447" y="4200"/>
                  </a:cubicBezTo>
                  <a:lnTo>
                    <a:pt x="12447" y="6300"/>
                  </a:lnTo>
                  <a:close/>
                  <a:moveTo>
                    <a:pt x="10983" y="3900"/>
                  </a:moveTo>
                  <a:cubicBezTo>
                    <a:pt x="10983" y="3300"/>
                    <a:pt x="10983" y="3000"/>
                    <a:pt x="10617" y="3000"/>
                  </a:cubicBezTo>
                  <a:cubicBezTo>
                    <a:pt x="10251" y="3000"/>
                    <a:pt x="9885" y="3300"/>
                    <a:pt x="9885" y="3900"/>
                  </a:cubicBezTo>
                  <a:cubicBezTo>
                    <a:pt x="9885" y="6300"/>
                    <a:pt x="9885" y="6300"/>
                    <a:pt x="9885" y="6300"/>
                  </a:cubicBezTo>
                  <a:cubicBezTo>
                    <a:pt x="9885" y="6900"/>
                    <a:pt x="10251" y="7200"/>
                    <a:pt x="10617" y="7200"/>
                  </a:cubicBezTo>
                  <a:cubicBezTo>
                    <a:pt x="10983" y="7200"/>
                    <a:pt x="10983" y="6900"/>
                    <a:pt x="10983" y="6300"/>
                  </a:cubicBezTo>
                  <a:lnTo>
                    <a:pt x="10983" y="3900"/>
                  </a:lnTo>
                  <a:close/>
                  <a:moveTo>
                    <a:pt x="15010" y="15300"/>
                  </a:moveTo>
                  <a:cubicBezTo>
                    <a:pt x="15010" y="14700"/>
                    <a:pt x="15010" y="14100"/>
                    <a:pt x="15010" y="14100"/>
                  </a:cubicBezTo>
                  <a:cubicBezTo>
                    <a:pt x="15010" y="13500"/>
                    <a:pt x="14644" y="13200"/>
                    <a:pt x="13912" y="13200"/>
                  </a:cubicBezTo>
                  <a:cubicBezTo>
                    <a:pt x="13546" y="13200"/>
                    <a:pt x="13180" y="13500"/>
                    <a:pt x="12447" y="13800"/>
                  </a:cubicBezTo>
                  <a:cubicBezTo>
                    <a:pt x="12447" y="11400"/>
                    <a:pt x="12447" y="11400"/>
                    <a:pt x="12447" y="11400"/>
                  </a:cubicBezTo>
                  <a:cubicBezTo>
                    <a:pt x="11349" y="11400"/>
                    <a:pt x="11349" y="11400"/>
                    <a:pt x="11349" y="11400"/>
                  </a:cubicBezTo>
                  <a:cubicBezTo>
                    <a:pt x="11349" y="19200"/>
                    <a:pt x="11349" y="19200"/>
                    <a:pt x="11349" y="19200"/>
                  </a:cubicBezTo>
                  <a:cubicBezTo>
                    <a:pt x="12447" y="19200"/>
                    <a:pt x="12447" y="19200"/>
                    <a:pt x="12447" y="19200"/>
                  </a:cubicBezTo>
                  <a:cubicBezTo>
                    <a:pt x="12447" y="18600"/>
                    <a:pt x="12447" y="18600"/>
                    <a:pt x="12447" y="18600"/>
                  </a:cubicBezTo>
                  <a:cubicBezTo>
                    <a:pt x="13180" y="19200"/>
                    <a:pt x="13546" y="19500"/>
                    <a:pt x="13912" y="19500"/>
                  </a:cubicBezTo>
                  <a:cubicBezTo>
                    <a:pt x="14644" y="19500"/>
                    <a:pt x="15010" y="19200"/>
                    <a:pt x="15010" y="18600"/>
                  </a:cubicBezTo>
                  <a:cubicBezTo>
                    <a:pt x="15010" y="18600"/>
                    <a:pt x="15010" y="18000"/>
                    <a:pt x="15010" y="17400"/>
                  </a:cubicBezTo>
                  <a:lnTo>
                    <a:pt x="15010" y="15300"/>
                  </a:lnTo>
                  <a:close/>
                  <a:moveTo>
                    <a:pt x="13912" y="17700"/>
                  </a:moveTo>
                  <a:cubicBezTo>
                    <a:pt x="13912" y="18300"/>
                    <a:pt x="13546" y="18300"/>
                    <a:pt x="13180" y="18300"/>
                  </a:cubicBezTo>
                  <a:cubicBezTo>
                    <a:pt x="13180" y="18300"/>
                    <a:pt x="12814" y="18300"/>
                    <a:pt x="12447" y="18300"/>
                  </a:cubicBezTo>
                  <a:cubicBezTo>
                    <a:pt x="12447" y="14400"/>
                    <a:pt x="12447" y="14400"/>
                    <a:pt x="12447" y="14400"/>
                  </a:cubicBezTo>
                  <a:cubicBezTo>
                    <a:pt x="12814" y="14400"/>
                    <a:pt x="13180" y="14400"/>
                    <a:pt x="13180" y="14400"/>
                  </a:cubicBezTo>
                  <a:cubicBezTo>
                    <a:pt x="13546" y="14400"/>
                    <a:pt x="13912" y="14700"/>
                    <a:pt x="13912" y="15000"/>
                  </a:cubicBezTo>
                  <a:lnTo>
                    <a:pt x="13912" y="17700"/>
                  </a:lnTo>
                  <a:close/>
                  <a:moveTo>
                    <a:pt x="17573" y="8100"/>
                  </a:moveTo>
                  <a:cubicBezTo>
                    <a:pt x="16108" y="8100"/>
                    <a:pt x="16108" y="8100"/>
                    <a:pt x="16108" y="8100"/>
                  </a:cubicBezTo>
                  <a:cubicBezTo>
                    <a:pt x="16108" y="7500"/>
                    <a:pt x="16108" y="7500"/>
                    <a:pt x="16108" y="7500"/>
                  </a:cubicBezTo>
                  <a:cubicBezTo>
                    <a:pt x="15376" y="8100"/>
                    <a:pt x="15010" y="8400"/>
                    <a:pt x="14644" y="8400"/>
                  </a:cubicBezTo>
                  <a:cubicBezTo>
                    <a:pt x="14278" y="8400"/>
                    <a:pt x="13912" y="8100"/>
                    <a:pt x="13546" y="7800"/>
                  </a:cubicBezTo>
                  <a:cubicBezTo>
                    <a:pt x="13546" y="7500"/>
                    <a:pt x="13546" y="7200"/>
                    <a:pt x="13546" y="6900"/>
                  </a:cubicBezTo>
                  <a:cubicBezTo>
                    <a:pt x="13546" y="2100"/>
                    <a:pt x="13546" y="2100"/>
                    <a:pt x="13546" y="2100"/>
                  </a:cubicBezTo>
                  <a:cubicBezTo>
                    <a:pt x="15010" y="2100"/>
                    <a:pt x="15010" y="2100"/>
                    <a:pt x="15010" y="2100"/>
                  </a:cubicBezTo>
                  <a:cubicBezTo>
                    <a:pt x="15010" y="6600"/>
                    <a:pt x="15010" y="6600"/>
                    <a:pt x="15010" y="6600"/>
                  </a:cubicBezTo>
                  <a:cubicBezTo>
                    <a:pt x="15010" y="6900"/>
                    <a:pt x="15010" y="6900"/>
                    <a:pt x="15010" y="6900"/>
                  </a:cubicBezTo>
                  <a:cubicBezTo>
                    <a:pt x="15010" y="7200"/>
                    <a:pt x="15010" y="7200"/>
                    <a:pt x="15376" y="7200"/>
                  </a:cubicBezTo>
                  <a:cubicBezTo>
                    <a:pt x="15376" y="7200"/>
                    <a:pt x="15742" y="7200"/>
                    <a:pt x="16108" y="6600"/>
                  </a:cubicBezTo>
                  <a:cubicBezTo>
                    <a:pt x="16108" y="2100"/>
                    <a:pt x="16108" y="2100"/>
                    <a:pt x="16108" y="2100"/>
                  </a:cubicBezTo>
                  <a:cubicBezTo>
                    <a:pt x="17573" y="2100"/>
                    <a:pt x="17573" y="2100"/>
                    <a:pt x="17573" y="2100"/>
                  </a:cubicBezTo>
                  <a:lnTo>
                    <a:pt x="17573" y="8100"/>
                  </a:lnTo>
                  <a:close/>
                  <a:moveTo>
                    <a:pt x="20136" y="17400"/>
                  </a:moveTo>
                  <a:cubicBezTo>
                    <a:pt x="18671" y="17400"/>
                    <a:pt x="18671" y="17400"/>
                    <a:pt x="18671" y="17400"/>
                  </a:cubicBezTo>
                  <a:cubicBezTo>
                    <a:pt x="18671" y="17700"/>
                    <a:pt x="18671" y="18000"/>
                    <a:pt x="18671" y="18000"/>
                  </a:cubicBezTo>
                  <a:cubicBezTo>
                    <a:pt x="18671" y="18300"/>
                    <a:pt x="18305" y="18300"/>
                    <a:pt x="18305" y="18300"/>
                  </a:cubicBezTo>
                  <a:cubicBezTo>
                    <a:pt x="17573" y="18300"/>
                    <a:pt x="17573" y="18300"/>
                    <a:pt x="17573" y="17700"/>
                  </a:cubicBezTo>
                  <a:cubicBezTo>
                    <a:pt x="17573" y="16500"/>
                    <a:pt x="17573" y="16500"/>
                    <a:pt x="17573" y="16500"/>
                  </a:cubicBezTo>
                  <a:cubicBezTo>
                    <a:pt x="20136" y="16500"/>
                    <a:pt x="20136" y="16500"/>
                    <a:pt x="20136" y="16500"/>
                  </a:cubicBezTo>
                  <a:cubicBezTo>
                    <a:pt x="20136" y="15300"/>
                    <a:pt x="20136" y="15300"/>
                    <a:pt x="20136" y="15300"/>
                  </a:cubicBezTo>
                  <a:cubicBezTo>
                    <a:pt x="20136" y="14700"/>
                    <a:pt x="20136" y="14100"/>
                    <a:pt x="19769" y="13800"/>
                  </a:cubicBezTo>
                  <a:cubicBezTo>
                    <a:pt x="19403" y="13500"/>
                    <a:pt x="18671" y="13200"/>
                    <a:pt x="18305" y="13200"/>
                  </a:cubicBezTo>
                  <a:cubicBezTo>
                    <a:pt x="17573" y="13200"/>
                    <a:pt x="16841" y="13500"/>
                    <a:pt x="16475" y="13800"/>
                  </a:cubicBezTo>
                  <a:cubicBezTo>
                    <a:pt x="16475" y="14100"/>
                    <a:pt x="16108" y="14700"/>
                    <a:pt x="16108" y="15300"/>
                  </a:cubicBezTo>
                  <a:cubicBezTo>
                    <a:pt x="16108" y="17400"/>
                    <a:pt x="16108" y="17400"/>
                    <a:pt x="16108" y="17400"/>
                  </a:cubicBezTo>
                  <a:cubicBezTo>
                    <a:pt x="16108" y="18000"/>
                    <a:pt x="16475" y="18600"/>
                    <a:pt x="16475" y="18900"/>
                  </a:cubicBezTo>
                  <a:cubicBezTo>
                    <a:pt x="16841" y="19200"/>
                    <a:pt x="17573" y="19500"/>
                    <a:pt x="18305" y="19500"/>
                  </a:cubicBezTo>
                  <a:cubicBezTo>
                    <a:pt x="19037" y="19500"/>
                    <a:pt x="19403" y="19200"/>
                    <a:pt x="19769" y="18900"/>
                  </a:cubicBezTo>
                  <a:cubicBezTo>
                    <a:pt x="19769" y="18600"/>
                    <a:pt x="20136" y="18300"/>
                    <a:pt x="20136" y="18000"/>
                  </a:cubicBezTo>
                  <a:cubicBezTo>
                    <a:pt x="20136" y="18000"/>
                    <a:pt x="20136" y="17700"/>
                    <a:pt x="20136" y="17400"/>
                  </a:cubicBezTo>
                  <a:close/>
                  <a:moveTo>
                    <a:pt x="18671" y="15600"/>
                  </a:moveTo>
                  <a:cubicBezTo>
                    <a:pt x="17573" y="15600"/>
                    <a:pt x="17573" y="15600"/>
                    <a:pt x="17573" y="15600"/>
                  </a:cubicBezTo>
                  <a:cubicBezTo>
                    <a:pt x="17573" y="15000"/>
                    <a:pt x="17573" y="15000"/>
                    <a:pt x="17573" y="15000"/>
                  </a:cubicBezTo>
                  <a:cubicBezTo>
                    <a:pt x="17573" y="14700"/>
                    <a:pt x="17573" y="14400"/>
                    <a:pt x="18305" y="14400"/>
                  </a:cubicBezTo>
                  <a:cubicBezTo>
                    <a:pt x="18671" y="14400"/>
                    <a:pt x="18671" y="14700"/>
                    <a:pt x="18671" y="15000"/>
                  </a:cubicBezTo>
                  <a:lnTo>
                    <a:pt x="18671" y="15600"/>
                  </a:lnTo>
                  <a:close/>
                </a:path>
              </a:pathLst>
            </a:custGeom>
            <a:solidFill>
              <a:srgbClr val="2D494A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647" name="https://www.r-project.org/"/>
          <p:cNvSpPr txBox="1"/>
          <p:nvPr/>
        </p:nvSpPr>
        <p:spPr>
          <a:xfrm>
            <a:off x="1501464" y="3314700"/>
            <a:ext cx="3766172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2600" u="sng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  <a:hlinkClick r:id="rId15"/>
              </a:defRPr>
            </a:lvl1pPr>
          </a:lstStyle>
          <a:p>
            <a:pPr>
              <a:defRPr u="none"/>
            </a:pPr>
            <a:r>
              <a:rPr u="sng">
                <a:hlinkClick r:id="rId15"/>
              </a:rPr>
              <a:t>https://www.r-project.org/</a:t>
            </a:r>
          </a:p>
        </p:txBody>
      </p:sp>
      <p:sp>
        <p:nvSpPr>
          <p:cNvPr id="648" name="12"/>
          <p:cNvSpPr txBox="1"/>
          <p:nvPr/>
        </p:nvSpPr>
        <p:spPr>
          <a:xfrm>
            <a:off x="374649" y="12998449"/>
            <a:ext cx="575561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Прямоугольник 80"/>
          <p:cNvSpPr/>
          <p:nvPr/>
        </p:nvSpPr>
        <p:spPr>
          <a:xfrm rot="5400000" flipH="1">
            <a:off x="12935400" y="8047608"/>
            <a:ext cx="10043792" cy="45278"/>
          </a:xfrm>
          <a:prstGeom prst="rect">
            <a:avLst/>
          </a:prstGeom>
          <a:solidFill>
            <a:srgbClr val="393C3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1" name="Скругленный прямоугольник 7"/>
          <p:cNvSpPr/>
          <p:nvPr/>
        </p:nvSpPr>
        <p:spPr>
          <a:xfrm rot="5400000" flipH="1">
            <a:off x="12111951" y="10414513"/>
            <a:ext cx="1668042" cy="3444066"/>
          </a:xfrm>
          <a:prstGeom prst="roundRect">
            <a:avLst>
              <a:gd name="adj" fmla="val 4340"/>
            </a:avLst>
          </a:prstGeom>
          <a:solidFill>
            <a:srgbClr val="234C54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2" name="Скругленный прямоугольник 85"/>
          <p:cNvSpPr/>
          <p:nvPr/>
        </p:nvSpPr>
        <p:spPr>
          <a:xfrm rot="5400000" flipH="1">
            <a:off x="12086607" y="5880413"/>
            <a:ext cx="1718730" cy="3444065"/>
          </a:xfrm>
          <a:prstGeom prst="roundRect">
            <a:avLst>
              <a:gd name="adj" fmla="val 4212"/>
            </a:avLst>
          </a:prstGeom>
          <a:solidFill>
            <a:srgbClr val="436C6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3" name="Скругленный прямоугольник 86"/>
          <p:cNvSpPr/>
          <p:nvPr/>
        </p:nvSpPr>
        <p:spPr>
          <a:xfrm rot="5400000" flipH="1">
            <a:off x="12209982" y="3657699"/>
            <a:ext cx="1471980" cy="3444066"/>
          </a:xfrm>
          <a:prstGeom prst="roundRect">
            <a:avLst>
              <a:gd name="adj" fmla="val 4918"/>
            </a:avLst>
          </a:prstGeom>
          <a:solidFill>
            <a:srgbClr val="89A8A8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4" name="Скругленный прямоугольник 88"/>
          <p:cNvSpPr/>
          <p:nvPr/>
        </p:nvSpPr>
        <p:spPr>
          <a:xfrm rot="5400000" flipH="1">
            <a:off x="12567023" y="1700914"/>
            <a:ext cx="757895" cy="3444065"/>
          </a:xfrm>
          <a:prstGeom prst="roundRect">
            <a:avLst>
              <a:gd name="adj" fmla="val 9553"/>
            </a:avLst>
          </a:prstGeom>
          <a:solidFill>
            <a:srgbClr val="93B08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5" name="Прямоугольник 80"/>
          <p:cNvSpPr/>
          <p:nvPr/>
        </p:nvSpPr>
        <p:spPr>
          <a:xfrm rot="5400000" flipH="1">
            <a:off x="5939666" y="8047608"/>
            <a:ext cx="10043793" cy="45278"/>
          </a:xfrm>
          <a:prstGeom prst="rect">
            <a:avLst/>
          </a:prstGeom>
          <a:solidFill>
            <a:srgbClr val="393C3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6" name="Овал 4"/>
          <p:cNvSpPr/>
          <p:nvPr/>
        </p:nvSpPr>
        <p:spPr>
          <a:xfrm rot="5400000" flipH="1">
            <a:off x="10873497" y="12061466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7" name="Овал 81"/>
          <p:cNvSpPr/>
          <p:nvPr/>
        </p:nvSpPr>
        <p:spPr>
          <a:xfrm rot="5400000" flipH="1">
            <a:off x="10873497" y="9803260"/>
            <a:ext cx="165179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8" name="Овал 82"/>
          <p:cNvSpPr/>
          <p:nvPr/>
        </p:nvSpPr>
        <p:spPr>
          <a:xfrm rot="5400000" flipH="1">
            <a:off x="10873497" y="7553955"/>
            <a:ext cx="165179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659" name="Овал 83"/>
          <p:cNvSpPr/>
          <p:nvPr/>
        </p:nvSpPr>
        <p:spPr>
          <a:xfrm rot="5400000" flipH="1">
            <a:off x="10873497" y="3347866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grpSp>
        <p:nvGrpSpPr>
          <p:cNvPr id="666" name="Group"/>
          <p:cNvGrpSpPr/>
          <p:nvPr/>
        </p:nvGrpSpPr>
        <p:grpSpPr>
          <a:xfrm>
            <a:off x="11812601" y="3237996"/>
            <a:ext cx="2266741" cy="375430"/>
            <a:chOff x="0" y="0"/>
            <a:chExt cx="2266740" cy="375428"/>
          </a:xfrm>
        </p:grpSpPr>
        <p:sp>
          <p:nvSpPr>
            <p:cNvPr id="660" name="Square"/>
            <p:cNvSpPr/>
            <p:nvPr/>
          </p:nvSpPr>
          <p:spPr>
            <a:xfrm>
              <a:off x="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1" name="Square"/>
            <p:cNvSpPr/>
            <p:nvPr/>
          </p:nvSpPr>
          <p:spPr>
            <a:xfrm>
              <a:off x="37779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2" name="Square"/>
            <p:cNvSpPr/>
            <p:nvPr/>
          </p:nvSpPr>
          <p:spPr>
            <a:xfrm>
              <a:off x="75558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3" name="Square"/>
            <p:cNvSpPr/>
            <p:nvPr/>
          </p:nvSpPr>
          <p:spPr>
            <a:xfrm>
              <a:off x="113337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4" name="Square"/>
            <p:cNvSpPr/>
            <p:nvPr/>
          </p:nvSpPr>
          <p:spPr>
            <a:xfrm>
              <a:off x="151116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5" name="Square"/>
            <p:cNvSpPr/>
            <p:nvPr/>
          </p:nvSpPr>
          <p:spPr>
            <a:xfrm>
              <a:off x="1888950" y="0"/>
              <a:ext cx="377791" cy="37542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234C54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82" name="Group"/>
          <p:cNvGrpSpPr/>
          <p:nvPr/>
        </p:nvGrpSpPr>
        <p:grpSpPr>
          <a:xfrm>
            <a:off x="11948217" y="4802160"/>
            <a:ext cx="1979125" cy="1155144"/>
            <a:chOff x="0" y="0"/>
            <a:chExt cx="1979124" cy="1155143"/>
          </a:xfrm>
        </p:grpSpPr>
        <p:sp>
          <p:nvSpPr>
            <p:cNvPr id="667" name="Square"/>
            <p:cNvSpPr/>
            <p:nvPr/>
          </p:nvSpPr>
          <p:spPr>
            <a:xfrm>
              <a:off x="0" y="0"/>
              <a:ext cx="395825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8" name="Square"/>
            <p:cNvSpPr/>
            <p:nvPr/>
          </p:nvSpPr>
          <p:spPr>
            <a:xfrm>
              <a:off x="395824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69" name="Square"/>
            <p:cNvSpPr/>
            <p:nvPr/>
          </p:nvSpPr>
          <p:spPr>
            <a:xfrm>
              <a:off x="791649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0" name="Square"/>
            <p:cNvSpPr/>
            <p:nvPr/>
          </p:nvSpPr>
          <p:spPr>
            <a:xfrm>
              <a:off x="1187474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1" name="Square"/>
            <p:cNvSpPr/>
            <p:nvPr/>
          </p:nvSpPr>
          <p:spPr>
            <a:xfrm>
              <a:off x="1583299" y="0"/>
              <a:ext cx="395826" cy="393351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2" name="Square"/>
            <p:cNvSpPr/>
            <p:nvPr/>
          </p:nvSpPr>
          <p:spPr>
            <a:xfrm>
              <a:off x="0" y="376374"/>
              <a:ext cx="395825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3" name="Square"/>
            <p:cNvSpPr/>
            <p:nvPr/>
          </p:nvSpPr>
          <p:spPr>
            <a:xfrm>
              <a:off x="395824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4" name="Square"/>
            <p:cNvSpPr/>
            <p:nvPr/>
          </p:nvSpPr>
          <p:spPr>
            <a:xfrm>
              <a:off x="791649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5" name="Square"/>
            <p:cNvSpPr/>
            <p:nvPr/>
          </p:nvSpPr>
          <p:spPr>
            <a:xfrm>
              <a:off x="1187474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6" name="Square"/>
            <p:cNvSpPr/>
            <p:nvPr/>
          </p:nvSpPr>
          <p:spPr>
            <a:xfrm>
              <a:off x="1583299" y="376374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7" name="Square"/>
            <p:cNvSpPr/>
            <p:nvPr/>
          </p:nvSpPr>
          <p:spPr>
            <a:xfrm>
              <a:off x="0" y="761792"/>
              <a:ext cx="395825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8" name="Square"/>
            <p:cNvSpPr/>
            <p:nvPr/>
          </p:nvSpPr>
          <p:spPr>
            <a:xfrm>
              <a:off x="395824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79" name="Square"/>
            <p:cNvSpPr/>
            <p:nvPr/>
          </p:nvSpPr>
          <p:spPr>
            <a:xfrm>
              <a:off x="791649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0" name="Square"/>
            <p:cNvSpPr/>
            <p:nvPr/>
          </p:nvSpPr>
          <p:spPr>
            <a:xfrm>
              <a:off x="1187474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1" name="Square"/>
            <p:cNvSpPr/>
            <p:nvPr/>
          </p:nvSpPr>
          <p:spPr>
            <a:xfrm>
              <a:off x="1583299" y="761792"/>
              <a:ext cx="395826" cy="39335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98" name="Group"/>
          <p:cNvGrpSpPr/>
          <p:nvPr/>
        </p:nvGrpSpPr>
        <p:grpSpPr>
          <a:xfrm>
            <a:off x="11918892" y="6928655"/>
            <a:ext cx="2328435" cy="1366198"/>
            <a:chOff x="0" y="0"/>
            <a:chExt cx="2328434" cy="1366197"/>
          </a:xfrm>
        </p:grpSpPr>
        <p:sp>
          <p:nvSpPr>
            <p:cNvPr id="683" name="Rectangle"/>
            <p:cNvSpPr/>
            <p:nvPr/>
          </p:nvSpPr>
          <p:spPr>
            <a:xfrm>
              <a:off x="0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4" name="Rectangle"/>
            <p:cNvSpPr/>
            <p:nvPr/>
          </p:nvSpPr>
          <p:spPr>
            <a:xfrm>
              <a:off x="388072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5" name="Rectangle"/>
            <p:cNvSpPr/>
            <p:nvPr/>
          </p:nvSpPr>
          <p:spPr>
            <a:xfrm>
              <a:off x="776144" y="0"/>
              <a:ext cx="388074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6" name="Rectangle"/>
            <p:cNvSpPr/>
            <p:nvPr/>
          </p:nvSpPr>
          <p:spPr>
            <a:xfrm>
              <a:off x="1164217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7" name="Rectangle"/>
            <p:cNvSpPr/>
            <p:nvPr/>
          </p:nvSpPr>
          <p:spPr>
            <a:xfrm>
              <a:off x="1552289" y="0"/>
              <a:ext cx="388073" cy="385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8" name="Rectangle"/>
            <p:cNvSpPr/>
            <p:nvPr/>
          </p:nvSpPr>
          <p:spPr>
            <a:xfrm>
              <a:off x="0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89" name="Rectangle"/>
            <p:cNvSpPr/>
            <p:nvPr/>
          </p:nvSpPr>
          <p:spPr>
            <a:xfrm>
              <a:off x="388072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0" name="Rectangle"/>
            <p:cNvSpPr/>
            <p:nvPr/>
          </p:nvSpPr>
          <p:spPr>
            <a:xfrm>
              <a:off x="776144" y="490274"/>
              <a:ext cx="388074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1" name="Rectangle"/>
            <p:cNvSpPr/>
            <p:nvPr/>
          </p:nvSpPr>
          <p:spPr>
            <a:xfrm>
              <a:off x="1164217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2" name="Rectangle"/>
            <p:cNvSpPr/>
            <p:nvPr/>
          </p:nvSpPr>
          <p:spPr>
            <a:xfrm>
              <a:off x="1552289" y="490274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3" name="Rectangle"/>
            <p:cNvSpPr/>
            <p:nvPr/>
          </p:nvSpPr>
          <p:spPr>
            <a:xfrm>
              <a:off x="1940361" y="490274"/>
              <a:ext cx="388074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4" name="Rectangle"/>
            <p:cNvSpPr/>
            <p:nvPr/>
          </p:nvSpPr>
          <p:spPr>
            <a:xfrm>
              <a:off x="0" y="980550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5" name="Rectangle"/>
            <p:cNvSpPr/>
            <p:nvPr/>
          </p:nvSpPr>
          <p:spPr>
            <a:xfrm>
              <a:off x="388072" y="980550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6" name="Rectangle"/>
            <p:cNvSpPr/>
            <p:nvPr/>
          </p:nvSpPr>
          <p:spPr>
            <a:xfrm>
              <a:off x="776144" y="980550"/>
              <a:ext cx="388074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697" name="Rectangle"/>
            <p:cNvSpPr/>
            <p:nvPr/>
          </p:nvSpPr>
          <p:spPr>
            <a:xfrm>
              <a:off x="1164217" y="980550"/>
              <a:ext cx="388073" cy="385648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18445A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699" name="Vector"/>
          <p:cNvSpPr txBox="1"/>
          <p:nvPr/>
        </p:nvSpPr>
        <p:spPr>
          <a:xfrm>
            <a:off x="12338908" y="2542607"/>
            <a:ext cx="1214129" cy="47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Vector</a:t>
            </a:r>
          </a:p>
        </p:txBody>
      </p:sp>
      <p:sp>
        <p:nvSpPr>
          <p:cNvPr id="700" name="Data Frame"/>
          <p:cNvSpPr txBox="1"/>
          <p:nvPr/>
        </p:nvSpPr>
        <p:spPr>
          <a:xfrm>
            <a:off x="11948217" y="4159851"/>
            <a:ext cx="2190697" cy="47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Frame</a:t>
            </a:r>
          </a:p>
        </p:txBody>
      </p:sp>
      <p:sp>
        <p:nvSpPr>
          <p:cNvPr id="701" name="Tibble"/>
          <p:cNvSpPr txBox="1"/>
          <p:nvPr/>
        </p:nvSpPr>
        <p:spPr>
          <a:xfrm>
            <a:off x="12386238" y="10814332"/>
            <a:ext cx="1119469" cy="523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Tibble</a:t>
            </a:r>
          </a:p>
        </p:txBody>
      </p:sp>
      <p:sp>
        <p:nvSpPr>
          <p:cNvPr id="702" name="List"/>
          <p:cNvSpPr txBox="1"/>
          <p:nvPr/>
        </p:nvSpPr>
        <p:spPr>
          <a:xfrm>
            <a:off x="12592037" y="6251064"/>
            <a:ext cx="707867" cy="4731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List</a:t>
            </a:r>
          </a:p>
        </p:txBody>
      </p:sp>
      <p:grpSp>
        <p:nvGrpSpPr>
          <p:cNvPr id="723" name="Group"/>
          <p:cNvGrpSpPr/>
          <p:nvPr/>
        </p:nvGrpSpPr>
        <p:grpSpPr>
          <a:xfrm>
            <a:off x="11968533" y="11300117"/>
            <a:ext cx="1954879" cy="1436881"/>
            <a:chOff x="0" y="0"/>
            <a:chExt cx="1954878" cy="1436879"/>
          </a:xfrm>
        </p:grpSpPr>
        <p:sp>
          <p:nvSpPr>
            <p:cNvPr id="703" name="Square"/>
            <p:cNvSpPr/>
            <p:nvPr/>
          </p:nvSpPr>
          <p:spPr>
            <a:xfrm>
              <a:off x="0" y="305661"/>
              <a:ext cx="390976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4" name="Square"/>
            <p:cNvSpPr/>
            <p:nvPr/>
          </p:nvSpPr>
          <p:spPr>
            <a:xfrm>
              <a:off x="390975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5" name="Square"/>
            <p:cNvSpPr/>
            <p:nvPr/>
          </p:nvSpPr>
          <p:spPr>
            <a:xfrm>
              <a:off x="781951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6" name="Square"/>
            <p:cNvSpPr/>
            <p:nvPr/>
          </p:nvSpPr>
          <p:spPr>
            <a:xfrm>
              <a:off x="1172926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7" name="Square"/>
            <p:cNvSpPr/>
            <p:nvPr/>
          </p:nvSpPr>
          <p:spPr>
            <a:xfrm>
              <a:off x="1563902" y="305661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8" name="Square"/>
            <p:cNvSpPr/>
            <p:nvPr/>
          </p:nvSpPr>
          <p:spPr>
            <a:xfrm>
              <a:off x="0" y="677424"/>
              <a:ext cx="390976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9" name="Square"/>
            <p:cNvSpPr/>
            <p:nvPr/>
          </p:nvSpPr>
          <p:spPr>
            <a:xfrm>
              <a:off x="390975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0" name="Square"/>
            <p:cNvSpPr/>
            <p:nvPr/>
          </p:nvSpPr>
          <p:spPr>
            <a:xfrm>
              <a:off x="781951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1" name="Square"/>
            <p:cNvSpPr/>
            <p:nvPr/>
          </p:nvSpPr>
          <p:spPr>
            <a:xfrm>
              <a:off x="1172926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2" name="Square"/>
            <p:cNvSpPr/>
            <p:nvPr/>
          </p:nvSpPr>
          <p:spPr>
            <a:xfrm>
              <a:off x="1563902" y="677424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3" name="Square"/>
            <p:cNvSpPr/>
            <p:nvPr/>
          </p:nvSpPr>
          <p:spPr>
            <a:xfrm>
              <a:off x="0" y="1048347"/>
              <a:ext cx="390976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4" name="Square"/>
            <p:cNvSpPr/>
            <p:nvPr/>
          </p:nvSpPr>
          <p:spPr>
            <a:xfrm>
              <a:off x="390975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5" name="Square"/>
            <p:cNvSpPr/>
            <p:nvPr/>
          </p:nvSpPr>
          <p:spPr>
            <a:xfrm>
              <a:off x="781951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6" name="Square"/>
            <p:cNvSpPr/>
            <p:nvPr/>
          </p:nvSpPr>
          <p:spPr>
            <a:xfrm>
              <a:off x="1172926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7" name="Square"/>
            <p:cNvSpPr/>
            <p:nvPr/>
          </p:nvSpPr>
          <p:spPr>
            <a:xfrm>
              <a:off x="1563902" y="1048347"/>
              <a:ext cx="390977" cy="38853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1C09B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8" name="&lt; &gt;"/>
            <p:cNvSpPr txBox="1"/>
            <p:nvPr/>
          </p:nvSpPr>
          <p:spPr>
            <a:xfrm>
              <a:off x="8151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19" name="&lt; &gt;"/>
            <p:cNvSpPr txBox="1"/>
            <p:nvPr/>
          </p:nvSpPr>
          <p:spPr>
            <a:xfrm>
              <a:off x="407279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20" name="&lt; &gt;"/>
            <p:cNvSpPr txBox="1"/>
            <p:nvPr/>
          </p:nvSpPr>
          <p:spPr>
            <a:xfrm>
              <a:off x="798254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21" name="&lt; &gt;"/>
            <p:cNvSpPr txBox="1"/>
            <p:nvPr/>
          </p:nvSpPr>
          <p:spPr>
            <a:xfrm>
              <a:off x="1168039" y="-1"/>
              <a:ext cx="374674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  <p:sp>
          <p:nvSpPr>
            <p:cNvPr id="722" name="&lt; &gt;"/>
            <p:cNvSpPr txBox="1"/>
            <p:nvPr/>
          </p:nvSpPr>
          <p:spPr>
            <a:xfrm>
              <a:off x="1559015" y="-1"/>
              <a:ext cx="374673" cy="361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solidFill>
                    <a:srgbClr val="FFFFFF"/>
                  </a:solidFill>
                </a:defRPr>
              </a:lvl1pPr>
            </a:lstStyle>
            <a:p>
              <a:r>
                <a:t>&lt; &gt;</a:t>
              </a:r>
            </a:p>
          </p:txBody>
        </p:sp>
      </p:grpSp>
      <p:sp>
        <p:nvSpPr>
          <p:cNvPr id="724" name="Скругленный прямоугольник 88"/>
          <p:cNvSpPr/>
          <p:nvPr/>
        </p:nvSpPr>
        <p:spPr>
          <a:xfrm rot="5400000" flipH="1">
            <a:off x="19389500" y="1869684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880C0A">
              <a:alpha val="67831"/>
            </a:srgbClr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25" name="Овал 4"/>
          <p:cNvSpPr/>
          <p:nvPr/>
        </p:nvSpPr>
        <p:spPr>
          <a:xfrm rot="5400000" flipH="1">
            <a:off x="17869230" y="12016536"/>
            <a:ext cx="165178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6" name="Овал 81"/>
          <p:cNvSpPr/>
          <p:nvPr/>
        </p:nvSpPr>
        <p:spPr>
          <a:xfrm rot="5400000" flipH="1">
            <a:off x="17869230" y="9891561"/>
            <a:ext cx="165178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7" name="Овал 82"/>
          <p:cNvSpPr/>
          <p:nvPr/>
        </p:nvSpPr>
        <p:spPr>
          <a:xfrm rot="5400000" flipH="1">
            <a:off x="17869230" y="7766585"/>
            <a:ext cx="165178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8" name="Овал 83"/>
          <p:cNvSpPr/>
          <p:nvPr/>
        </p:nvSpPr>
        <p:spPr>
          <a:xfrm rot="5400000" flipH="1">
            <a:off x="17874707" y="3516636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29" name="Numeric"/>
          <p:cNvSpPr txBox="1"/>
          <p:nvPr/>
        </p:nvSpPr>
        <p:spPr>
          <a:xfrm>
            <a:off x="19144629" y="2542607"/>
            <a:ext cx="1594152" cy="473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Numeric</a:t>
            </a:r>
          </a:p>
        </p:txBody>
      </p:sp>
      <p:sp>
        <p:nvSpPr>
          <p:cNvPr id="730" name="Integer"/>
          <p:cNvSpPr txBox="1"/>
          <p:nvPr/>
        </p:nvSpPr>
        <p:spPr>
          <a:xfrm>
            <a:off x="19269233" y="4598653"/>
            <a:ext cx="1344945" cy="581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Integer</a:t>
            </a:r>
          </a:p>
        </p:txBody>
      </p:sp>
      <p:sp>
        <p:nvSpPr>
          <p:cNvPr id="731" name="Logical"/>
          <p:cNvSpPr txBox="1"/>
          <p:nvPr/>
        </p:nvSpPr>
        <p:spPr>
          <a:xfrm>
            <a:off x="19269233" y="10925202"/>
            <a:ext cx="1344945" cy="581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Logical</a:t>
            </a:r>
          </a:p>
        </p:txBody>
      </p:sp>
      <p:sp>
        <p:nvSpPr>
          <p:cNvPr id="732" name="Character"/>
          <p:cNvSpPr txBox="1"/>
          <p:nvPr/>
        </p:nvSpPr>
        <p:spPr>
          <a:xfrm>
            <a:off x="19061517" y="6695588"/>
            <a:ext cx="1864914" cy="549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Character</a:t>
            </a:r>
          </a:p>
        </p:txBody>
      </p:sp>
      <p:sp>
        <p:nvSpPr>
          <p:cNvPr id="733" name="Factor"/>
          <p:cNvSpPr txBox="1"/>
          <p:nvPr/>
        </p:nvSpPr>
        <p:spPr>
          <a:xfrm>
            <a:off x="19333646" y="8859994"/>
            <a:ext cx="1216119" cy="4731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Factor</a:t>
            </a:r>
          </a:p>
        </p:txBody>
      </p:sp>
      <p:sp>
        <p:nvSpPr>
          <p:cNvPr id="734" name="Скругленный прямоугольник 88"/>
          <p:cNvSpPr/>
          <p:nvPr/>
        </p:nvSpPr>
        <p:spPr>
          <a:xfrm rot="5400000" flipH="1">
            <a:off x="19389500" y="3994659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390608">
              <a:alpha val="67831"/>
            </a:srgbClr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5" name="Скругленный прямоугольник 88"/>
          <p:cNvSpPr/>
          <p:nvPr/>
        </p:nvSpPr>
        <p:spPr>
          <a:xfrm rot="5400000" flipH="1">
            <a:off x="19389500" y="6119634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390622">
              <a:alpha val="67831"/>
            </a:srgbClr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6" name="Скругленный прямоугольник 88"/>
          <p:cNvSpPr/>
          <p:nvPr/>
        </p:nvSpPr>
        <p:spPr>
          <a:xfrm rot="5400000" flipH="1">
            <a:off x="19389500" y="8244609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525067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7" name="Скругленный прямоугольник 88"/>
          <p:cNvSpPr/>
          <p:nvPr/>
        </p:nvSpPr>
        <p:spPr>
          <a:xfrm rot="5400000" flipH="1">
            <a:off x="19389500" y="10369584"/>
            <a:ext cx="1104410" cy="3444065"/>
          </a:xfrm>
          <a:prstGeom prst="roundRect">
            <a:avLst>
              <a:gd name="adj" fmla="val 6555"/>
            </a:avLst>
          </a:prstGeom>
          <a:solidFill>
            <a:srgbClr val="8E8CA7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8" name="Овал 83"/>
          <p:cNvSpPr/>
          <p:nvPr/>
        </p:nvSpPr>
        <p:spPr>
          <a:xfrm rot="5400000" flipH="1">
            <a:off x="17874707" y="5641611"/>
            <a:ext cx="165179" cy="150161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39" name="-1.5, 2.7, 3.2"/>
          <p:cNvSpPr txBox="1"/>
          <p:nvPr/>
        </p:nvSpPr>
        <p:spPr>
          <a:xfrm>
            <a:off x="18777487" y="3329720"/>
            <a:ext cx="2328436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-1.5, 2.7, 3.2</a:t>
            </a:r>
          </a:p>
        </p:txBody>
      </p:sp>
      <p:sp>
        <p:nvSpPr>
          <p:cNvPr id="740" name="-2, -1, 0, 3, 5"/>
          <p:cNvSpPr txBox="1"/>
          <p:nvPr/>
        </p:nvSpPr>
        <p:spPr>
          <a:xfrm>
            <a:off x="18771342" y="5454695"/>
            <a:ext cx="2340726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-2, -1, 0, 3, 5</a:t>
            </a:r>
          </a:p>
        </p:txBody>
      </p:sp>
      <p:sp>
        <p:nvSpPr>
          <p:cNvPr id="741" name="“A”, “Bat”, “Tom”"/>
          <p:cNvSpPr txBox="1"/>
          <p:nvPr/>
        </p:nvSpPr>
        <p:spPr>
          <a:xfrm>
            <a:off x="18589445" y="7579671"/>
            <a:ext cx="2901698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“A”, “Bat”, “Tom”</a:t>
            </a:r>
          </a:p>
        </p:txBody>
      </p:sp>
      <p:sp>
        <p:nvSpPr>
          <p:cNvPr id="742" name="G1, G1, G2, G3"/>
          <p:cNvSpPr txBox="1"/>
          <p:nvPr/>
        </p:nvSpPr>
        <p:spPr>
          <a:xfrm>
            <a:off x="18589445" y="9704646"/>
            <a:ext cx="2901698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G1, G1, G2, G3</a:t>
            </a:r>
          </a:p>
        </p:txBody>
      </p:sp>
      <p:sp>
        <p:nvSpPr>
          <p:cNvPr id="743" name="TRUE, FALSE"/>
          <p:cNvSpPr txBox="1"/>
          <p:nvPr/>
        </p:nvSpPr>
        <p:spPr>
          <a:xfrm>
            <a:off x="18725877" y="11829622"/>
            <a:ext cx="2628836" cy="523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TRUE, FALSE</a:t>
            </a:r>
          </a:p>
        </p:txBody>
      </p:sp>
      <p:sp>
        <p:nvSpPr>
          <p:cNvPr id="744" name="DATA STRUCTURES"/>
          <p:cNvSpPr txBox="1"/>
          <p:nvPr/>
        </p:nvSpPr>
        <p:spPr>
          <a:xfrm>
            <a:off x="11176999" y="997229"/>
            <a:ext cx="3537946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STRUCTURES</a:t>
            </a:r>
          </a:p>
        </p:txBody>
      </p:sp>
      <p:sp>
        <p:nvSpPr>
          <p:cNvPr id="745" name="DATA TYPES"/>
          <p:cNvSpPr txBox="1"/>
          <p:nvPr/>
        </p:nvSpPr>
        <p:spPr>
          <a:xfrm>
            <a:off x="18789972" y="997229"/>
            <a:ext cx="2303467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TYPES</a:t>
            </a:r>
          </a:p>
        </p:txBody>
      </p:sp>
      <p:sp>
        <p:nvSpPr>
          <p:cNvPr id="746" name="Скругленный прямоугольник 85"/>
          <p:cNvSpPr/>
          <p:nvPr/>
        </p:nvSpPr>
        <p:spPr>
          <a:xfrm rot="5400000" flipH="1">
            <a:off x="12150355" y="8156308"/>
            <a:ext cx="1591234" cy="3444065"/>
          </a:xfrm>
          <a:prstGeom prst="roundRect">
            <a:avLst>
              <a:gd name="adj" fmla="val 4550"/>
            </a:avLst>
          </a:prstGeom>
          <a:solidFill>
            <a:srgbClr val="436C6E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795" name="Group"/>
          <p:cNvGrpSpPr/>
          <p:nvPr/>
        </p:nvGrpSpPr>
        <p:grpSpPr>
          <a:xfrm>
            <a:off x="11995091" y="9275368"/>
            <a:ext cx="1954880" cy="1213333"/>
            <a:chOff x="0" y="0"/>
            <a:chExt cx="1954878" cy="1213331"/>
          </a:xfrm>
        </p:grpSpPr>
        <p:grpSp>
          <p:nvGrpSpPr>
            <p:cNvPr id="762" name="Group"/>
            <p:cNvGrpSpPr/>
            <p:nvPr/>
          </p:nvGrpSpPr>
          <p:grpSpPr>
            <a:xfrm>
              <a:off x="313959" y="0"/>
              <a:ext cx="1640920" cy="957746"/>
              <a:chOff x="0" y="0"/>
              <a:chExt cx="1640919" cy="957745"/>
            </a:xfrm>
          </p:grpSpPr>
          <p:sp>
            <p:nvSpPr>
              <p:cNvPr id="747" name="Square"/>
              <p:cNvSpPr/>
              <p:nvPr/>
            </p:nvSpPr>
            <p:spPr>
              <a:xfrm>
                <a:off x="0" y="0"/>
                <a:ext cx="328184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48" name="Square"/>
              <p:cNvSpPr/>
              <p:nvPr/>
            </p:nvSpPr>
            <p:spPr>
              <a:xfrm>
                <a:off x="328183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49" name="Square"/>
              <p:cNvSpPr/>
              <p:nvPr/>
            </p:nvSpPr>
            <p:spPr>
              <a:xfrm>
                <a:off x="656367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0" name="Square"/>
              <p:cNvSpPr/>
              <p:nvPr/>
            </p:nvSpPr>
            <p:spPr>
              <a:xfrm>
                <a:off x="984551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1" name="Square"/>
              <p:cNvSpPr/>
              <p:nvPr/>
            </p:nvSpPr>
            <p:spPr>
              <a:xfrm>
                <a:off x="1312735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2" name="Square"/>
              <p:cNvSpPr/>
              <p:nvPr/>
            </p:nvSpPr>
            <p:spPr>
              <a:xfrm>
                <a:off x="0" y="312056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3" name="Square"/>
              <p:cNvSpPr/>
              <p:nvPr/>
            </p:nvSpPr>
            <p:spPr>
              <a:xfrm>
                <a:off x="328183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4" name="Square"/>
              <p:cNvSpPr/>
              <p:nvPr/>
            </p:nvSpPr>
            <p:spPr>
              <a:xfrm>
                <a:off x="656367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5" name="Square"/>
              <p:cNvSpPr/>
              <p:nvPr/>
            </p:nvSpPr>
            <p:spPr>
              <a:xfrm>
                <a:off x="984551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6" name="Square"/>
              <p:cNvSpPr/>
              <p:nvPr/>
            </p:nvSpPr>
            <p:spPr>
              <a:xfrm>
                <a:off x="1312735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7" name="Square"/>
              <p:cNvSpPr/>
              <p:nvPr/>
            </p:nvSpPr>
            <p:spPr>
              <a:xfrm>
                <a:off x="0" y="631612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8" name="Square"/>
              <p:cNvSpPr/>
              <p:nvPr/>
            </p:nvSpPr>
            <p:spPr>
              <a:xfrm>
                <a:off x="328183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59" name="Square"/>
              <p:cNvSpPr/>
              <p:nvPr/>
            </p:nvSpPr>
            <p:spPr>
              <a:xfrm>
                <a:off x="656367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0" name="Square"/>
              <p:cNvSpPr/>
              <p:nvPr/>
            </p:nvSpPr>
            <p:spPr>
              <a:xfrm>
                <a:off x="984551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1" name="Square"/>
              <p:cNvSpPr/>
              <p:nvPr/>
            </p:nvSpPr>
            <p:spPr>
              <a:xfrm>
                <a:off x="1312735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778" name="Group"/>
            <p:cNvGrpSpPr/>
            <p:nvPr/>
          </p:nvGrpSpPr>
          <p:grpSpPr>
            <a:xfrm>
              <a:off x="159650" y="119126"/>
              <a:ext cx="1640920" cy="957747"/>
              <a:chOff x="0" y="0"/>
              <a:chExt cx="1640919" cy="957745"/>
            </a:xfrm>
          </p:grpSpPr>
          <p:sp>
            <p:nvSpPr>
              <p:cNvPr id="763" name="Square"/>
              <p:cNvSpPr/>
              <p:nvPr/>
            </p:nvSpPr>
            <p:spPr>
              <a:xfrm>
                <a:off x="0" y="0"/>
                <a:ext cx="328184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4" name="Square"/>
              <p:cNvSpPr/>
              <p:nvPr/>
            </p:nvSpPr>
            <p:spPr>
              <a:xfrm>
                <a:off x="328183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5" name="Square"/>
              <p:cNvSpPr/>
              <p:nvPr/>
            </p:nvSpPr>
            <p:spPr>
              <a:xfrm>
                <a:off x="656367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6" name="Square"/>
              <p:cNvSpPr/>
              <p:nvPr/>
            </p:nvSpPr>
            <p:spPr>
              <a:xfrm>
                <a:off x="984551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7" name="Square"/>
              <p:cNvSpPr/>
              <p:nvPr/>
            </p:nvSpPr>
            <p:spPr>
              <a:xfrm>
                <a:off x="1312735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8" name="Square"/>
              <p:cNvSpPr/>
              <p:nvPr/>
            </p:nvSpPr>
            <p:spPr>
              <a:xfrm>
                <a:off x="0" y="312056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69" name="Square"/>
              <p:cNvSpPr/>
              <p:nvPr/>
            </p:nvSpPr>
            <p:spPr>
              <a:xfrm>
                <a:off x="328183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0" name="Square"/>
              <p:cNvSpPr/>
              <p:nvPr/>
            </p:nvSpPr>
            <p:spPr>
              <a:xfrm>
                <a:off x="656367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1" name="Square"/>
              <p:cNvSpPr/>
              <p:nvPr/>
            </p:nvSpPr>
            <p:spPr>
              <a:xfrm>
                <a:off x="984551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2" name="Square"/>
              <p:cNvSpPr/>
              <p:nvPr/>
            </p:nvSpPr>
            <p:spPr>
              <a:xfrm>
                <a:off x="1312735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3" name="Square"/>
              <p:cNvSpPr/>
              <p:nvPr/>
            </p:nvSpPr>
            <p:spPr>
              <a:xfrm>
                <a:off x="0" y="631612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4" name="Square"/>
              <p:cNvSpPr/>
              <p:nvPr/>
            </p:nvSpPr>
            <p:spPr>
              <a:xfrm>
                <a:off x="328183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5" name="Square"/>
              <p:cNvSpPr/>
              <p:nvPr/>
            </p:nvSpPr>
            <p:spPr>
              <a:xfrm>
                <a:off x="656367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6" name="Square"/>
              <p:cNvSpPr/>
              <p:nvPr/>
            </p:nvSpPr>
            <p:spPr>
              <a:xfrm>
                <a:off x="984551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77" name="Square"/>
              <p:cNvSpPr/>
              <p:nvPr/>
            </p:nvSpPr>
            <p:spPr>
              <a:xfrm>
                <a:off x="1312735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794" name="Group"/>
            <p:cNvGrpSpPr/>
            <p:nvPr/>
          </p:nvGrpSpPr>
          <p:grpSpPr>
            <a:xfrm>
              <a:off x="0" y="255586"/>
              <a:ext cx="1640920" cy="957746"/>
              <a:chOff x="0" y="0"/>
              <a:chExt cx="1640919" cy="957745"/>
            </a:xfrm>
          </p:grpSpPr>
          <p:sp>
            <p:nvSpPr>
              <p:cNvPr id="779" name="Square"/>
              <p:cNvSpPr/>
              <p:nvPr/>
            </p:nvSpPr>
            <p:spPr>
              <a:xfrm>
                <a:off x="0" y="0"/>
                <a:ext cx="328184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0" name="Square"/>
              <p:cNvSpPr/>
              <p:nvPr/>
            </p:nvSpPr>
            <p:spPr>
              <a:xfrm>
                <a:off x="328183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1" name="Square"/>
              <p:cNvSpPr/>
              <p:nvPr/>
            </p:nvSpPr>
            <p:spPr>
              <a:xfrm>
                <a:off x="656367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2" name="Square"/>
              <p:cNvSpPr/>
              <p:nvPr/>
            </p:nvSpPr>
            <p:spPr>
              <a:xfrm>
                <a:off x="984551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3" name="Square"/>
              <p:cNvSpPr/>
              <p:nvPr/>
            </p:nvSpPr>
            <p:spPr>
              <a:xfrm>
                <a:off x="1312735" y="0"/>
                <a:ext cx="328185" cy="3261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4" name="Square"/>
              <p:cNvSpPr/>
              <p:nvPr/>
            </p:nvSpPr>
            <p:spPr>
              <a:xfrm>
                <a:off x="0" y="312056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5" name="Square"/>
              <p:cNvSpPr/>
              <p:nvPr/>
            </p:nvSpPr>
            <p:spPr>
              <a:xfrm>
                <a:off x="328183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6" name="Square"/>
              <p:cNvSpPr/>
              <p:nvPr/>
            </p:nvSpPr>
            <p:spPr>
              <a:xfrm>
                <a:off x="656367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7" name="Square"/>
              <p:cNvSpPr/>
              <p:nvPr/>
            </p:nvSpPr>
            <p:spPr>
              <a:xfrm>
                <a:off x="984551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8" name="Square"/>
              <p:cNvSpPr/>
              <p:nvPr/>
            </p:nvSpPr>
            <p:spPr>
              <a:xfrm>
                <a:off x="1312735" y="312056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89" name="Square"/>
              <p:cNvSpPr/>
              <p:nvPr/>
            </p:nvSpPr>
            <p:spPr>
              <a:xfrm>
                <a:off x="0" y="631612"/>
                <a:ext cx="328184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90" name="Square"/>
              <p:cNvSpPr/>
              <p:nvPr/>
            </p:nvSpPr>
            <p:spPr>
              <a:xfrm>
                <a:off x="328183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91" name="Square"/>
              <p:cNvSpPr/>
              <p:nvPr/>
            </p:nvSpPr>
            <p:spPr>
              <a:xfrm>
                <a:off x="656367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92" name="Square"/>
              <p:cNvSpPr/>
              <p:nvPr/>
            </p:nvSpPr>
            <p:spPr>
              <a:xfrm>
                <a:off x="984551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793" name="Square"/>
              <p:cNvSpPr/>
              <p:nvPr/>
            </p:nvSpPr>
            <p:spPr>
              <a:xfrm>
                <a:off x="1312735" y="631612"/>
                <a:ext cx="328185" cy="32613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18445A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</p:grpSp>
      <p:sp>
        <p:nvSpPr>
          <p:cNvPr id="796" name="Array"/>
          <p:cNvSpPr txBox="1"/>
          <p:nvPr/>
        </p:nvSpPr>
        <p:spPr>
          <a:xfrm>
            <a:off x="12448509" y="8555765"/>
            <a:ext cx="1119468" cy="581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Array</a:t>
            </a:r>
          </a:p>
        </p:txBody>
      </p:sp>
      <p:sp>
        <p:nvSpPr>
          <p:cNvPr id="797" name="Овал 83"/>
          <p:cNvSpPr/>
          <p:nvPr/>
        </p:nvSpPr>
        <p:spPr>
          <a:xfrm rot="5400000" flipH="1">
            <a:off x="10873497" y="5304651"/>
            <a:ext cx="165179" cy="150162"/>
          </a:xfrm>
          <a:prstGeom prst="ellipse">
            <a:avLst/>
          </a:prstGeom>
          <a:solidFill>
            <a:srgbClr val="FFFFFF"/>
          </a:solidFill>
          <a:ln w="63500">
            <a:solidFill>
              <a:srgbClr val="393C39"/>
            </a:solidFill>
            <a:miter/>
          </a:ln>
        </p:spPr>
        <p:txBody>
          <a:bodyPr lIns="45719" rIns="45719" anchor="ctr"/>
          <a:lstStyle/>
          <a:p>
            <a:pPr algn="ctr" defTabSz="2438644">
              <a:lnSpc>
                <a:spcPct val="150000"/>
              </a:lnSpc>
              <a:spcBef>
                <a:spcPts val="400"/>
              </a:spcBef>
              <a:defRPr sz="14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pPr>
            <a:endParaRPr/>
          </a:p>
        </p:txBody>
      </p:sp>
      <p:sp>
        <p:nvSpPr>
          <p:cNvPr id="798" name="Rectangle"/>
          <p:cNvSpPr/>
          <p:nvPr/>
        </p:nvSpPr>
        <p:spPr>
          <a:xfrm>
            <a:off x="-14021" y="-57430"/>
            <a:ext cx="7626724" cy="13830860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802" name="Group"/>
          <p:cNvGrpSpPr/>
          <p:nvPr/>
        </p:nvGrpSpPr>
        <p:grpSpPr>
          <a:xfrm>
            <a:off x="1317270" y="5541905"/>
            <a:ext cx="5162056" cy="1891511"/>
            <a:chOff x="0" y="0"/>
            <a:chExt cx="5162055" cy="1891510"/>
          </a:xfrm>
        </p:grpSpPr>
        <p:sp>
          <p:nvSpPr>
            <p:cNvPr id="799" name="R DATA TYPES &amp; STRUCTURES"/>
            <p:cNvSpPr txBox="1"/>
            <p:nvPr/>
          </p:nvSpPr>
          <p:spPr>
            <a:xfrm>
              <a:off x="0" y="392242"/>
              <a:ext cx="5162056" cy="14992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DATA TYPES &amp; STRUCTURES</a:t>
              </a:r>
            </a:p>
          </p:txBody>
        </p:sp>
        <p:sp>
          <p:nvSpPr>
            <p:cNvPr id="800" name="FROM EXCEL TO R"/>
            <p:cNvSpPr txBox="1"/>
            <p:nvPr/>
          </p:nvSpPr>
          <p:spPr>
            <a:xfrm>
              <a:off x="1157757" y="0"/>
              <a:ext cx="3521681" cy="3639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1800" spc="337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801" name="Line"/>
            <p:cNvSpPr/>
            <p:nvPr/>
          </p:nvSpPr>
          <p:spPr>
            <a:xfrm>
              <a:off x="365475" y="169574"/>
              <a:ext cx="92796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818" name="Group"/>
          <p:cNvGrpSpPr/>
          <p:nvPr/>
        </p:nvGrpSpPr>
        <p:grpSpPr>
          <a:xfrm>
            <a:off x="2702535" y="7886419"/>
            <a:ext cx="2340726" cy="1366198"/>
            <a:chOff x="0" y="0"/>
            <a:chExt cx="2340724" cy="1366196"/>
          </a:xfrm>
        </p:grpSpPr>
        <p:sp>
          <p:nvSpPr>
            <p:cNvPr id="803" name="Square"/>
            <p:cNvSpPr/>
            <p:nvPr/>
          </p:nvSpPr>
          <p:spPr>
            <a:xfrm>
              <a:off x="0" y="0"/>
              <a:ext cx="468145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4" name="Square"/>
            <p:cNvSpPr/>
            <p:nvPr/>
          </p:nvSpPr>
          <p:spPr>
            <a:xfrm>
              <a:off x="468144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5" name="Square"/>
            <p:cNvSpPr/>
            <p:nvPr/>
          </p:nvSpPr>
          <p:spPr>
            <a:xfrm>
              <a:off x="936289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6" name="Square"/>
            <p:cNvSpPr/>
            <p:nvPr/>
          </p:nvSpPr>
          <p:spPr>
            <a:xfrm>
              <a:off x="1404434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7" name="Square"/>
            <p:cNvSpPr/>
            <p:nvPr/>
          </p:nvSpPr>
          <p:spPr>
            <a:xfrm>
              <a:off x="1872579" y="0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8" name="Square"/>
            <p:cNvSpPr/>
            <p:nvPr/>
          </p:nvSpPr>
          <p:spPr>
            <a:xfrm>
              <a:off x="0" y="445141"/>
              <a:ext cx="468145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09" name="Square"/>
            <p:cNvSpPr/>
            <p:nvPr/>
          </p:nvSpPr>
          <p:spPr>
            <a:xfrm>
              <a:off x="468144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0" name="Square"/>
            <p:cNvSpPr/>
            <p:nvPr/>
          </p:nvSpPr>
          <p:spPr>
            <a:xfrm>
              <a:off x="936289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1" name="Square"/>
            <p:cNvSpPr/>
            <p:nvPr/>
          </p:nvSpPr>
          <p:spPr>
            <a:xfrm>
              <a:off x="1404434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2" name="Square"/>
            <p:cNvSpPr/>
            <p:nvPr/>
          </p:nvSpPr>
          <p:spPr>
            <a:xfrm>
              <a:off x="1872579" y="445141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3" name="Square"/>
            <p:cNvSpPr/>
            <p:nvPr/>
          </p:nvSpPr>
          <p:spPr>
            <a:xfrm>
              <a:off x="0" y="900978"/>
              <a:ext cx="468145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4" name="Square"/>
            <p:cNvSpPr/>
            <p:nvPr/>
          </p:nvSpPr>
          <p:spPr>
            <a:xfrm>
              <a:off x="468144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5" name="Square"/>
            <p:cNvSpPr/>
            <p:nvPr/>
          </p:nvSpPr>
          <p:spPr>
            <a:xfrm>
              <a:off x="936289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6" name="Square"/>
            <p:cNvSpPr/>
            <p:nvPr/>
          </p:nvSpPr>
          <p:spPr>
            <a:xfrm>
              <a:off x="1404434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17" name="Square"/>
            <p:cNvSpPr/>
            <p:nvPr/>
          </p:nvSpPr>
          <p:spPr>
            <a:xfrm>
              <a:off x="1872579" y="900978"/>
              <a:ext cx="468146" cy="4652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819" name="VARIABLES"/>
          <p:cNvSpPr txBox="1"/>
          <p:nvPr/>
        </p:nvSpPr>
        <p:spPr>
          <a:xfrm rot="16200000">
            <a:off x="1544637" y="8358698"/>
            <a:ext cx="1668042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VARIABLES</a:t>
            </a:r>
          </a:p>
        </p:txBody>
      </p:sp>
      <p:sp>
        <p:nvSpPr>
          <p:cNvPr id="820" name="OBSERVATIONS"/>
          <p:cNvSpPr txBox="1"/>
          <p:nvPr/>
        </p:nvSpPr>
        <p:spPr>
          <a:xfrm>
            <a:off x="2746565" y="9400820"/>
            <a:ext cx="230346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OBSERVATIONS</a:t>
            </a:r>
          </a:p>
        </p:txBody>
      </p:sp>
      <p:sp>
        <p:nvSpPr>
          <p:cNvPr id="821" name="13"/>
          <p:cNvSpPr txBox="1"/>
          <p:nvPr/>
        </p:nvSpPr>
        <p:spPr>
          <a:xfrm>
            <a:off x="374649" y="13061950"/>
            <a:ext cx="665164" cy="128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13</a:t>
            </a:r>
          </a:p>
          <a:p>
            <a:pPr lvl="1"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22" name="Age…"/>
          <p:cNvSpPr txBox="1"/>
          <p:nvPr/>
        </p:nvSpPr>
        <p:spPr>
          <a:xfrm>
            <a:off x="9578145" y="4774615"/>
            <a:ext cx="1119469" cy="1213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Age</a:t>
            </a:r>
          </a:p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Height</a:t>
            </a:r>
          </a:p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BMI</a:t>
            </a:r>
          </a:p>
        </p:txBody>
      </p:sp>
      <p:sp>
        <p:nvSpPr>
          <p:cNvPr id="823" name="Age"/>
          <p:cNvSpPr txBox="1"/>
          <p:nvPr/>
        </p:nvSpPr>
        <p:spPr>
          <a:xfrm>
            <a:off x="9578145" y="3186351"/>
            <a:ext cx="1119469" cy="549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Age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2" grpId="1" animBg="1" advAuto="0"/>
      <p:bldP spid="823" grpId="2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0" name="Group"/>
          <p:cNvGrpSpPr/>
          <p:nvPr/>
        </p:nvGrpSpPr>
        <p:grpSpPr>
          <a:xfrm>
            <a:off x="1400826" y="1527354"/>
            <a:ext cx="10448748" cy="3828692"/>
            <a:chOff x="0" y="0"/>
            <a:chExt cx="10448746" cy="3828690"/>
          </a:xfrm>
        </p:grpSpPr>
        <p:sp>
          <p:nvSpPr>
            <p:cNvPr id="827" name="R BASE SYNTAX - RUN THROUGH"/>
            <p:cNvSpPr txBox="1"/>
            <p:nvPr/>
          </p:nvSpPr>
          <p:spPr>
            <a:xfrm>
              <a:off x="0" y="793955"/>
              <a:ext cx="10448747" cy="30347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BASE SYNTAX - RUN THROUGH </a:t>
              </a:r>
            </a:p>
          </p:txBody>
        </p:sp>
        <p:sp>
          <p:nvSpPr>
            <p:cNvPr id="828" name="https://rstudio.com/resources/cheatsheets/"/>
            <p:cNvSpPr txBox="1"/>
            <p:nvPr/>
          </p:nvSpPr>
          <p:spPr>
            <a:xfrm>
              <a:off x="2343469" y="0"/>
              <a:ext cx="7885031" cy="4812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>
                  <a:hlinkClick r:id="rId2"/>
                </a:rPr>
                <a:t>https://rstudio.com/resources/cheatsheets/</a:t>
              </a:r>
              <a:r>
                <a:t> </a:t>
              </a:r>
            </a:p>
          </p:txBody>
        </p:sp>
        <p:sp>
          <p:nvSpPr>
            <p:cNvPr id="829" name="Line"/>
            <p:cNvSpPr/>
            <p:nvPr/>
          </p:nvSpPr>
          <p:spPr>
            <a:xfrm>
              <a:off x="122816" y="240416"/>
              <a:ext cx="1878326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831" name="Rectangle"/>
          <p:cNvSpPr/>
          <p:nvPr/>
        </p:nvSpPr>
        <p:spPr>
          <a:xfrm>
            <a:off x="18621906" y="-57430"/>
            <a:ext cx="5763416" cy="13830860"/>
          </a:xfrm>
          <a:prstGeom prst="rect">
            <a:avLst/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32" name="Rectangle"/>
          <p:cNvSpPr/>
          <p:nvPr/>
        </p:nvSpPr>
        <p:spPr>
          <a:xfrm>
            <a:off x="1596896" y="4061230"/>
            <a:ext cx="15404715" cy="4660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33" name="Rounded Rectangle"/>
          <p:cNvSpPr/>
          <p:nvPr/>
        </p:nvSpPr>
        <p:spPr>
          <a:xfrm>
            <a:off x="1569773" y="4605866"/>
            <a:ext cx="15404715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34" name="VARIABLE ASSIGNMENT"/>
          <p:cNvSpPr txBox="1"/>
          <p:nvPr/>
        </p:nvSpPr>
        <p:spPr>
          <a:xfrm>
            <a:off x="7507956" y="4720916"/>
            <a:ext cx="4416674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VARIABLE ASSIGNMENT</a:t>
            </a:r>
          </a:p>
        </p:txBody>
      </p:sp>
      <p:sp>
        <p:nvSpPr>
          <p:cNvPr id="835" name="Rounded Rectangle"/>
          <p:cNvSpPr/>
          <p:nvPr/>
        </p:nvSpPr>
        <p:spPr>
          <a:xfrm>
            <a:off x="1571359" y="7647651"/>
            <a:ext cx="11419649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36" name="READING AND WRITING DATA"/>
          <p:cNvSpPr txBox="1"/>
          <p:nvPr/>
        </p:nvSpPr>
        <p:spPr>
          <a:xfrm>
            <a:off x="4868319" y="7774380"/>
            <a:ext cx="537347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READING AND WRITING DATA </a:t>
            </a:r>
          </a:p>
        </p:txBody>
      </p:sp>
      <p:pic>
        <p:nvPicPr>
          <p:cNvPr id="837" name="base-r.pdf" descr="base-r.pdf"/>
          <p:cNvPicPr>
            <a:picLocks noChangeAspect="1"/>
          </p:cNvPicPr>
          <p:nvPr/>
        </p:nvPicPr>
        <p:blipFill>
          <a:blip r:embed="rId3"/>
          <a:srcRect l="50604" t="62122" r="2614" b="15125"/>
          <a:stretch>
            <a:fillRect/>
          </a:stretch>
        </p:blipFill>
        <p:spPr>
          <a:xfrm>
            <a:off x="1575311" y="8726928"/>
            <a:ext cx="11411745" cy="42886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600" extrusionOk="0">
                <a:moveTo>
                  <a:pt x="962" y="0"/>
                </a:moveTo>
                <a:cubicBezTo>
                  <a:pt x="680" y="0"/>
                  <a:pt x="510" y="0"/>
                  <a:pt x="397" y="126"/>
                </a:cubicBezTo>
                <a:cubicBezTo>
                  <a:pt x="235" y="284"/>
                  <a:pt x="107" y="624"/>
                  <a:pt x="47" y="1057"/>
                </a:cubicBezTo>
                <a:cubicBezTo>
                  <a:pt x="0" y="1358"/>
                  <a:pt x="0" y="1809"/>
                  <a:pt x="0" y="2561"/>
                </a:cubicBezTo>
                <a:lnTo>
                  <a:pt x="0" y="19039"/>
                </a:lnTo>
                <a:cubicBezTo>
                  <a:pt x="0" y="19791"/>
                  <a:pt x="0" y="20242"/>
                  <a:pt x="47" y="20543"/>
                </a:cubicBezTo>
                <a:cubicBezTo>
                  <a:pt x="107" y="20976"/>
                  <a:pt x="235" y="21316"/>
                  <a:pt x="397" y="21474"/>
                </a:cubicBezTo>
                <a:cubicBezTo>
                  <a:pt x="510" y="21600"/>
                  <a:pt x="680" y="21600"/>
                  <a:pt x="962" y="21600"/>
                </a:cubicBezTo>
                <a:lnTo>
                  <a:pt x="20637" y="21600"/>
                </a:lnTo>
                <a:cubicBezTo>
                  <a:pt x="20920" y="21600"/>
                  <a:pt x="21089" y="21600"/>
                  <a:pt x="21202" y="21474"/>
                </a:cubicBezTo>
                <a:cubicBezTo>
                  <a:pt x="21365" y="21316"/>
                  <a:pt x="21494" y="20976"/>
                  <a:pt x="21553" y="20543"/>
                </a:cubicBezTo>
                <a:cubicBezTo>
                  <a:pt x="21600" y="20242"/>
                  <a:pt x="21599" y="19791"/>
                  <a:pt x="21599" y="19039"/>
                </a:cubicBezTo>
                <a:lnTo>
                  <a:pt x="21599" y="2561"/>
                </a:lnTo>
                <a:cubicBezTo>
                  <a:pt x="21599" y="1809"/>
                  <a:pt x="21600" y="1358"/>
                  <a:pt x="21553" y="1057"/>
                </a:cubicBezTo>
                <a:cubicBezTo>
                  <a:pt x="21494" y="624"/>
                  <a:pt x="21365" y="284"/>
                  <a:pt x="21202" y="126"/>
                </a:cubicBezTo>
                <a:cubicBezTo>
                  <a:pt x="21089" y="0"/>
                  <a:pt x="20920" y="0"/>
                  <a:pt x="20637" y="0"/>
                </a:cubicBezTo>
                <a:lnTo>
                  <a:pt x="962" y="0"/>
                </a:lnTo>
                <a:close/>
              </a:path>
            </a:pathLst>
          </a:custGeom>
          <a:ln w="12700">
            <a:solidFill>
              <a:srgbClr val="525067"/>
            </a:solidFill>
            <a:miter lim="400000"/>
          </a:ln>
        </p:spPr>
      </p:pic>
      <p:grpSp>
        <p:nvGrpSpPr>
          <p:cNvPr id="843" name="Group"/>
          <p:cNvGrpSpPr/>
          <p:nvPr/>
        </p:nvGrpSpPr>
        <p:grpSpPr>
          <a:xfrm>
            <a:off x="1896283" y="5722380"/>
            <a:ext cx="7513407" cy="1609337"/>
            <a:chOff x="0" y="0"/>
            <a:chExt cx="7513406" cy="1609335"/>
          </a:xfrm>
        </p:grpSpPr>
        <p:pic>
          <p:nvPicPr>
            <p:cNvPr id="838" name="base-r.pdf" descr="base-r.pdf"/>
            <p:cNvPicPr>
              <a:picLocks noChangeAspect="1"/>
            </p:cNvPicPr>
            <p:nvPr/>
          </p:nvPicPr>
          <p:blipFill>
            <a:blip r:embed="rId4"/>
            <a:srcRect l="3671" t="63332" r="69531" b="29208"/>
            <a:stretch>
              <a:fillRect/>
            </a:stretch>
          </p:blipFill>
          <p:spPr>
            <a:xfrm>
              <a:off x="64752" y="7373"/>
              <a:ext cx="7402911" cy="1592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27" y="0"/>
                  </a:moveTo>
                  <a:cubicBezTo>
                    <a:pt x="867" y="0"/>
                    <a:pt x="651" y="0"/>
                    <a:pt x="507" y="280"/>
                  </a:cubicBezTo>
                  <a:cubicBezTo>
                    <a:pt x="299" y="631"/>
                    <a:pt x="136" y="1392"/>
                    <a:pt x="60" y="2358"/>
                  </a:cubicBezTo>
                  <a:cubicBezTo>
                    <a:pt x="0" y="3028"/>
                    <a:pt x="0" y="4032"/>
                    <a:pt x="0" y="5707"/>
                  </a:cubicBezTo>
                  <a:lnTo>
                    <a:pt x="0" y="15893"/>
                  </a:lnTo>
                  <a:cubicBezTo>
                    <a:pt x="0" y="17568"/>
                    <a:pt x="0" y="18572"/>
                    <a:pt x="60" y="19242"/>
                  </a:cubicBezTo>
                  <a:cubicBezTo>
                    <a:pt x="136" y="20208"/>
                    <a:pt x="299" y="20969"/>
                    <a:pt x="507" y="21320"/>
                  </a:cubicBezTo>
                  <a:cubicBezTo>
                    <a:pt x="651" y="21600"/>
                    <a:pt x="867" y="21600"/>
                    <a:pt x="1227" y="21600"/>
                  </a:cubicBezTo>
                  <a:lnTo>
                    <a:pt x="20373" y="21600"/>
                  </a:lnTo>
                  <a:cubicBezTo>
                    <a:pt x="20733" y="21600"/>
                    <a:pt x="20949" y="21600"/>
                    <a:pt x="21093" y="21320"/>
                  </a:cubicBezTo>
                  <a:cubicBezTo>
                    <a:pt x="21301" y="20968"/>
                    <a:pt x="21464" y="20208"/>
                    <a:pt x="21540" y="19242"/>
                  </a:cubicBezTo>
                  <a:cubicBezTo>
                    <a:pt x="21600" y="18572"/>
                    <a:pt x="21600" y="17568"/>
                    <a:pt x="21600" y="15893"/>
                  </a:cubicBezTo>
                  <a:lnTo>
                    <a:pt x="21600" y="5707"/>
                  </a:lnTo>
                  <a:cubicBezTo>
                    <a:pt x="21600" y="4032"/>
                    <a:pt x="21600" y="3028"/>
                    <a:pt x="21540" y="2358"/>
                  </a:cubicBezTo>
                  <a:cubicBezTo>
                    <a:pt x="21464" y="1392"/>
                    <a:pt x="21301" y="631"/>
                    <a:pt x="21093" y="280"/>
                  </a:cubicBezTo>
                  <a:cubicBezTo>
                    <a:pt x="20949" y="0"/>
                    <a:pt x="20733" y="0"/>
                    <a:pt x="20373" y="0"/>
                  </a:cubicBezTo>
                  <a:lnTo>
                    <a:pt x="1227" y="0"/>
                  </a:lnTo>
                  <a:close/>
                </a:path>
              </a:pathLst>
            </a:custGeom>
            <a:ln w="12700" cap="flat">
              <a:solidFill>
                <a:srgbClr val="525067"/>
              </a:solidFill>
              <a:prstDash val="solid"/>
              <a:miter lim="400000"/>
            </a:ln>
            <a:effectLst/>
          </p:spPr>
        </p:pic>
        <p:sp>
          <p:nvSpPr>
            <p:cNvPr id="839" name="Rectangle"/>
            <p:cNvSpPr/>
            <p:nvPr/>
          </p:nvSpPr>
          <p:spPr>
            <a:xfrm>
              <a:off x="58554" y="0"/>
              <a:ext cx="7454853" cy="14679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40" name="Rectangle"/>
            <p:cNvSpPr/>
            <p:nvPr/>
          </p:nvSpPr>
          <p:spPr>
            <a:xfrm>
              <a:off x="58554" y="1462545"/>
              <a:ext cx="7454853" cy="14679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41" name="Rectangle"/>
            <p:cNvSpPr/>
            <p:nvPr/>
          </p:nvSpPr>
          <p:spPr>
            <a:xfrm>
              <a:off x="0" y="145466"/>
              <a:ext cx="224918" cy="136769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42" name="Rectangle"/>
            <p:cNvSpPr/>
            <p:nvPr/>
          </p:nvSpPr>
          <p:spPr>
            <a:xfrm>
              <a:off x="7285188" y="86460"/>
              <a:ext cx="224918" cy="14638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844" name="14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14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5" name="&gt; x &lt;- c(1.5, 2.6, 1.7, 3.2, 3.0, 2.9, …)"/>
          <p:cNvSpPr txBox="1"/>
          <p:nvPr/>
        </p:nvSpPr>
        <p:spPr>
          <a:xfrm>
            <a:off x="8976651" y="5892799"/>
            <a:ext cx="73011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&gt; x &lt;- c(1.5, 2.6, 1.7, 3.2, 3.0, 2.9, …)</a:t>
            </a:r>
          </a:p>
        </p:txBody>
      </p:sp>
      <p:sp>
        <p:nvSpPr>
          <p:cNvPr id="846" name="Rounded Rectangle"/>
          <p:cNvSpPr/>
          <p:nvPr/>
        </p:nvSpPr>
        <p:spPr>
          <a:xfrm>
            <a:off x="1638943" y="5798810"/>
            <a:ext cx="5527180" cy="1526322"/>
          </a:xfrm>
          <a:prstGeom prst="roundRect">
            <a:avLst>
              <a:gd name="adj" fmla="val 12481"/>
            </a:avLst>
          </a:prstGeom>
          <a:ln w="12700">
            <a:solidFill>
              <a:srgbClr val="525067"/>
            </a:solidFill>
            <a:miter lim="400000"/>
          </a:ln>
        </p:spPr>
        <p:txBody>
          <a:bodyPr lIns="45719" rIns="45719" anchor="ctr"/>
          <a:lstStyle/>
          <a:p>
            <a:pPr>
              <a:defRPr sz="2500"/>
            </a:pPr>
            <a:endParaRPr/>
          </a:p>
        </p:txBody>
      </p:sp>
      <p:sp>
        <p:nvSpPr>
          <p:cNvPr id="847" name="&gt; x"/>
          <p:cNvSpPr txBox="1"/>
          <p:nvPr/>
        </p:nvSpPr>
        <p:spPr>
          <a:xfrm>
            <a:off x="8971726" y="6301046"/>
            <a:ext cx="64016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&gt; x</a:t>
            </a:r>
          </a:p>
        </p:txBody>
      </p:sp>
      <p:sp>
        <p:nvSpPr>
          <p:cNvPr id="848" name="&gt; [1] 1.5  2.6  1.7  3.2  3.0  2.9 …"/>
          <p:cNvSpPr txBox="1"/>
          <p:nvPr/>
        </p:nvSpPr>
        <p:spPr>
          <a:xfrm>
            <a:off x="8971726" y="6709833"/>
            <a:ext cx="64428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&gt; [1] 1.5  2.6  1.7  3.2  3.0  2.9 …</a:t>
            </a:r>
          </a:p>
        </p:txBody>
      </p:sp>
      <p:sp>
        <p:nvSpPr>
          <p:cNvPr id="849" name="Rounded Rectangle"/>
          <p:cNvSpPr/>
          <p:nvPr/>
        </p:nvSpPr>
        <p:spPr>
          <a:xfrm>
            <a:off x="8560443" y="5799045"/>
            <a:ext cx="8381393" cy="1526322"/>
          </a:xfrm>
          <a:prstGeom prst="roundRect">
            <a:avLst>
              <a:gd name="adj" fmla="val 12481"/>
            </a:avLst>
          </a:prstGeom>
          <a:ln w="12700">
            <a:solidFill>
              <a:srgbClr val="525067"/>
            </a:solidFill>
            <a:miter lim="400000"/>
          </a:ln>
        </p:spPr>
        <p:txBody>
          <a:bodyPr lIns="45719" rIns="45719" anchor="ctr"/>
          <a:lstStyle/>
          <a:p>
            <a:pPr>
              <a:defRPr sz="2500"/>
            </a:pPr>
            <a:endParaRPr/>
          </a:p>
        </p:txBody>
      </p:sp>
      <p:sp>
        <p:nvSpPr>
          <p:cNvPr id="850" name="Rounded Rectangle"/>
          <p:cNvSpPr/>
          <p:nvPr/>
        </p:nvSpPr>
        <p:spPr>
          <a:xfrm>
            <a:off x="13375712" y="7609416"/>
            <a:ext cx="3635402" cy="812261"/>
          </a:xfrm>
          <a:prstGeom prst="roundRect">
            <a:avLst>
              <a:gd name="adj" fmla="val 23453"/>
            </a:avLst>
          </a:prstGeom>
          <a:solidFill>
            <a:srgbClr val="880C0A">
              <a:alpha val="678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51" name="DON’T USE"/>
          <p:cNvSpPr txBox="1"/>
          <p:nvPr/>
        </p:nvSpPr>
        <p:spPr>
          <a:xfrm>
            <a:off x="14134679" y="7748980"/>
            <a:ext cx="2234475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DON’T USE</a:t>
            </a:r>
          </a:p>
        </p:txBody>
      </p:sp>
      <p:sp>
        <p:nvSpPr>
          <p:cNvPr id="852" name="DO"/>
          <p:cNvSpPr txBox="1"/>
          <p:nvPr/>
        </p:nvSpPr>
        <p:spPr>
          <a:xfrm>
            <a:off x="14950031" y="10612966"/>
            <a:ext cx="78157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DO</a:t>
            </a:r>
          </a:p>
        </p:txBody>
      </p:sp>
      <p:sp>
        <p:nvSpPr>
          <p:cNvPr id="853" name="Rounded Rectangle"/>
          <p:cNvSpPr/>
          <p:nvPr/>
        </p:nvSpPr>
        <p:spPr>
          <a:xfrm>
            <a:off x="13418687" y="8741498"/>
            <a:ext cx="3549452" cy="4288633"/>
          </a:xfrm>
          <a:prstGeom prst="roundRect">
            <a:avLst>
              <a:gd name="adj" fmla="val 5367"/>
            </a:avLst>
          </a:prstGeom>
          <a:ln w="12700">
            <a:solidFill>
              <a:srgbClr val="525067"/>
            </a:solidFill>
            <a:miter lim="400000"/>
          </a:ln>
        </p:spPr>
        <p:txBody>
          <a:bodyPr lIns="45719" rIns="45719" anchor="ctr"/>
          <a:lstStyle/>
          <a:p>
            <a:pPr>
              <a:defRPr sz="2500"/>
            </a:pPr>
            <a:endParaRPr/>
          </a:p>
        </p:txBody>
      </p:sp>
      <p:sp>
        <p:nvSpPr>
          <p:cNvPr id="854" name="Spaces in names…"/>
          <p:cNvSpPr txBox="1"/>
          <p:nvPr/>
        </p:nvSpPr>
        <p:spPr>
          <a:xfrm>
            <a:off x="12516571" y="9380796"/>
            <a:ext cx="4556033" cy="294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Spaces in names</a:t>
            </a:r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Special characters </a:t>
            </a:r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% ? / | \ &amp; $ @</a:t>
            </a:r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Unspecific names</a:t>
            </a:r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indent="555625">
              <a:defRPr sz="23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Short/long names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6" name="base-r.pdf" descr="base-r.pdf"/>
          <p:cNvPicPr>
            <a:picLocks noChangeAspect="1"/>
          </p:cNvPicPr>
          <p:nvPr/>
        </p:nvPicPr>
        <p:blipFill>
          <a:blip r:embed="rId2"/>
          <a:srcRect l="1944" t="34675" r="66484" b="41583"/>
          <a:stretch>
            <a:fillRect/>
          </a:stretch>
        </p:blipFill>
        <p:spPr>
          <a:xfrm>
            <a:off x="12346352" y="5541378"/>
            <a:ext cx="7984729" cy="4639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6" y="0"/>
                </a:moveTo>
                <a:cubicBezTo>
                  <a:pt x="1007" y="0"/>
                  <a:pt x="757" y="0"/>
                  <a:pt x="590" y="120"/>
                </a:cubicBezTo>
                <a:cubicBezTo>
                  <a:pt x="348" y="271"/>
                  <a:pt x="158" y="599"/>
                  <a:pt x="70" y="1014"/>
                </a:cubicBezTo>
                <a:cubicBezTo>
                  <a:pt x="0" y="1303"/>
                  <a:pt x="0" y="1734"/>
                  <a:pt x="0" y="2454"/>
                </a:cubicBezTo>
                <a:lnTo>
                  <a:pt x="0" y="19144"/>
                </a:lnTo>
                <a:cubicBezTo>
                  <a:pt x="0" y="19865"/>
                  <a:pt x="0" y="20297"/>
                  <a:pt x="70" y="20586"/>
                </a:cubicBezTo>
                <a:cubicBezTo>
                  <a:pt x="158" y="21001"/>
                  <a:pt x="348" y="21329"/>
                  <a:pt x="590" y="21480"/>
                </a:cubicBezTo>
                <a:cubicBezTo>
                  <a:pt x="757" y="21600"/>
                  <a:pt x="1007" y="21600"/>
                  <a:pt x="1426" y="21600"/>
                </a:cubicBezTo>
                <a:lnTo>
                  <a:pt x="20174" y="21600"/>
                </a:lnTo>
                <a:cubicBezTo>
                  <a:pt x="20593" y="21600"/>
                  <a:pt x="20843" y="21600"/>
                  <a:pt x="21010" y="21480"/>
                </a:cubicBezTo>
                <a:cubicBezTo>
                  <a:pt x="21252" y="21329"/>
                  <a:pt x="21442" y="21001"/>
                  <a:pt x="21530" y="20586"/>
                </a:cubicBezTo>
                <a:cubicBezTo>
                  <a:pt x="21600" y="20297"/>
                  <a:pt x="21600" y="19865"/>
                  <a:pt x="21600" y="19144"/>
                </a:cubicBezTo>
                <a:lnTo>
                  <a:pt x="21600" y="2454"/>
                </a:lnTo>
                <a:cubicBezTo>
                  <a:pt x="21600" y="1734"/>
                  <a:pt x="21600" y="1303"/>
                  <a:pt x="21530" y="1014"/>
                </a:cubicBezTo>
                <a:cubicBezTo>
                  <a:pt x="21442" y="599"/>
                  <a:pt x="21252" y="271"/>
                  <a:pt x="21010" y="120"/>
                </a:cubicBezTo>
                <a:cubicBezTo>
                  <a:pt x="20843" y="0"/>
                  <a:pt x="20593" y="0"/>
                  <a:pt x="20174" y="0"/>
                </a:cubicBezTo>
                <a:lnTo>
                  <a:pt x="1426" y="0"/>
                </a:lnTo>
                <a:close/>
              </a:path>
            </a:pathLst>
          </a:custGeom>
          <a:ln w="12700">
            <a:solidFill>
              <a:srgbClr val="525067"/>
            </a:solidFill>
            <a:miter lim="400000"/>
          </a:ln>
        </p:spPr>
      </p:pic>
      <p:grpSp>
        <p:nvGrpSpPr>
          <p:cNvPr id="860" name="Group"/>
          <p:cNvGrpSpPr/>
          <p:nvPr/>
        </p:nvGrpSpPr>
        <p:grpSpPr>
          <a:xfrm>
            <a:off x="1397000" y="1524000"/>
            <a:ext cx="10448747" cy="3828691"/>
            <a:chOff x="0" y="0"/>
            <a:chExt cx="10448746" cy="3828690"/>
          </a:xfrm>
        </p:grpSpPr>
        <p:sp>
          <p:nvSpPr>
            <p:cNvPr id="857" name="R BASE SYNTAX - RUN THROUGH"/>
            <p:cNvSpPr txBox="1"/>
            <p:nvPr/>
          </p:nvSpPr>
          <p:spPr>
            <a:xfrm>
              <a:off x="0" y="793955"/>
              <a:ext cx="10448747" cy="30347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BASE SYNTAX - RUN THROUGH</a:t>
              </a:r>
            </a:p>
          </p:txBody>
        </p:sp>
        <p:sp>
          <p:nvSpPr>
            <p:cNvPr id="858" name="https://rstudio.com/resources/cheatsheets/"/>
            <p:cNvSpPr txBox="1"/>
            <p:nvPr/>
          </p:nvSpPr>
          <p:spPr>
            <a:xfrm>
              <a:off x="2343469" y="0"/>
              <a:ext cx="7889198" cy="4812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>
                  <a:hlinkClick r:id="rId3"/>
                </a:rPr>
                <a:t>https://rstudio.com/resources/cheatsheets/</a:t>
              </a:r>
              <a:r>
                <a:t> </a:t>
              </a:r>
            </a:p>
          </p:txBody>
        </p:sp>
        <p:sp>
          <p:nvSpPr>
            <p:cNvPr id="859" name="Line"/>
            <p:cNvSpPr/>
            <p:nvPr/>
          </p:nvSpPr>
          <p:spPr>
            <a:xfrm>
              <a:off x="122816" y="240416"/>
              <a:ext cx="1878326" cy="1"/>
            </a:xfrm>
            <a:prstGeom prst="line">
              <a:avLst/>
            </a:prstGeom>
            <a:noFill/>
            <a:ln w="88900" cap="flat">
              <a:solidFill>
                <a:srgbClr val="DA8522">
                  <a:alpha val="6091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861" name="Rectangle"/>
          <p:cNvSpPr/>
          <p:nvPr/>
        </p:nvSpPr>
        <p:spPr>
          <a:xfrm>
            <a:off x="1512229" y="4064000"/>
            <a:ext cx="21614221" cy="4819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862" name="base-r.pdf" descr="base-r.pdf"/>
          <p:cNvPicPr>
            <a:picLocks noChangeAspect="1"/>
          </p:cNvPicPr>
          <p:nvPr/>
        </p:nvPicPr>
        <p:blipFill>
          <a:blip r:embed="rId4"/>
          <a:srcRect l="57299" t="87707" r="2100" b="4853"/>
          <a:stretch>
            <a:fillRect/>
          </a:stretch>
        </p:blipFill>
        <p:spPr>
          <a:xfrm>
            <a:off x="12348312" y="11616783"/>
            <a:ext cx="10256045" cy="14521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87" y="0"/>
                </a:moveTo>
                <a:cubicBezTo>
                  <a:pt x="627" y="0"/>
                  <a:pt x="470" y="0"/>
                  <a:pt x="366" y="307"/>
                </a:cubicBezTo>
                <a:cubicBezTo>
                  <a:pt x="216" y="693"/>
                  <a:pt x="98" y="1526"/>
                  <a:pt x="43" y="2586"/>
                </a:cubicBezTo>
                <a:cubicBezTo>
                  <a:pt x="0" y="3321"/>
                  <a:pt x="0" y="4425"/>
                  <a:pt x="0" y="6263"/>
                </a:cubicBezTo>
                <a:lnTo>
                  <a:pt x="0" y="15337"/>
                </a:lnTo>
                <a:cubicBezTo>
                  <a:pt x="0" y="17175"/>
                  <a:pt x="0" y="18273"/>
                  <a:pt x="43" y="19008"/>
                </a:cubicBezTo>
                <a:cubicBezTo>
                  <a:pt x="98" y="20068"/>
                  <a:pt x="216" y="20907"/>
                  <a:pt x="366" y="21293"/>
                </a:cubicBezTo>
                <a:cubicBezTo>
                  <a:pt x="470" y="21600"/>
                  <a:pt x="627" y="21600"/>
                  <a:pt x="887" y="21600"/>
                </a:cubicBezTo>
                <a:lnTo>
                  <a:pt x="20713" y="21600"/>
                </a:lnTo>
                <a:cubicBezTo>
                  <a:pt x="20973" y="21600"/>
                  <a:pt x="21130" y="21600"/>
                  <a:pt x="21234" y="21293"/>
                </a:cubicBezTo>
                <a:cubicBezTo>
                  <a:pt x="21384" y="20907"/>
                  <a:pt x="21502" y="20068"/>
                  <a:pt x="21557" y="19008"/>
                </a:cubicBezTo>
                <a:cubicBezTo>
                  <a:pt x="21600" y="18273"/>
                  <a:pt x="21600" y="17175"/>
                  <a:pt x="21600" y="15337"/>
                </a:cubicBezTo>
                <a:lnTo>
                  <a:pt x="21600" y="6263"/>
                </a:lnTo>
                <a:cubicBezTo>
                  <a:pt x="21600" y="4425"/>
                  <a:pt x="21600" y="3321"/>
                  <a:pt x="21557" y="2586"/>
                </a:cubicBezTo>
                <a:cubicBezTo>
                  <a:pt x="21502" y="1526"/>
                  <a:pt x="21384" y="693"/>
                  <a:pt x="21234" y="307"/>
                </a:cubicBezTo>
                <a:cubicBezTo>
                  <a:pt x="21130" y="0"/>
                  <a:pt x="20973" y="0"/>
                  <a:pt x="20713" y="0"/>
                </a:cubicBezTo>
                <a:lnTo>
                  <a:pt x="887" y="0"/>
                </a:lnTo>
                <a:close/>
              </a:path>
            </a:pathLst>
          </a:custGeom>
          <a:ln w="12700">
            <a:solidFill>
              <a:srgbClr val="525067"/>
            </a:solidFill>
            <a:miter lim="400000"/>
          </a:ln>
        </p:spPr>
      </p:pic>
      <p:sp>
        <p:nvSpPr>
          <p:cNvPr id="863" name="Rounded Rectangle"/>
          <p:cNvSpPr/>
          <p:nvPr/>
        </p:nvSpPr>
        <p:spPr>
          <a:xfrm>
            <a:off x="12344421" y="10617673"/>
            <a:ext cx="10213027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64" name="CONDITIONS"/>
          <p:cNvSpPr txBox="1"/>
          <p:nvPr/>
        </p:nvSpPr>
        <p:spPr>
          <a:xfrm>
            <a:off x="16338734" y="10744403"/>
            <a:ext cx="232600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CONDITIONS</a:t>
            </a:r>
          </a:p>
        </p:txBody>
      </p:sp>
      <p:pic>
        <p:nvPicPr>
          <p:cNvPr id="865" name="base-r.pdf" descr="base-r.pdf"/>
          <p:cNvPicPr>
            <a:picLocks noChangeAspect="1"/>
          </p:cNvPicPr>
          <p:nvPr/>
        </p:nvPicPr>
        <p:blipFill>
          <a:blip r:embed="rId4"/>
          <a:srcRect l="26836" t="48726" r="50519" b="12288"/>
          <a:stretch>
            <a:fillRect/>
          </a:stretch>
        </p:blipFill>
        <p:spPr>
          <a:xfrm>
            <a:off x="3293048" y="5596083"/>
            <a:ext cx="5502673" cy="7320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599" extrusionOk="0">
                <a:moveTo>
                  <a:pt x="1095" y="0"/>
                </a:moveTo>
                <a:cubicBezTo>
                  <a:pt x="774" y="0"/>
                  <a:pt x="580" y="-1"/>
                  <a:pt x="451" y="39"/>
                </a:cubicBezTo>
                <a:cubicBezTo>
                  <a:pt x="266" y="90"/>
                  <a:pt x="120" y="200"/>
                  <a:pt x="53" y="339"/>
                </a:cubicBezTo>
                <a:cubicBezTo>
                  <a:pt x="-1" y="436"/>
                  <a:pt x="0" y="581"/>
                  <a:pt x="0" y="823"/>
                </a:cubicBezTo>
                <a:lnTo>
                  <a:pt x="0" y="20775"/>
                </a:lnTo>
                <a:cubicBezTo>
                  <a:pt x="0" y="21017"/>
                  <a:pt x="-1" y="21162"/>
                  <a:pt x="53" y="21259"/>
                </a:cubicBezTo>
                <a:cubicBezTo>
                  <a:pt x="120" y="21398"/>
                  <a:pt x="266" y="21508"/>
                  <a:pt x="451" y="21559"/>
                </a:cubicBezTo>
                <a:cubicBezTo>
                  <a:pt x="580" y="21599"/>
                  <a:pt x="774" y="21598"/>
                  <a:pt x="1095" y="21598"/>
                </a:cubicBezTo>
                <a:lnTo>
                  <a:pt x="20504" y="21598"/>
                </a:lnTo>
                <a:cubicBezTo>
                  <a:pt x="20825" y="21599"/>
                  <a:pt x="21019" y="21599"/>
                  <a:pt x="21147" y="21559"/>
                </a:cubicBezTo>
                <a:cubicBezTo>
                  <a:pt x="21332" y="21508"/>
                  <a:pt x="21477" y="21398"/>
                  <a:pt x="21544" y="21259"/>
                </a:cubicBezTo>
                <a:cubicBezTo>
                  <a:pt x="21598" y="21162"/>
                  <a:pt x="21599" y="21017"/>
                  <a:pt x="21599" y="20775"/>
                </a:cubicBezTo>
                <a:lnTo>
                  <a:pt x="21599" y="823"/>
                </a:lnTo>
                <a:cubicBezTo>
                  <a:pt x="21599" y="581"/>
                  <a:pt x="21598" y="436"/>
                  <a:pt x="21544" y="339"/>
                </a:cubicBezTo>
                <a:cubicBezTo>
                  <a:pt x="21477" y="200"/>
                  <a:pt x="21332" y="90"/>
                  <a:pt x="21147" y="39"/>
                </a:cubicBezTo>
                <a:cubicBezTo>
                  <a:pt x="21019" y="-1"/>
                  <a:pt x="20825" y="0"/>
                  <a:pt x="20504" y="0"/>
                </a:cubicBezTo>
                <a:lnTo>
                  <a:pt x="1095" y="0"/>
                </a:lnTo>
                <a:close/>
              </a:path>
            </a:pathLst>
          </a:custGeom>
          <a:ln w="12700">
            <a:solidFill>
              <a:srgbClr val="525067"/>
            </a:solidFill>
            <a:miter lim="400000"/>
          </a:ln>
        </p:spPr>
      </p:pic>
      <p:sp>
        <p:nvSpPr>
          <p:cNvPr id="866" name="Rounded Rectangle"/>
          <p:cNvSpPr/>
          <p:nvPr/>
        </p:nvSpPr>
        <p:spPr>
          <a:xfrm>
            <a:off x="3286721" y="4540431"/>
            <a:ext cx="5515328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93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67" name="SELECTING ELEMENTS"/>
          <p:cNvSpPr txBox="1"/>
          <p:nvPr/>
        </p:nvSpPr>
        <p:spPr>
          <a:xfrm>
            <a:off x="3978361" y="4667160"/>
            <a:ext cx="4225446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SELECTING ELEMENTS</a:t>
            </a:r>
          </a:p>
        </p:txBody>
      </p:sp>
      <p:sp>
        <p:nvSpPr>
          <p:cNvPr id="868" name="Rounded Rectangle"/>
          <p:cNvSpPr/>
          <p:nvPr/>
        </p:nvSpPr>
        <p:spPr>
          <a:xfrm>
            <a:off x="12340001" y="4540431"/>
            <a:ext cx="7997429" cy="812260"/>
          </a:xfrm>
          <a:prstGeom prst="roundRect">
            <a:avLst>
              <a:gd name="adj" fmla="val 23453"/>
            </a:avLst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69" name="R-BASE FUNCTIONS"/>
          <p:cNvSpPr txBox="1"/>
          <p:nvPr/>
        </p:nvSpPr>
        <p:spPr>
          <a:xfrm>
            <a:off x="14451187" y="4667160"/>
            <a:ext cx="377506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R-BASE FUNCTIONS</a:t>
            </a:r>
          </a:p>
        </p:txBody>
      </p:sp>
      <p:sp>
        <p:nvSpPr>
          <p:cNvPr id="870" name="15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15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DA8522">
              <a:alpha val="6454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73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74" name="16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16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878" name="Group"/>
          <p:cNvGrpSpPr/>
          <p:nvPr/>
        </p:nvGrpSpPr>
        <p:grpSpPr>
          <a:xfrm>
            <a:off x="7597475" y="1016314"/>
            <a:ext cx="9176350" cy="2407791"/>
            <a:chOff x="97444" y="0"/>
            <a:chExt cx="9176349" cy="2407789"/>
          </a:xfrm>
        </p:grpSpPr>
        <p:sp>
          <p:nvSpPr>
            <p:cNvPr id="875" name="BASE R CHEAT SHEET"/>
            <p:cNvSpPr txBox="1"/>
            <p:nvPr/>
          </p:nvSpPr>
          <p:spPr>
            <a:xfrm>
              <a:off x="406399" y="1176034"/>
              <a:ext cx="8290163" cy="1231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BASE R CHEAT SHEET </a:t>
              </a:r>
            </a:p>
          </p:txBody>
        </p:sp>
        <p:sp>
          <p:nvSpPr>
            <p:cNvPr id="876" name="https://www.rstudio.com/wp-content/uploads/2016/10/r-cheat-sheet-3.pdf"/>
            <p:cNvSpPr txBox="1"/>
            <p:nvPr/>
          </p:nvSpPr>
          <p:spPr>
            <a:xfrm>
              <a:off x="1859337" y="0"/>
              <a:ext cx="7414457" cy="11107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https://www.rstudio.com/wp-content/uploads/2016/10/r-cheat-sheet-3.pdf</a:t>
              </a:r>
            </a:p>
          </p:txBody>
        </p:sp>
        <p:sp>
          <p:nvSpPr>
            <p:cNvPr id="877" name="Line"/>
            <p:cNvSpPr/>
            <p:nvPr/>
          </p:nvSpPr>
          <p:spPr>
            <a:xfrm>
              <a:off x="97444" y="190749"/>
              <a:ext cx="149028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879" name="Группа 36"/>
          <p:cNvSpPr/>
          <p:nvPr/>
        </p:nvSpPr>
        <p:spPr>
          <a:xfrm>
            <a:off x="1748862" y="4596970"/>
            <a:ext cx="17366815" cy="17888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80" name="Группа 54"/>
          <p:cNvSpPr/>
          <p:nvPr/>
        </p:nvSpPr>
        <p:spPr>
          <a:xfrm>
            <a:off x="1748862" y="6757803"/>
            <a:ext cx="17366815" cy="17888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81" name="Группа 63"/>
          <p:cNvSpPr/>
          <p:nvPr/>
        </p:nvSpPr>
        <p:spPr>
          <a:xfrm>
            <a:off x="1748862" y="8918634"/>
            <a:ext cx="17366815" cy="1788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82" name="Группа 69"/>
          <p:cNvSpPr/>
          <p:nvPr/>
        </p:nvSpPr>
        <p:spPr>
          <a:xfrm>
            <a:off x="1748862" y="11079465"/>
            <a:ext cx="17366815" cy="1788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883" name="Line"/>
          <p:cNvSpPr/>
          <p:nvPr/>
        </p:nvSpPr>
        <p:spPr>
          <a:xfrm flipV="1">
            <a:off x="11967498" y="4716913"/>
            <a:ext cx="1" cy="1548914"/>
          </a:xfrm>
          <a:prstGeom prst="line">
            <a:avLst/>
          </a:prstGeom>
          <a:ln w="50800">
            <a:solidFill>
              <a:srgbClr val="525067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4" name="Line"/>
          <p:cNvSpPr/>
          <p:nvPr/>
        </p:nvSpPr>
        <p:spPr>
          <a:xfrm flipV="1">
            <a:off x="11415837" y="6901677"/>
            <a:ext cx="1" cy="1548914"/>
          </a:xfrm>
          <a:prstGeom prst="line">
            <a:avLst/>
          </a:prstGeom>
          <a:ln w="50800">
            <a:solidFill>
              <a:srgbClr val="74719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5" name="Line"/>
          <p:cNvSpPr/>
          <p:nvPr/>
        </p:nvSpPr>
        <p:spPr>
          <a:xfrm flipV="1">
            <a:off x="10596688" y="9058613"/>
            <a:ext cx="1" cy="1548914"/>
          </a:xfrm>
          <a:prstGeom prst="line">
            <a:avLst/>
          </a:prstGeom>
          <a:ln w="50800">
            <a:solidFill>
              <a:srgbClr val="B39C85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6" name="Line"/>
          <p:cNvSpPr/>
          <p:nvPr/>
        </p:nvSpPr>
        <p:spPr>
          <a:xfrm flipV="1">
            <a:off x="12185649" y="11205274"/>
            <a:ext cx="1" cy="1548914"/>
          </a:xfrm>
          <a:prstGeom prst="line">
            <a:avLst/>
          </a:prstGeom>
          <a:ln w="50800">
            <a:solidFill>
              <a:srgbClr val="920813">
                <a:alpha val="59936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887" name="Read in data:"/>
          <p:cNvSpPr txBox="1"/>
          <p:nvPr/>
        </p:nvSpPr>
        <p:spPr>
          <a:xfrm>
            <a:off x="12294307" y="4643480"/>
            <a:ext cx="263528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Read in data:</a:t>
            </a:r>
          </a:p>
        </p:txBody>
      </p:sp>
      <p:sp>
        <p:nvSpPr>
          <p:cNvPr id="888" name="plot(x)…"/>
          <p:cNvSpPr txBox="1"/>
          <p:nvPr/>
        </p:nvSpPr>
        <p:spPr>
          <a:xfrm>
            <a:off x="14720402" y="11411173"/>
            <a:ext cx="4255449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plot(x)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plot(x,y)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scatter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hist(x)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histogram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DA8522">
                  <a:alpha val="76291"/>
                </a:srgbClr>
              </a:solidFill>
            </a:endParaRPr>
          </a:p>
        </p:txBody>
      </p:sp>
      <p:sp>
        <p:nvSpPr>
          <p:cNvPr id="889" name="Overview:"/>
          <p:cNvSpPr txBox="1"/>
          <p:nvPr/>
        </p:nvSpPr>
        <p:spPr>
          <a:xfrm>
            <a:off x="1974245" y="6844557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Overview:</a:t>
            </a:r>
          </a:p>
        </p:txBody>
      </p:sp>
      <p:sp>
        <p:nvSpPr>
          <p:cNvPr id="890" name="Basics:"/>
          <p:cNvSpPr txBox="1"/>
          <p:nvPr/>
        </p:nvSpPr>
        <p:spPr>
          <a:xfrm>
            <a:off x="1966822" y="4643480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Basics:</a:t>
            </a:r>
          </a:p>
        </p:txBody>
      </p:sp>
      <p:sp>
        <p:nvSpPr>
          <p:cNvPr id="891" name="Is/As type:"/>
          <p:cNvSpPr txBox="1"/>
          <p:nvPr/>
        </p:nvSpPr>
        <p:spPr>
          <a:xfrm>
            <a:off x="1913843" y="8986797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Is/As type:</a:t>
            </a:r>
          </a:p>
        </p:txBody>
      </p:sp>
      <p:sp>
        <p:nvSpPr>
          <p:cNvPr id="892" name="Plots:"/>
          <p:cNvSpPr txBox="1"/>
          <p:nvPr/>
        </p:nvSpPr>
        <p:spPr>
          <a:xfrm>
            <a:off x="13396512" y="11205274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Plots:</a:t>
            </a:r>
          </a:p>
        </p:txBody>
      </p:sp>
      <p:sp>
        <p:nvSpPr>
          <p:cNvPr id="893" name="c() # vector…"/>
          <p:cNvSpPr txBox="1"/>
          <p:nvPr/>
        </p:nvSpPr>
        <p:spPr>
          <a:xfrm>
            <a:off x="14033174" y="6833538"/>
            <a:ext cx="511515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c()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vector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data.frame(x=x,y=y)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matrix(x, nrow = 3, ncol = 3))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list(x=x, y=y)</a:t>
            </a:r>
          </a:p>
        </p:txBody>
      </p:sp>
      <p:sp>
        <p:nvSpPr>
          <p:cNvPr id="894" name="is.numeric(x) (character, factor, integer, etc.)…"/>
          <p:cNvSpPr txBox="1"/>
          <p:nvPr/>
        </p:nvSpPr>
        <p:spPr>
          <a:xfrm>
            <a:off x="2205025" y="9641212"/>
            <a:ext cx="8743077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is.numeric(x) (character, factor, integer, etc.)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as.numeric(x) (factor, matrix, data.frame, etc.)</a:t>
            </a:r>
          </a:p>
        </p:txBody>
      </p:sp>
      <p:sp>
        <p:nvSpPr>
          <p:cNvPr id="895" name="head(df, n=10), df[1:10,] tail(df, n=10)…"/>
          <p:cNvSpPr txBox="1"/>
          <p:nvPr/>
        </p:nvSpPr>
        <p:spPr>
          <a:xfrm>
            <a:off x="3879759" y="6871882"/>
            <a:ext cx="7271982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head(df, n=10), df[1:10,] tail(df, n=10)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DA8522">
                    <a:alpha val="76291"/>
                  </a:srgbClr>
                </a:solidFill>
              </a:rPr>
              <a:t># first or last 10 rows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class()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 # data structure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unique(), table()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unique vals, count vals</a:t>
            </a:r>
          </a:p>
        </p:txBody>
      </p:sp>
      <p:sp>
        <p:nvSpPr>
          <p:cNvPr id="896" name="read.xlsx('name.xlsx'), read.delim('name.txt', sep ='\t') read.csv('name.csv', sep=';')"/>
          <p:cNvSpPr txBox="1"/>
          <p:nvPr/>
        </p:nvSpPr>
        <p:spPr>
          <a:xfrm>
            <a:off x="13492556" y="5089150"/>
            <a:ext cx="6272594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read.xlsx('name.xlsx'), read.delim('name.txt', sep ='\t') read.csv('name.csv', sep=';')</a:t>
            </a:r>
          </a:p>
        </p:txBody>
      </p:sp>
      <p:sp>
        <p:nvSpPr>
          <p:cNvPr id="897" name="Rectangle"/>
          <p:cNvSpPr/>
          <p:nvPr/>
        </p:nvSpPr>
        <p:spPr>
          <a:xfrm>
            <a:off x="19334808" y="4585842"/>
            <a:ext cx="4409739" cy="1811055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98" name="CHUNK OPTIONS"/>
          <p:cNvSpPr txBox="1"/>
          <p:nvPr/>
        </p:nvSpPr>
        <p:spPr>
          <a:xfrm>
            <a:off x="21008643" y="8224618"/>
            <a:ext cx="187296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CHUNK OPTIONS</a:t>
            </a:r>
          </a:p>
        </p:txBody>
      </p:sp>
      <p:sp>
        <p:nvSpPr>
          <p:cNvPr id="899" name="GETTING…"/>
          <p:cNvSpPr txBox="1"/>
          <p:nvPr/>
        </p:nvSpPr>
        <p:spPr>
          <a:xfrm>
            <a:off x="20642510" y="4983369"/>
            <a:ext cx="1872963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GETTING</a:t>
            </a:r>
          </a:p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STARTED</a:t>
            </a:r>
          </a:p>
        </p:txBody>
      </p:sp>
      <p:sp>
        <p:nvSpPr>
          <p:cNvPr id="900" name="Rectangle"/>
          <p:cNvSpPr/>
          <p:nvPr/>
        </p:nvSpPr>
        <p:spPr>
          <a:xfrm>
            <a:off x="19320251" y="6744331"/>
            <a:ext cx="4409739" cy="1811055"/>
          </a:xfrm>
          <a:prstGeom prst="rect">
            <a:avLst/>
          </a:prstGeom>
          <a:solidFill>
            <a:srgbClr val="747193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01" name="DATA STRUCTURES &amp; OVERVIEW"/>
          <p:cNvSpPr txBox="1"/>
          <p:nvPr/>
        </p:nvSpPr>
        <p:spPr>
          <a:xfrm>
            <a:off x="19540345" y="7144202"/>
            <a:ext cx="397569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STRUCTURES &amp; OVERVIEW </a:t>
            </a:r>
          </a:p>
        </p:txBody>
      </p:sp>
      <p:sp>
        <p:nvSpPr>
          <p:cNvPr id="902" name="getwd(), setwd() # location…"/>
          <p:cNvSpPr txBox="1"/>
          <p:nvPr/>
        </p:nvSpPr>
        <p:spPr>
          <a:xfrm>
            <a:off x="3516302" y="4682751"/>
            <a:ext cx="7744967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getwd(), setwd()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 # location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install.packages('pname'), library(pname)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ls(), rm()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list, remove objects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load(), data(), save()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load, save as .Rdata</a:t>
            </a:r>
          </a:p>
        </p:txBody>
      </p:sp>
      <p:sp>
        <p:nvSpPr>
          <p:cNvPr id="903" name="Make Data:"/>
          <p:cNvSpPr txBox="1"/>
          <p:nvPr/>
        </p:nvSpPr>
        <p:spPr>
          <a:xfrm>
            <a:off x="11679935" y="6844557"/>
            <a:ext cx="3000429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Make Data:</a:t>
            </a:r>
          </a:p>
        </p:txBody>
      </p:sp>
      <p:sp>
        <p:nvSpPr>
          <p:cNvPr id="904" name="Strings:"/>
          <p:cNvSpPr txBox="1"/>
          <p:nvPr/>
        </p:nvSpPr>
        <p:spPr>
          <a:xfrm>
            <a:off x="10987344" y="8986797"/>
            <a:ext cx="312123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Strings:</a:t>
            </a:r>
          </a:p>
        </p:txBody>
      </p:sp>
      <p:sp>
        <p:nvSpPr>
          <p:cNvPr id="905" name="paste(x, y, sep = '')…"/>
          <p:cNvSpPr txBox="1"/>
          <p:nvPr/>
        </p:nvSpPr>
        <p:spPr>
          <a:xfrm>
            <a:off x="11449125" y="9388326"/>
            <a:ext cx="8524066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paste(x, y, sep = '')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grep('pattern', x)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find str pattern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gsub('pattern', 'replace', x)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replace with</a:t>
            </a:r>
          </a:p>
        </p:txBody>
      </p:sp>
      <p:sp>
        <p:nvSpPr>
          <p:cNvPr id="906" name="Other:"/>
          <p:cNvSpPr txBox="1"/>
          <p:nvPr/>
        </p:nvSpPr>
        <p:spPr>
          <a:xfrm>
            <a:off x="1970098" y="11298774"/>
            <a:ext cx="223956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Other:</a:t>
            </a:r>
          </a:p>
        </p:txBody>
      </p:sp>
      <p:sp>
        <p:nvSpPr>
          <p:cNvPr id="907" name="seq(1, 10, by = 1.0) # sequence from-to…"/>
          <p:cNvSpPr txBox="1"/>
          <p:nvPr/>
        </p:nvSpPr>
        <p:spPr>
          <a:xfrm>
            <a:off x="3488164" y="11399639"/>
            <a:ext cx="752635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seq(1, 10, by = 1.0)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sequence from-to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rep(x, times)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replicate n times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sort(), reverse() </a:t>
            </a:r>
            <a:r>
              <a:rPr>
                <a:solidFill>
                  <a:srgbClr val="DA8522">
                    <a:alpha val="76291"/>
                  </a:srgbClr>
                </a:solidFill>
              </a:rPr>
              <a:t># sort or reverse vector</a:t>
            </a:r>
          </a:p>
        </p:txBody>
      </p:sp>
      <p:sp>
        <p:nvSpPr>
          <p:cNvPr id="908" name="Rectangle"/>
          <p:cNvSpPr/>
          <p:nvPr/>
        </p:nvSpPr>
        <p:spPr>
          <a:xfrm>
            <a:off x="19374122" y="8898558"/>
            <a:ext cx="4409739" cy="1811055"/>
          </a:xfrm>
          <a:prstGeom prst="rect">
            <a:avLst/>
          </a:prstGeom>
          <a:solidFill>
            <a:srgbClr val="B39C8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09" name="DATA TYPES &amp; STRINGS"/>
          <p:cNvSpPr txBox="1"/>
          <p:nvPr/>
        </p:nvSpPr>
        <p:spPr>
          <a:xfrm>
            <a:off x="19641945" y="9345067"/>
            <a:ext cx="397569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TYPES &amp; STRINGS</a:t>
            </a:r>
          </a:p>
        </p:txBody>
      </p:sp>
      <p:sp>
        <p:nvSpPr>
          <p:cNvPr id="910" name="Rectangle"/>
          <p:cNvSpPr/>
          <p:nvPr/>
        </p:nvSpPr>
        <p:spPr>
          <a:xfrm>
            <a:off x="19374122" y="11053536"/>
            <a:ext cx="4409739" cy="1811055"/>
          </a:xfrm>
          <a:prstGeom prst="rect">
            <a:avLst/>
          </a:prstGeom>
          <a:solidFill>
            <a:srgbClr val="880C0A">
              <a:alpha val="678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11" name="VECTORS &amp;…"/>
          <p:cNvSpPr txBox="1"/>
          <p:nvPr/>
        </p:nvSpPr>
        <p:spPr>
          <a:xfrm>
            <a:off x="19629245" y="11465866"/>
            <a:ext cx="397569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VECTORS &amp; </a:t>
            </a:r>
          </a:p>
          <a:p>
            <a: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BASE PLOTS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6" name="Group"/>
          <p:cNvGrpSpPr/>
          <p:nvPr/>
        </p:nvGrpSpPr>
        <p:grpSpPr>
          <a:xfrm>
            <a:off x="1419894" y="1524000"/>
            <a:ext cx="9486170" cy="3475977"/>
            <a:chOff x="25400" y="0"/>
            <a:chExt cx="9486169" cy="3475976"/>
          </a:xfrm>
        </p:grpSpPr>
        <p:sp>
          <p:nvSpPr>
            <p:cNvPr id="913" name="GETTING HELP"/>
            <p:cNvSpPr txBox="1"/>
            <p:nvPr/>
          </p:nvSpPr>
          <p:spPr>
            <a:xfrm>
              <a:off x="2540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GETTING </a:t>
              </a:r>
              <a:r>
                <a:rPr b="1"/>
                <a:t>HELP</a:t>
              </a:r>
            </a:p>
          </p:txBody>
        </p:sp>
        <p:sp>
          <p:nvSpPr>
            <p:cNvPr id="914" name="FROM EXCEL TO R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915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921" name="Группа 174"/>
          <p:cNvGrpSpPr/>
          <p:nvPr/>
        </p:nvGrpSpPr>
        <p:grpSpPr>
          <a:xfrm>
            <a:off x="14651587" y="1546791"/>
            <a:ext cx="8936337" cy="9354150"/>
            <a:chOff x="0" y="-215828"/>
            <a:chExt cx="8936335" cy="9354149"/>
          </a:xfrm>
        </p:grpSpPr>
        <p:sp>
          <p:nvSpPr>
            <p:cNvPr id="917" name="Полилиния 183"/>
            <p:cNvSpPr/>
            <p:nvPr/>
          </p:nvSpPr>
          <p:spPr>
            <a:xfrm>
              <a:off x="0" y="4285"/>
              <a:ext cx="8936336" cy="9134036"/>
            </a:xfrm>
            <a:prstGeom prst="rect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920" name="Группа 184"/>
            <p:cNvGrpSpPr/>
            <p:nvPr/>
          </p:nvGrpSpPr>
          <p:grpSpPr>
            <a:xfrm>
              <a:off x="0" y="-215829"/>
              <a:ext cx="3185277" cy="3176606"/>
              <a:chOff x="0" y="-215828"/>
              <a:chExt cx="3185276" cy="3176605"/>
            </a:xfrm>
          </p:grpSpPr>
          <p:sp>
            <p:nvSpPr>
              <p:cNvPr id="918" name="Прямоугольник 8"/>
              <p:cNvSpPr/>
              <p:nvPr/>
            </p:nvSpPr>
            <p:spPr>
              <a:xfrm rot="16200000">
                <a:off x="114392" y="-110108"/>
                <a:ext cx="2956492" cy="31852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DC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900" b="1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19" name="Заголовок 2"/>
              <p:cNvSpPr/>
              <p:nvPr/>
            </p:nvSpPr>
            <p:spPr>
              <a:xfrm rot="18900000">
                <a:off x="764878" y="182469"/>
                <a:ext cx="1655520" cy="12770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008" y="1015"/>
                    </a:lnTo>
                    <a:lnTo>
                      <a:pt x="21600" y="21600"/>
                    </a:lnTo>
                    <a:lnTo>
                      <a:pt x="592" y="20585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 algn="ctr" defTabSz="2438644">
                  <a:defRPr sz="4200" b="1">
                    <a:solidFill>
                      <a:srgbClr val="525067"/>
                    </a:solidFill>
                    <a:latin typeface="Tahoma"/>
                    <a:ea typeface="Tahoma"/>
                    <a:cs typeface="Tahoma"/>
                    <a:sym typeface="Tahoma"/>
                  </a:defRPr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926" name="Группа 174"/>
          <p:cNvGrpSpPr/>
          <p:nvPr/>
        </p:nvGrpSpPr>
        <p:grpSpPr>
          <a:xfrm>
            <a:off x="7573142" y="1760456"/>
            <a:ext cx="6900194" cy="9140485"/>
            <a:chOff x="-81980" y="-2164"/>
            <a:chExt cx="6900192" cy="9140484"/>
          </a:xfrm>
        </p:grpSpPr>
        <p:sp>
          <p:nvSpPr>
            <p:cNvPr id="922" name="Полилиния 183"/>
            <p:cNvSpPr/>
            <p:nvPr/>
          </p:nvSpPr>
          <p:spPr>
            <a:xfrm>
              <a:off x="0" y="4285"/>
              <a:ext cx="6818212" cy="9134036"/>
            </a:xfrm>
            <a:prstGeom prst="rect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925" name="Группа 184"/>
            <p:cNvGrpSpPr/>
            <p:nvPr/>
          </p:nvGrpSpPr>
          <p:grpSpPr>
            <a:xfrm>
              <a:off x="-81981" y="-2165"/>
              <a:ext cx="2577666" cy="2647477"/>
              <a:chOff x="-83369" y="3837"/>
              <a:chExt cx="2577665" cy="2647475"/>
            </a:xfrm>
          </p:grpSpPr>
          <p:sp>
            <p:nvSpPr>
              <p:cNvPr id="923" name="Прямоугольник 8"/>
              <p:cNvSpPr/>
              <p:nvPr/>
            </p:nvSpPr>
            <p:spPr>
              <a:xfrm rot="16200000">
                <a:off x="-76591" y="80427"/>
                <a:ext cx="2647477" cy="24942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DC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900" b="1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24" name="Заголовок 2"/>
              <p:cNvSpPr/>
              <p:nvPr/>
            </p:nvSpPr>
            <p:spPr>
              <a:xfrm rot="18900000">
                <a:off x="89201" y="491449"/>
                <a:ext cx="1378370" cy="10590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6" y="819"/>
                    </a:moveTo>
                    <a:lnTo>
                      <a:pt x="21600" y="0"/>
                    </a:lnTo>
                    <a:lnTo>
                      <a:pt x="21124" y="20781"/>
                    </a:lnTo>
                    <a:lnTo>
                      <a:pt x="0" y="2160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 algn="ctr" defTabSz="2438644">
                  <a:defRPr sz="4200" b="1">
                    <a:solidFill>
                      <a:srgbClr val="525067"/>
                    </a:solidFill>
                    <a:latin typeface="Tahoma"/>
                    <a:ea typeface="Tahoma"/>
                    <a:cs typeface="Tahoma"/>
                    <a:sym typeface="Tahoma"/>
                  </a:defRPr>
                </a:lvl1pPr>
              </a:lstStyle>
              <a:p>
                <a:r>
                  <a:t>01</a:t>
                </a:r>
              </a:p>
            </p:txBody>
          </p:sp>
        </p:grpSp>
      </p:grpSp>
      <p:grpSp>
        <p:nvGrpSpPr>
          <p:cNvPr id="929" name="Group"/>
          <p:cNvGrpSpPr/>
          <p:nvPr/>
        </p:nvGrpSpPr>
        <p:grpSpPr>
          <a:xfrm>
            <a:off x="1505996" y="1524000"/>
            <a:ext cx="8487774" cy="436957"/>
            <a:chOff x="0" y="0"/>
            <a:chExt cx="8487773" cy="436956"/>
          </a:xfrm>
        </p:grpSpPr>
        <p:sp>
          <p:nvSpPr>
            <p:cNvPr id="927" name="FROM EXCEL TO R"/>
            <p:cNvSpPr txBox="1"/>
            <p:nvPr/>
          </p:nvSpPr>
          <p:spPr>
            <a:xfrm>
              <a:off x="2016078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928" name="Line"/>
            <p:cNvSpPr/>
            <p:nvPr/>
          </p:nvSpPr>
          <p:spPr>
            <a:xfrm>
              <a:off x="0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930" name="2"/>
          <p:cNvSpPr txBox="1"/>
          <p:nvPr/>
        </p:nvSpPr>
        <p:spPr>
          <a:xfrm>
            <a:off x="374649" y="12966700"/>
            <a:ext cx="413743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931" name="Rectangle"/>
          <p:cNvSpPr/>
          <p:nvPr/>
        </p:nvSpPr>
        <p:spPr>
          <a:xfrm>
            <a:off x="-132366" y="11392785"/>
            <a:ext cx="24511314" cy="2354236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939" name="Группа 3"/>
          <p:cNvGrpSpPr/>
          <p:nvPr/>
        </p:nvGrpSpPr>
        <p:grpSpPr>
          <a:xfrm>
            <a:off x="1805124" y="4558836"/>
            <a:ext cx="3386649" cy="5754488"/>
            <a:chOff x="0" y="0"/>
            <a:chExt cx="3386647" cy="5754487"/>
          </a:xfrm>
        </p:grpSpPr>
        <p:sp>
          <p:nvSpPr>
            <p:cNvPr id="932" name="Freeform 24"/>
            <p:cNvSpPr/>
            <p:nvPr/>
          </p:nvSpPr>
          <p:spPr>
            <a:xfrm>
              <a:off x="2984602" y="492287"/>
              <a:ext cx="402046" cy="6510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584" h="19999" extrusionOk="0">
                  <a:moveTo>
                    <a:pt x="0" y="16152"/>
                  </a:moveTo>
                  <a:cubicBezTo>
                    <a:pt x="0" y="16152"/>
                    <a:pt x="4659" y="9051"/>
                    <a:pt x="8047" y="5500"/>
                  </a:cubicBezTo>
                  <a:cubicBezTo>
                    <a:pt x="11435" y="1950"/>
                    <a:pt x="16941" y="-1601"/>
                    <a:pt x="16518" y="766"/>
                  </a:cubicBezTo>
                  <a:cubicBezTo>
                    <a:pt x="16094" y="2541"/>
                    <a:pt x="12282" y="5500"/>
                    <a:pt x="11859" y="6684"/>
                  </a:cubicBezTo>
                  <a:cubicBezTo>
                    <a:pt x="11859" y="7867"/>
                    <a:pt x="21600" y="10235"/>
                    <a:pt x="15671" y="12602"/>
                  </a:cubicBezTo>
                  <a:cubicBezTo>
                    <a:pt x="10165" y="14969"/>
                    <a:pt x="5506" y="19999"/>
                    <a:pt x="5506" y="19999"/>
                  </a:cubicBezTo>
                </a:path>
              </a:pathLst>
            </a:custGeom>
            <a:solidFill>
              <a:srgbClr val="D5D6D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3" name="Freeform 25"/>
            <p:cNvSpPr/>
            <p:nvPr/>
          </p:nvSpPr>
          <p:spPr>
            <a:xfrm>
              <a:off x="638792" y="3612657"/>
              <a:ext cx="1066930" cy="3013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45" h="18100" extrusionOk="0">
                  <a:moveTo>
                    <a:pt x="4014" y="1751"/>
                  </a:moveTo>
                  <a:cubicBezTo>
                    <a:pt x="0" y="12843"/>
                    <a:pt x="0" y="12843"/>
                    <a:pt x="0" y="12843"/>
                  </a:cubicBezTo>
                  <a:cubicBezTo>
                    <a:pt x="0" y="12843"/>
                    <a:pt x="0" y="15762"/>
                    <a:pt x="4205" y="15178"/>
                  </a:cubicBezTo>
                  <a:cubicBezTo>
                    <a:pt x="8602" y="14595"/>
                    <a:pt x="21600" y="21600"/>
                    <a:pt x="21027" y="15762"/>
                  </a:cubicBezTo>
                  <a:cubicBezTo>
                    <a:pt x="20453" y="9924"/>
                    <a:pt x="12807" y="1751"/>
                    <a:pt x="12807" y="1751"/>
                  </a:cubicBezTo>
                  <a:cubicBezTo>
                    <a:pt x="5352" y="0"/>
                    <a:pt x="5352" y="0"/>
                    <a:pt x="5352" y="0"/>
                  </a:cubicBezTo>
                </a:path>
              </a:pathLst>
            </a:custGeom>
            <a:solidFill>
              <a:srgbClr val="AB6522">
                <a:alpha val="609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4" name="Freeform 26"/>
            <p:cNvSpPr/>
            <p:nvPr/>
          </p:nvSpPr>
          <p:spPr>
            <a:xfrm>
              <a:off x="407966" y="3709280"/>
              <a:ext cx="1492302" cy="20452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270" y="19245"/>
                  </a:moveTo>
                  <a:cubicBezTo>
                    <a:pt x="12623" y="16482"/>
                    <a:pt x="15569" y="0"/>
                    <a:pt x="15569" y="0"/>
                  </a:cubicBezTo>
                  <a:cubicBezTo>
                    <a:pt x="10940" y="0"/>
                    <a:pt x="10940" y="0"/>
                    <a:pt x="10940" y="0"/>
                  </a:cubicBezTo>
                  <a:cubicBezTo>
                    <a:pt x="6171" y="0"/>
                    <a:pt x="6171" y="0"/>
                    <a:pt x="6171" y="0"/>
                  </a:cubicBezTo>
                  <a:cubicBezTo>
                    <a:pt x="6171" y="0"/>
                    <a:pt x="9257" y="16482"/>
                    <a:pt x="5610" y="19245"/>
                  </a:cubicBezTo>
                  <a:cubicBezTo>
                    <a:pt x="2805" y="18631"/>
                    <a:pt x="0" y="18938"/>
                    <a:pt x="0" y="20883"/>
                  </a:cubicBezTo>
                  <a:cubicBezTo>
                    <a:pt x="0" y="20986"/>
                    <a:pt x="0" y="20986"/>
                    <a:pt x="0" y="20986"/>
                  </a:cubicBezTo>
                  <a:cubicBezTo>
                    <a:pt x="0" y="21293"/>
                    <a:pt x="421" y="21600"/>
                    <a:pt x="982" y="21600"/>
                  </a:cubicBezTo>
                  <a:cubicBezTo>
                    <a:pt x="9538" y="21600"/>
                    <a:pt x="9538" y="21600"/>
                    <a:pt x="9538" y="21600"/>
                  </a:cubicBezTo>
                  <a:cubicBezTo>
                    <a:pt x="10099" y="21600"/>
                    <a:pt x="10519" y="21293"/>
                    <a:pt x="10519" y="20986"/>
                  </a:cubicBezTo>
                  <a:cubicBezTo>
                    <a:pt x="10940" y="2047"/>
                    <a:pt x="10940" y="2047"/>
                    <a:pt x="10940" y="2047"/>
                  </a:cubicBezTo>
                  <a:cubicBezTo>
                    <a:pt x="11081" y="20986"/>
                    <a:pt x="11081" y="20986"/>
                    <a:pt x="11081" y="20986"/>
                  </a:cubicBezTo>
                  <a:cubicBezTo>
                    <a:pt x="11081" y="21293"/>
                    <a:pt x="11501" y="21600"/>
                    <a:pt x="12062" y="21600"/>
                  </a:cubicBezTo>
                  <a:cubicBezTo>
                    <a:pt x="20618" y="21600"/>
                    <a:pt x="20618" y="21600"/>
                    <a:pt x="20618" y="21600"/>
                  </a:cubicBezTo>
                  <a:cubicBezTo>
                    <a:pt x="21179" y="21600"/>
                    <a:pt x="21600" y="21293"/>
                    <a:pt x="21600" y="20986"/>
                  </a:cubicBezTo>
                  <a:cubicBezTo>
                    <a:pt x="21600" y="20883"/>
                    <a:pt x="21600" y="20883"/>
                    <a:pt x="21600" y="20883"/>
                  </a:cubicBezTo>
                  <a:cubicBezTo>
                    <a:pt x="21600" y="19245"/>
                    <a:pt x="19356" y="18427"/>
                    <a:pt x="16270" y="19245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5" name="Freeform 27"/>
            <p:cNvSpPr/>
            <p:nvPr/>
          </p:nvSpPr>
          <p:spPr>
            <a:xfrm>
              <a:off x="326921" y="971145"/>
              <a:ext cx="2872402" cy="29045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86" h="21021" extrusionOk="0">
                  <a:moveTo>
                    <a:pt x="17038" y="263"/>
                  </a:moveTo>
                  <a:cubicBezTo>
                    <a:pt x="17038" y="263"/>
                    <a:pt x="14426" y="8257"/>
                    <a:pt x="3976" y="7276"/>
                  </a:cubicBezTo>
                  <a:cubicBezTo>
                    <a:pt x="3275" y="7205"/>
                    <a:pt x="2447" y="7696"/>
                    <a:pt x="2001" y="8327"/>
                  </a:cubicBezTo>
                  <a:cubicBezTo>
                    <a:pt x="-2714" y="15270"/>
                    <a:pt x="2383" y="19268"/>
                    <a:pt x="2383" y="19268"/>
                  </a:cubicBezTo>
                  <a:cubicBezTo>
                    <a:pt x="3275" y="18146"/>
                    <a:pt x="3275" y="18146"/>
                    <a:pt x="3275" y="18146"/>
                  </a:cubicBezTo>
                  <a:cubicBezTo>
                    <a:pt x="-229" y="15411"/>
                    <a:pt x="3339" y="10151"/>
                    <a:pt x="3339" y="10151"/>
                  </a:cubicBezTo>
                  <a:cubicBezTo>
                    <a:pt x="3339" y="10151"/>
                    <a:pt x="2829" y="18216"/>
                    <a:pt x="2065" y="20670"/>
                  </a:cubicBezTo>
                  <a:cubicBezTo>
                    <a:pt x="2128" y="20670"/>
                    <a:pt x="2128" y="20670"/>
                    <a:pt x="2192" y="20670"/>
                  </a:cubicBezTo>
                  <a:cubicBezTo>
                    <a:pt x="2192" y="20670"/>
                    <a:pt x="2192" y="20670"/>
                    <a:pt x="2192" y="20670"/>
                  </a:cubicBezTo>
                  <a:cubicBezTo>
                    <a:pt x="2957" y="20530"/>
                    <a:pt x="3594" y="20460"/>
                    <a:pt x="4231" y="20390"/>
                  </a:cubicBezTo>
                  <a:cubicBezTo>
                    <a:pt x="4996" y="20390"/>
                    <a:pt x="5760" y="20390"/>
                    <a:pt x="6461" y="20390"/>
                  </a:cubicBezTo>
                  <a:cubicBezTo>
                    <a:pt x="7990" y="20530"/>
                    <a:pt x="8882" y="20881"/>
                    <a:pt x="9074" y="21021"/>
                  </a:cubicBezTo>
                  <a:cubicBezTo>
                    <a:pt x="8245" y="17094"/>
                    <a:pt x="8882" y="10081"/>
                    <a:pt x="8882" y="10081"/>
                  </a:cubicBezTo>
                  <a:cubicBezTo>
                    <a:pt x="8882" y="9730"/>
                    <a:pt x="9074" y="9520"/>
                    <a:pt x="9328" y="9450"/>
                  </a:cubicBezTo>
                  <a:cubicBezTo>
                    <a:pt x="10858" y="9099"/>
                    <a:pt x="15891" y="7486"/>
                    <a:pt x="18886" y="753"/>
                  </a:cubicBezTo>
                  <a:cubicBezTo>
                    <a:pt x="16974" y="-579"/>
                    <a:pt x="17038" y="263"/>
                    <a:pt x="17038" y="263"/>
                  </a:cubicBezTo>
                  <a:close/>
                </a:path>
              </a:pathLst>
            </a:custGeom>
            <a:solidFill>
              <a:srgbClr val="FFC58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6" name="Freeform 28"/>
            <p:cNvSpPr/>
            <p:nvPr/>
          </p:nvSpPr>
          <p:spPr>
            <a:xfrm>
              <a:off x="481606" y="67275"/>
              <a:ext cx="1485301" cy="17942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68" h="20111" extrusionOk="0">
                  <a:moveTo>
                    <a:pt x="13125" y="19797"/>
                  </a:moveTo>
                  <a:cubicBezTo>
                    <a:pt x="13125" y="19797"/>
                    <a:pt x="13125" y="19797"/>
                    <a:pt x="13125" y="19797"/>
                  </a:cubicBezTo>
                  <a:cubicBezTo>
                    <a:pt x="9694" y="20665"/>
                    <a:pt x="6009" y="19688"/>
                    <a:pt x="3849" y="17409"/>
                  </a:cubicBezTo>
                  <a:cubicBezTo>
                    <a:pt x="3087" y="16757"/>
                    <a:pt x="2452" y="15781"/>
                    <a:pt x="2198" y="14912"/>
                  </a:cubicBezTo>
                  <a:cubicBezTo>
                    <a:pt x="419" y="9702"/>
                    <a:pt x="419" y="9702"/>
                    <a:pt x="419" y="9702"/>
                  </a:cubicBezTo>
                  <a:cubicBezTo>
                    <a:pt x="-1106" y="5686"/>
                    <a:pt x="1689" y="1453"/>
                    <a:pt x="6263" y="368"/>
                  </a:cubicBezTo>
                  <a:cubicBezTo>
                    <a:pt x="6263" y="368"/>
                    <a:pt x="6263" y="368"/>
                    <a:pt x="6263" y="368"/>
                  </a:cubicBezTo>
                  <a:cubicBezTo>
                    <a:pt x="10965" y="-935"/>
                    <a:pt x="15920" y="1344"/>
                    <a:pt x="17190" y="5252"/>
                  </a:cubicBezTo>
                  <a:cubicBezTo>
                    <a:pt x="19096" y="10353"/>
                    <a:pt x="19096" y="10353"/>
                    <a:pt x="19096" y="10353"/>
                  </a:cubicBezTo>
                  <a:cubicBezTo>
                    <a:pt x="20494" y="14370"/>
                    <a:pt x="17826" y="18494"/>
                    <a:pt x="13125" y="19797"/>
                  </a:cubicBezTo>
                  <a:close/>
                </a:path>
              </a:pathLst>
            </a:custGeom>
            <a:solidFill>
              <a:srgbClr val="D5D6D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7" name="Freeform 29"/>
            <p:cNvSpPr/>
            <p:nvPr/>
          </p:nvSpPr>
          <p:spPr>
            <a:xfrm>
              <a:off x="0" y="0"/>
              <a:ext cx="1814382" cy="17445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69" y="4440"/>
                  </a:moveTo>
                  <a:cubicBezTo>
                    <a:pt x="21138" y="3960"/>
                    <a:pt x="20560" y="3120"/>
                    <a:pt x="19867" y="2400"/>
                  </a:cubicBezTo>
                  <a:cubicBezTo>
                    <a:pt x="18712" y="1320"/>
                    <a:pt x="16980" y="240"/>
                    <a:pt x="14785" y="0"/>
                  </a:cubicBezTo>
                  <a:cubicBezTo>
                    <a:pt x="14670" y="0"/>
                    <a:pt x="14554" y="0"/>
                    <a:pt x="14554" y="0"/>
                  </a:cubicBezTo>
                  <a:cubicBezTo>
                    <a:pt x="14554" y="0"/>
                    <a:pt x="14554" y="0"/>
                    <a:pt x="14554" y="0"/>
                  </a:cubicBezTo>
                  <a:cubicBezTo>
                    <a:pt x="13745" y="0"/>
                    <a:pt x="13052" y="0"/>
                    <a:pt x="12244" y="0"/>
                  </a:cubicBezTo>
                  <a:cubicBezTo>
                    <a:pt x="12244" y="0"/>
                    <a:pt x="12244" y="0"/>
                    <a:pt x="12244" y="0"/>
                  </a:cubicBezTo>
                  <a:cubicBezTo>
                    <a:pt x="10396" y="360"/>
                    <a:pt x="8201" y="1320"/>
                    <a:pt x="5775" y="3120"/>
                  </a:cubicBezTo>
                  <a:cubicBezTo>
                    <a:pt x="6353" y="1920"/>
                    <a:pt x="7739" y="960"/>
                    <a:pt x="9356" y="360"/>
                  </a:cubicBezTo>
                  <a:cubicBezTo>
                    <a:pt x="7624" y="720"/>
                    <a:pt x="6353" y="1560"/>
                    <a:pt x="5660" y="2280"/>
                  </a:cubicBezTo>
                  <a:cubicBezTo>
                    <a:pt x="6353" y="1200"/>
                    <a:pt x="7277" y="480"/>
                    <a:pt x="7277" y="480"/>
                  </a:cubicBezTo>
                  <a:cubicBezTo>
                    <a:pt x="7277" y="480"/>
                    <a:pt x="3812" y="2040"/>
                    <a:pt x="4043" y="4920"/>
                  </a:cubicBezTo>
                  <a:cubicBezTo>
                    <a:pt x="3003" y="3960"/>
                    <a:pt x="2310" y="2640"/>
                    <a:pt x="2310" y="2640"/>
                  </a:cubicBezTo>
                  <a:cubicBezTo>
                    <a:pt x="2310" y="2640"/>
                    <a:pt x="2426" y="4320"/>
                    <a:pt x="3465" y="5760"/>
                  </a:cubicBezTo>
                  <a:cubicBezTo>
                    <a:pt x="1617" y="5040"/>
                    <a:pt x="0" y="5640"/>
                    <a:pt x="0" y="5640"/>
                  </a:cubicBezTo>
                  <a:cubicBezTo>
                    <a:pt x="0" y="5640"/>
                    <a:pt x="1733" y="5880"/>
                    <a:pt x="2079" y="6720"/>
                  </a:cubicBezTo>
                  <a:cubicBezTo>
                    <a:pt x="116" y="8520"/>
                    <a:pt x="231" y="9720"/>
                    <a:pt x="231" y="9720"/>
                  </a:cubicBezTo>
                  <a:cubicBezTo>
                    <a:pt x="231" y="9720"/>
                    <a:pt x="1040" y="9000"/>
                    <a:pt x="1964" y="8400"/>
                  </a:cubicBezTo>
                  <a:cubicBezTo>
                    <a:pt x="1502" y="9480"/>
                    <a:pt x="924" y="11640"/>
                    <a:pt x="1848" y="14520"/>
                  </a:cubicBezTo>
                  <a:cubicBezTo>
                    <a:pt x="1386" y="11880"/>
                    <a:pt x="1848" y="11520"/>
                    <a:pt x="1848" y="11520"/>
                  </a:cubicBezTo>
                  <a:cubicBezTo>
                    <a:pt x="1848" y="11520"/>
                    <a:pt x="1386" y="14640"/>
                    <a:pt x="3234" y="18240"/>
                  </a:cubicBezTo>
                  <a:cubicBezTo>
                    <a:pt x="2426" y="15840"/>
                    <a:pt x="2772" y="15480"/>
                    <a:pt x="2772" y="15480"/>
                  </a:cubicBezTo>
                  <a:cubicBezTo>
                    <a:pt x="3465" y="17880"/>
                    <a:pt x="6122" y="21600"/>
                    <a:pt x="10742" y="21600"/>
                  </a:cubicBezTo>
                  <a:cubicBezTo>
                    <a:pt x="9010" y="19800"/>
                    <a:pt x="9125" y="15600"/>
                    <a:pt x="9703" y="14280"/>
                  </a:cubicBezTo>
                  <a:cubicBezTo>
                    <a:pt x="4389" y="11520"/>
                    <a:pt x="10165" y="6240"/>
                    <a:pt x="12013" y="10920"/>
                  </a:cubicBezTo>
                  <a:cubicBezTo>
                    <a:pt x="12244" y="8520"/>
                    <a:pt x="17211" y="3600"/>
                    <a:pt x="21600" y="5520"/>
                  </a:cubicBezTo>
                  <a:cubicBezTo>
                    <a:pt x="21600" y="5160"/>
                    <a:pt x="21484" y="4920"/>
                    <a:pt x="21369" y="4440"/>
                  </a:cubicBezTo>
                  <a:close/>
                </a:path>
              </a:pathLst>
            </a:custGeom>
            <a:solidFill>
              <a:srgbClr val="3F3F3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938" name="Freeform 30"/>
            <p:cNvSpPr/>
            <p:nvPr/>
          </p:nvSpPr>
          <p:spPr>
            <a:xfrm>
              <a:off x="724679" y="3215425"/>
              <a:ext cx="214721" cy="3596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3240" y="0"/>
                  </a:lnTo>
                  <a:lnTo>
                    <a:pt x="0" y="10961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DA8522">
                <a:alpha val="609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</p:grpSp>
      <p:sp>
        <p:nvSpPr>
          <p:cNvPr id="940" name="?"/>
          <p:cNvSpPr txBox="1"/>
          <p:nvPr/>
        </p:nvSpPr>
        <p:spPr>
          <a:xfrm>
            <a:off x="5521629" y="3712556"/>
            <a:ext cx="1282701" cy="222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?</a:t>
            </a:r>
          </a:p>
        </p:txBody>
      </p:sp>
      <p:sp>
        <p:nvSpPr>
          <p:cNvPr id="941" name="Remember, you are NOT suppose to remember commands by heart! No programmer does this.…"/>
          <p:cNvSpPr txBox="1"/>
          <p:nvPr/>
        </p:nvSpPr>
        <p:spPr>
          <a:xfrm>
            <a:off x="8376034" y="5279205"/>
            <a:ext cx="5718697" cy="5085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55625" indent="-555625">
              <a:lnSpc>
                <a:spcPct val="110000"/>
              </a:lnSpc>
              <a:buSzPct val="100000"/>
              <a:buAutoNum type="arabicPeriod"/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Remember, you are NOT suppose to remember commands by heart! No programmer does this.</a:t>
            </a:r>
          </a:p>
          <a:p>
            <a:pPr>
              <a:lnSpc>
                <a:spcPct val="110000"/>
              </a:lnSpc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555625" indent="-555625">
              <a:lnSpc>
                <a:spcPct val="110000"/>
              </a:lnSpc>
              <a:buSzPct val="100000"/>
              <a:buAutoNum type="arabicPeriod" startAt="2"/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Learning a programming language is like learning a real language - it takes practice, mistakes, …</a:t>
            </a:r>
          </a:p>
        </p:txBody>
      </p:sp>
      <p:sp>
        <p:nvSpPr>
          <p:cNvPr id="942" name="HOW TO…"/>
          <p:cNvSpPr txBox="1"/>
          <p:nvPr/>
        </p:nvSpPr>
        <p:spPr>
          <a:xfrm>
            <a:off x="8683945" y="2724193"/>
            <a:ext cx="5738590" cy="166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3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HOW TO </a:t>
            </a:r>
          </a:p>
          <a:p>
            <a:pPr algn="ctr">
              <a:defRPr sz="3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NOT FREAK OUT </a:t>
            </a:r>
          </a:p>
          <a:p>
            <a:pPr algn="ctr">
              <a:defRPr sz="3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WHEN LEARNING R</a:t>
            </a:r>
          </a:p>
        </p:txBody>
      </p:sp>
      <p:sp>
        <p:nvSpPr>
          <p:cNvPr id="943" name="Ask us, and ask people next to you.…"/>
          <p:cNvSpPr txBox="1"/>
          <p:nvPr/>
        </p:nvSpPr>
        <p:spPr>
          <a:xfrm>
            <a:off x="15242148" y="4521199"/>
            <a:ext cx="7978553" cy="467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55625" indent="-555625">
              <a:buSzPct val="100000"/>
              <a:buAutoNum type="arabicPeriod"/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Ask us, and ask people next to you.</a:t>
            </a:r>
          </a:p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555625" indent="-555625">
              <a:buSzPct val="100000"/>
              <a:buAutoNum type="arabicPeriod" startAt="2"/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Look at the R presentations we go through.</a:t>
            </a:r>
          </a:p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555625" indent="-555625">
              <a:buSzPct val="100000"/>
              <a:buAutoNum type="arabicPeriod" startAt="3"/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Use the </a:t>
            </a:r>
            <a:r>
              <a:rPr b="1"/>
              <a:t>cheat sheets</a:t>
            </a:r>
            <a:r>
              <a:t> in this presentation and online: </a:t>
            </a:r>
            <a:r>
              <a:rPr u="sng">
                <a:hlinkClick r:id="rId2"/>
              </a:rPr>
              <a:t>https://rstudio.com/resources/cheatsheets/</a:t>
            </a:r>
            <a:r>
              <a:t> </a:t>
            </a:r>
          </a:p>
          <a:p>
            <a:pPr>
              <a:defRPr sz="3000" b="1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555625" indent="-555625">
              <a:buSzPct val="100000"/>
              <a:buAutoNum type="arabicPeriod" startAt="4"/>
              <a:defRPr sz="3000" b="1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944" name="GETTING HELP"/>
          <p:cNvSpPr txBox="1"/>
          <p:nvPr/>
        </p:nvSpPr>
        <p:spPr>
          <a:xfrm>
            <a:off x="16854704" y="3244893"/>
            <a:ext cx="5550985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GETTING HELP</a:t>
            </a:r>
          </a:p>
        </p:txBody>
      </p:sp>
      <p:pic>
        <p:nvPicPr>
          <p:cNvPr id="945" name="fposter,small,wall_texture,product,750x1000.jpg" descr="fposter,small,wall_texture,product,750x10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3142" y="1730570"/>
            <a:ext cx="6900194" cy="9200258"/>
          </a:xfrm>
          <a:prstGeom prst="rect">
            <a:avLst/>
          </a:prstGeom>
          <a:ln w="12700">
            <a:miter lim="400000"/>
          </a:ln>
        </p:spPr>
      </p:pic>
      <p:sp>
        <p:nvSpPr>
          <p:cNvPr id="946" name="Google it! Most important skill of all.…"/>
          <p:cNvSpPr txBox="1"/>
          <p:nvPr/>
        </p:nvSpPr>
        <p:spPr>
          <a:xfrm>
            <a:off x="15831535" y="7954358"/>
            <a:ext cx="7978553" cy="375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</a:t>
            </a:r>
          </a:p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Google it!</a:t>
            </a:r>
            <a:r>
              <a:t> Most important skill of all.</a:t>
            </a:r>
          </a:p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 will get the </a:t>
            </a:r>
            <a:r>
              <a:rPr b="1"/>
              <a:t>solutions</a:t>
            </a:r>
            <a:r>
              <a:t> to the exercises near the end of the day.</a:t>
            </a:r>
          </a:p>
          <a:p>
            <a:pPr marL="555625" indent="-555625">
              <a:buSzPct val="100000"/>
              <a:buAutoNum type="arabicPeriod"/>
              <a:defRPr sz="3000" b="1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555625" indent="-555625">
              <a:buSzPct val="100000"/>
              <a:buAutoNum type="arabicPeriod" startAt="2"/>
              <a:defRPr sz="3000" b="1">
                <a:solidFill>
                  <a:srgbClr val="FD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5" grpId="1" animBg="1" advAuto="0"/>
      <p:bldP spid="946" grpId="2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bioinformatics_illustration_web.jpg" descr="bioinformatics_illustration_web.jpg"/>
          <p:cNvPicPr>
            <a:picLocks noChangeAspect="1"/>
          </p:cNvPicPr>
          <p:nvPr/>
        </p:nvPicPr>
        <p:blipFill>
          <a:blip r:embed="rId3">
            <a:alphaModFix amt="50140"/>
          </a:blip>
          <a:srcRect t="105" r="2318" b="954"/>
          <a:stretch>
            <a:fillRect/>
          </a:stretch>
        </p:blipFill>
        <p:spPr>
          <a:xfrm rot="16200000">
            <a:off x="15126968" y="4523963"/>
            <a:ext cx="13607024" cy="4845709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Rectangle"/>
          <p:cNvSpPr/>
          <p:nvPr/>
        </p:nvSpPr>
        <p:spPr>
          <a:xfrm flipH="1">
            <a:off x="-12177" y="-38586"/>
            <a:ext cx="21156717" cy="1379317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2" name="Rectangle"/>
          <p:cNvSpPr/>
          <p:nvPr/>
        </p:nvSpPr>
        <p:spPr>
          <a:xfrm>
            <a:off x="44346" y="5365089"/>
            <a:ext cx="12431958" cy="3548808"/>
          </a:xfrm>
          <a:prstGeom prst="rect">
            <a:avLst/>
          </a:prstGeom>
          <a:solidFill>
            <a:srgbClr val="FFFFFF"/>
          </a:solidFill>
          <a:ln w="12700">
            <a:solidFill>
              <a:srgbClr val="0087AA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96" name="Group"/>
          <p:cNvGrpSpPr/>
          <p:nvPr/>
        </p:nvGrpSpPr>
        <p:grpSpPr>
          <a:xfrm>
            <a:off x="1371600" y="1319549"/>
            <a:ext cx="8053631" cy="2951059"/>
            <a:chOff x="0" y="0"/>
            <a:chExt cx="8053630" cy="2951057"/>
          </a:xfrm>
        </p:grpSpPr>
        <p:sp>
          <p:nvSpPr>
            <p:cNvPr id="93" name="WHO ARE WE?"/>
            <p:cNvSpPr txBox="1"/>
            <p:nvPr/>
          </p:nvSpPr>
          <p:spPr>
            <a:xfrm>
              <a:off x="0" y="611960"/>
              <a:ext cx="8053631" cy="23390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WHO ARE WE?</a:t>
              </a:r>
            </a:p>
          </p:txBody>
        </p:sp>
        <p:sp>
          <p:nvSpPr>
            <p:cNvPr id="94" name="KU DATA SCIENCE LABS"/>
            <p:cNvSpPr txBox="1"/>
            <p:nvPr/>
          </p:nvSpPr>
          <p:spPr>
            <a:xfrm>
              <a:off x="1806287" y="0"/>
              <a:ext cx="5494383" cy="3709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KU DATA SCIENCE LABS</a:t>
              </a:r>
            </a:p>
          </p:txBody>
        </p:sp>
        <p:sp>
          <p:nvSpPr>
            <p:cNvPr id="95" name="Line"/>
            <p:cNvSpPr/>
            <p:nvPr/>
          </p:nvSpPr>
          <p:spPr>
            <a:xfrm>
              <a:off x="94663" y="185306"/>
              <a:ext cx="144776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97" name="Courses &amp; Workshops, Seminars, etc.…"/>
          <p:cNvSpPr txBox="1"/>
          <p:nvPr/>
        </p:nvSpPr>
        <p:spPr>
          <a:xfrm>
            <a:off x="2222428" y="5813414"/>
            <a:ext cx="9413808" cy="2753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buSzPct val="100000"/>
              <a:buChar char="•"/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</a:t>
            </a:r>
            <a:r>
              <a:rPr b="1"/>
              <a:t>Courses &amp; Workshops, Seminars, etc.</a:t>
            </a:r>
          </a:p>
          <a:p>
            <a:pPr>
              <a:lnSpc>
                <a:spcPct val="120000"/>
              </a:lnSpc>
              <a:buSzPct val="100000"/>
              <a:buChar char="•"/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Health DS Consultations</a:t>
            </a:r>
          </a:p>
          <a:p>
            <a:pPr>
              <a:lnSpc>
                <a:spcPct val="120000"/>
              </a:lnSpc>
              <a:buSzPct val="100000"/>
              <a:buChar char="•"/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Commissioned Research</a:t>
            </a:r>
          </a:p>
          <a:p>
            <a:pPr>
              <a:lnSpc>
                <a:spcPct val="120000"/>
              </a:lnSpc>
              <a:buSzPct val="100000"/>
              <a:buChar char="•"/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Matchmaking</a:t>
            </a:r>
          </a:p>
          <a:p>
            <a:pPr>
              <a:lnSpc>
                <a:spcPct val="120000"/>
              </a:lnSpc>
              <a:buSzPct val="100000"/>
              <a:buChar char="•"/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Commissioned Supervision</a:t>
            </a:r>
          </a:p>
        </p:txBody>
      </p:sp>
      <p:sp>
        <p:nvSpPr>
          <p:cNvPr id="98" name="Thilde Terkelsen 1"/>
          <p:cNvSpPr txBox="1"/>
          <p:nvPr/>
        </p:nvSpPr>
        <p:spPr>
          <a:xfrm>
            <a:off x="13599379" y="4245362"/>
            <a:ext cx="2816648" cy="500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t>Thilde Terkelsen </a:t>
            </a:r>
            <a:r>
              <a:rPr baseline="31999"/>
              <a:t>1</a:t>
            </a:r>
          </a:p>
        </p:txBody>
      </p:sp>
      <p:sp>
        <p:nvSpPr>
          <p:cNvPr id="99" name="1. Center for Health Data Science (HeaDS) - https://heads.ku.dk/…"/>
          <p:cNvSpPr txBox="1"/>
          <p:nvPr/>
        </p:nvSpPr>
        <p:spPr>
          <a:xfrm>
            <a:off x="1376010" y="3530218"/>
            <a:ext cx="11106644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1. Center for Health Data Science (HeaDS) - </a:t>
            </a:r>
            <a:r>
              <a:rPr u="sng">
                <a:hlinkClick r:id=""/>
              </a:rPr>
              <a:t>https://heads.ku.dk/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>
              <a:hlinkClick r:id=""/>
            </a:endParaRP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SUND Center, which includes a KU data lab</a:t>
            </a:r>
          </a:p>
        </p:txBody>
      </p:sp>
      <p:sp>
        <p:nvSpPr>
          <p:cNvPr id="100" name="Tugce Karaderi 1"/>
          <p:cNvSpPr txBox="1"/>
          <p:nvPr/>
        </p:nvSpPr>
        <p:spPr>
          <a:xfrm>
            <a:off x="13651191" y="8001619"/>
            <a:ext cx="2596940" cy="500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t>Tugce Karaderi </a:t>
            </a:r>
            <a:r>
              <a:rPr baseline="31999"/>
              <a:t>1</a:t>
            </a:r>
          </a:p>
        </p:txBody>
      </p:sp>
      <p:sp>
        <p:nvSpPr>
          <p:cNvPr id="101" name="Diana Andrejeva 1"/>
          <p:cNvSpPr txBox="1"/>
          <p:nvPr/>
        </p:nvSpPr>
        <p:spPr>
          <a:xfrm>
            <a:off x="17532753" y="4245362"/>
            <a:ext cx="2868365" cy="500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t>Diana Andrejeva </a:t>
            </a:r>
            <a:r>
              <a:rPr baseline="31999"/>
              <a:t>1</a:t>
            </a:r>
          </a:p>
        </p:txBody>
      </p:sp>
      <p:sp>
        <p:nvSpPr>
          <p:cNvPr id="102" name="Adrija Kalvisa 2"/>
          <p:cNvSpPr txBox="1"/>
          <p:nvPr/>
        </p:nvSpPr>
        <p:spPr>
          <a:xfrm>
            <a:off x="17732647" y="11961312"/>
            <a:ext cx="2468576" cy="500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</a:defRPr>
            </a:pPr>
            <a:r>
              <a:t>Adrija Kalvisa </a:t>
            </a:r>
            <a:r>
              <a:rPr baseline="31999"/>
              <a:t>2</a:t>
            </a:r>
            <a:r>
              <a:rPr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103" name="2. ReNEW NNF Center for Stem Cell Medicine…"/>
          <p:cNvSpPr txBox="1"/>
          <p:nvPr/>
        </p:nvSpPr>
        <p:spPr>
          <a:xfrm>
            <a:off x="1334288" y="9753982"/>
            <a:ext cx="11190090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2. ReNEW NNF Center for Stem Cell Medicine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3. Data Science Laboratory (DSL) - </a:t>
            </a:r>
            <a:r>
              <a:rPr u="sng">
                <a:hlinkClick r:id="rId4"/>
              </a:rPr>
              <a:t>https://datalab.science.ku.dk/</a:t>
            </a:r>
            <a:r>
              <a:t> </a:t>
            </a:r>
          </a:p>
        </p:txBody>
      </p:sp>
      <p:sp>
        <p:nvSpPr>
          <p:cNvPr id="104" name="Circle"/>
          <p:cNvSpPr/>
          <p:nvPr/>
        </p:nvSpPr>
        <p:spPr>
          <a:xfrm>
            <a:off x="13679661" y="5259670"/>
            <a:ext cx="2540001" cy="25400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5" name="Henrike Zschach 1"/>
          <p:cNvSpPr txBox="1"/>
          <p:nvPr/>
        </p:nvSpPr>
        <p:spPr>
          <a:xfrm>
            <a:off x="17448034" y="8001619"/>
            <a:ext cx="2845669" cy="500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t>Henrike Zschach </a:t>
            </a:r>
            <a:r>
              <a:rPr baseline="31999"/>
              <a:t>1</a:t>
            </a:r>
          </a:p>
        </p:txBody>
      </p:sp>
      <p:sp>
        <p:nvSpPr>
          <p:cNvPr id="106" name="Circle"/>
          <p:cNvSpPr/>
          <p:nvPr/>
        </p:nvSpPr>
        <p:spPr>
          <a:xfrm>
            <a:off x="17589500" y="5246656"/>
            <a:ext cx="2540000" cy="2540001"/>
          </a:xfrm>
          <a:prstGeom prst="ellipse">
            <a:avLst/>
          </a:prstGeom>
          <a:solidFill>
            <a:srgbClr val="79797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7" name="1"/>
          <p:cNvSpPr txBox="1"/>
          <p:nvPr/>
        </p:nvSpPr>
        <p:spPr>
          <a:xfrm>
            <a:off x="367608" y="13002347"/>
            <a:ext cx="3629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08" name="Image" descr="Image"/>
          <p:cNvPicPr>
            <a:picLocks noChangeAspect="1"/>
          </p:cNvPicPr>
          <p:nvPr/>
        </p:nvPicPr>
        <p:blipFill>
          <a:blip r:embed="rId5"/>
          <a:srcRect l="8" t="238" r="475" b="232"/>
          <a:stretch>
            <a:fillRect/>
          </a:stretch>
        </p:blipFill>
        <p:spPr>
          <a:xfrm>
            <a:off x="17770270" y="9338762"/>
            <a:ext cx="2393330" cy="23936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94" h="20595" extrusionOk="0">
                <a:moveTo>
                  <a:pt x="10293" y="0"/>
                </a:moveTo>
                <a:cubicBezTo>
                  <a:pt x="7657" y="0"/>
                  <a:pt x="5020" y="1005"/>
                  <a:pt x="3009" y="3015"/>
                </a:cubicBezTo>
                <a:cubicBezTo>
                  <a:pt x="1033" y="4990"/>
                  <a:pt x="35" y="7567"/>
                  <a:pt x="0" y="10155"/>
                </a:cubicBezTo>
                <a:lnTo>
                  <a:pt x="0" y="10435"/>
                </a:lnTo>
                <a:cubicBezTo>
                  <a:pt x="35" y="13024"/>
                  <a:pt x="1033" y="15604"/>
                  <a:pt x="3009" y="17579"/>
                </a:cubicBezTo>
                <a:cubicBezTo>
                  <a:pt x="7031" y="21600"/>
                  <a:pt x="13555" y="21600"/>
                  <a:pt x="17577" y="17579"/>
                </a:cubicBezTo>
                <a:cubicBezTo>
                  <a:pt x="21600" y="13558"/>
                  <a:pt x="21600" y="7036"/>
                  <a:pt x="17577" y="3015"/>
                </a:cubicBezTo>
                <a:cubicBezTo>
                  <a:pt x="15566" y="1005"/>
                  <a:pt x="12929" y="0"/>
                  <a:pt x="10293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09" name="Karaderi_1100x600_Site_Crop.png" descr="Karaderi_1100x600_Site_Crop.png"/>
          <p:cNvPicPr>
            <a:picLocks noChangeAspect="1"/>
          </p:cNvPicPr>
          <p:nvPr/>
        </p:nvPicPr>
        <p:blipFill>
          <a:blip r:embed="rId6"/>
          <a:srcRect l="30984" t="1106" r="15069"/>
          <a:stretch>
            <a:fillRect/>
          </a:stretch>
        </p:blipFill>
        <p:spPr>
          <a:xfrm>
            <a:off x="13679558" y="5264251"/>
            <a:ext cx="2540206" cy="254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extrusionOk="0">
                <a:moveTo>
                  <a:pt x="9839" y="0"/>
                </a:moveTo>
                <a:cubicBezTo>
                  <a:pt x="7321" y="0"/>
                  <a:pt x="4802" y="1054"/>
                  <a:pt x="2881" y="3162"/>
                </a:cubicBezTo>
                <a:cubicBezTo>
                  <a:pt x="-961" y="7380"/>
                  <a:pt x="-961" y="14220"/>
                  <a:pt x="2881" y="18438"/>
                </a:cubicBezTo>
                <a:cubicBezTo>
                  <a:pt x="4802" y="20546"/>
                  <a:pt x="7321" y="21600"/>
                  <a:pt x="9839" y="21600"/>
                </a:cubicBezTo>
                <a:cubicBezTo>
                  <a:pt x="12357" y="21600"/>
                  <a:pt x="14876" y="20546"/>
                  <a:pt x="16797" y="18438"/>
                </a:cubicBezTo>
                <a:cubicBezTo>
                  <a:pt x="20639" y="14220"/>
                  <a:pt x="20639" y="7380"/>
                  <a:pt x="16797" y="3162"/>
                </a:cubicBezTo>
                <a:cubicBezTo>
                  <a:pt x="14876" y="105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10" name="Andrejeva_1100x600_Site_crop.png" descr="Andrejeva_1100x600_Site_crop.png"/>
          <p:cNvPicPr>
            <a:picLocks noChangeAspect="1"/>
          </p:cNvPicPr>
          <p:nvPr/>
        </p:nvPicPr>
        <p:blipFill>
          <a:blip r:embed="rId7"/>
          <a:srcRect l="35028" t="2185" r="12134" b="948"/>
          <a:stretch>
            <a:fillRect/>
          </a:stretch>
        </p:blipFill>
        <p:spPr>
          <a:xfrm>
            <a:off x="17589397" y="1525027"/>
            <a:ext cx="2540206" cy="25401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2" y="1004"/>
                  <a:pt x="2881" y="3015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5"/>
                </a:cubicBezTo>
                <a:cubicBezTo>
                  <a:pt x="14876" y="100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11" name="Zschach_1100x600_Site_crop.png" descr="Zschach_1100x600_Site_crop.png"/>
          <p:cNvPicPr>
            <a:picLocks noChangeAspect="1"/>
          </p:cNvPicPr>
          <p:nvPr/>
        </p:nvPicPr>
        <p:blipFill>
          <a:blip r:embed="rId8"/>
          <a:srcRect l="23580" t="3965" r="33724" b="17764"/>
          <a:stretch>
            <a:fillRect/>
          </a:stretch>
        </p:blipFill>
        <p:spPr>
          <a:xfrm>
            <a:off x="17589397" y="5246604"/>
            <a:ext cx="2540206" cy="25401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2" y="1004"/>
                  <a:pt x="2881" y="3015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5"/>
                </a:cubicBezTo>
                <a:cubicBezTo>
                  <a:pt x="14876" y="100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12" name="Terkelsen_1100x600_Site_crop.png" descr="Terkelsen_1100x600_Site_crop.png"/>
          <p:cNvPicPr>
            <a:picLocks noChangeAspect="1"/>
          </p:cNvPicPr>
          <p:nvPr/>
        </p:nvPicPr>
        <p:blipFill>
          <a:blip r:embed="rId9"/>
          <a:srcRect l="33891" t="510" r="13687" b="3389"/>
          <a:stretch>
            <a:fillRect/>
          </a:stretch>
        </p:blipFill>
        <p:spPr>
          <a:xfrm>
            <a:off x="13679558" y="1525027"/>
            <a:ext cx="2540206" cy="25401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2" y="1004"/>
                  <a:pt x="2881" y="3015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5"/>
                </a:cubicBezTo>
                <a:cubicBezTo>
                  <a:pt x="14876" y="100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952" name="Group"/>
          <p:cNvGrpSpPr/>
          <p:nvPr/>
        </p:nvGrpSpPr>
        <p:grpSpPr>
          <a:xfrm>
            <a:off x="18325766" y="6197004"/>
            <a:ext cx="5330386" cy="2054792"/>
            <a:chOff x="0" y="-101600"/>
            <a:chExt cx="5330385" cy="2054790"/>
          </a:xfrm>
        </p:grpSpPr>
        <p:sp>
          <p:nvSpPr>
            <p:cNvPr id="949" name="EXERCISE 1"/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EXERCISE </a:t>
              </a:r>
              <a:r>
                <a:rPr b="1"/>
                <a:t>1</a:t>
              </a:r>
            </a:p>
          </p:txBody>
        </p:sp>
        <p:sp>
          <p:nvSpPr>
            <p:cNvPr id="950" name="FUNDAMENTALS"/>
            <p:cNvSpPr txBox="1"/>
            <p:nvPr/>
          </p:nvSpPr>
          <p:spPr>
            <a:xfrm>
              <a:off x="1627311" y="-101600"/>
              <a:ext cx="3636519" cy="3757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FUNDAMENTALS</a:t>
              </a:r>
            </a:p>
          </p:txBody>
        </p:sp>
        <p:sp>
          <p:nvSpPr>
            <p:cNvPr id="951" name="Line"/>
            <p:cNvSpPr/>
            <p:nvPr/>
          </p:nvSpPr>
          <p:spPr>
            <a:xfrm>
              <a:off x="847293" y="124304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960" name="Group"/>
          <p:cNvGrpSpPr/>
          <p:nvPr/>
        </p:nvGrpSpPr>
        <p:grpSpPr>
          <a:xfrm>
            <a:off x="12624937" y="5322170"/>
            <a:ext cx="3660212" cy="2768601"/>
            <a:chOff x="0" y="0"/>
            <a:chExt cx="3660210" cy="2768600"/>
          </a:xfrm>
        </p:grpSpPr>
        <p:sp>
          <p:nvSpPr>
            <p:cNvPr id="953" name="R project &amp; R Script…"/>
            <p:cNvSpPr txBox="1"/>
            <p:nvPr/>
          </p:nvSpPr>
          <p:spPr>
            <a:xfrm>
              <a:off x="312135" y="-1"/>
              <a:ext cx="3348076" cy="2768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 project &amp; R Script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Read &amp; Write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Basic calculus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Base plot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 help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Save &amp; Shutdown</a:t>
              </a:r>
            </a:p>
          </p:txBody>
        </p:sp>
        <p:sp>
          <p:nvSpPr>
            <p:cNvPr id="954" name="Oval 23"/>
            <p:cNvSpPr/>
            <p:nvPr/>
          </p:nvSpPr>
          <p:spPr>
            <a:xfrm>
              <a:off x="0" y="149924"/>
              <a:ext cx="155496" cy="155494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5" name="Oval 23"/>
            <p:cNvSpPr/>
            <p:nvPr/>
          </p:nvSpPr>
          <p:spPr>
            <a:xfrm>
              <a:off x="0" y="598658"/>
              <a:ext cx="155497" cy="155494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6" name="Oval 23"/>
            <p:cNvSpPr/>
            <p:nvPr/>
          </p:nvSpPr>
          <p:spPr>
            <a:xfrm>
              <a:off x="0" y="1047391"/>
              <a:ext cx="155497" cy="155494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7" name="Oval 23"/>
            <p:cNvSpPr/>
            <p:nvPr/>
          </p:nvSpPr>
          <p:spPr>
            <a:xfrm>
              <a:off x="0" y="1496124"/>
              <a:ext cx="155497" cy="155494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8" name="Oval 23"/>
            <p:cNvSpPr/>
            <p:nvPr/>
          </p:nvSpPr>
          <p:spPr>
            <a:xfrm>
              <a:off x="0" y="1944858"/>
              <a:ext cx="155497" cy="155494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959" name="Oval 23"/>
            <p:cNvSpPr/>
            <p:nvPr/>
          </p:nvSpPr>
          <p:spPr>
            <a:xfrm>
              <a:off x="0" y="2393591"/>
              <a:ext cx="155497" cy="155494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1007" name="Group"/>
          <p:cNvGrpSpPr/>
          <p:nvPr/>
        </p:nvGrpSpPr>
        <p:grpSpPr>
          <a:xfrm>
            <a:off x="1193626" y="3238393"/>
            <a:ext cx="12709101" cy="7544076"/>
            <a:chOff x="0" y="0"/>
            <a:chExt cx="12709099" cy="7544075"/>
          </a:xfrm>
        </p:grpSpPr>
        <p:grpSp>
          <p:nvGrpSpPr>
            <p:cNvPr id="996" name="Group"/>
            <p:cNvGrpSpPr/>
            <p:nvPr/>
          </p:nvGrpSpPr>
          <p:grpSpPr>
            <a:xfrm>
              <a:off x="2700815" y="0"/>
              <a:ext cx="10008285" cy="7544076"/>
              <a:chOff x="0" y="0"/>
              <a:chExt cx="10008283" cy="7544075"/>
            </a:xfrm>
          </p:grpSpPr>
          <p:sp>
            <p:nvSpPr>
              <p:cNvPr id="961" name="Line 18"/>
              <p:cNvSpPr/>
              <p:nvPr/>
            </p:nvSpPr>
            <p:spPr>
              <a:xfrm>
                <a:off x="576575" y="3773856"/>
                <a:ext cx="3743717" cy="1"/>
              </a:xfrm>
              <a:prstGeom prst="lin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2" name="Oval 9"/>
              <p:cNvSpPr/>
              <p:nvPr/>
            </p:nvSpPr>
            <p:spPr>
              <a:xfrm>
                <a:off x="4552661" y="3109328"/>
                <a:ext cx="1331012" cy="1331012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3" name="Oval 14"/>
              <p:cNvSpPr/>
              <p:nvPr/>
            </p:nvSpPr>
            <p:spPr>
              <a:xfrm>
                <a:off x="4384575" y="2939286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4" name="Oval 27"/>
              <p:cNvSpPr/>
              <p:nvPr/>
            </p:nvSpPr>
            <p:spPr>
              <a:xfrm>
                <a:off x="408488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5" name="Oval 28"/>
              <p:cNvSpPr/>
              <p:nvPr/>
            </p:nvSpPr>
            <p:spPr>
              <a:xfrm>
                <a:off x="1862970" y="3688589"/>
                <a:ext cx="160270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6" name="Oval 29"/>
              <p:cNvSpPr/>
              <p:nvPr/>
            </p:nvSpPr>
            <p:spPr>
              <a:xfrm>
                <a:off x="4304440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7" name="Oval 10"/>
              <p:cNvSpPr/>
              <p:nvPr/>
            </p:nvSpPr>
            <p:spPr>
              <a:xfrm>
                <a:off x="4432794" y="6039115"/>
                <a:ext cx="1331012" cy="1336875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8" name="Oval 15"/>
              <p:cNvSpPr/>
              <p:nvPr/>
            </p:nvSpPr>
            <p:spPr>
              <a:xfrm>
                <a:off x="4264707" y="5871028"/>
                <a:ext cx="1667185" cy="1673048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69" name="Freeform 20"/>
              <p:cNvSpPr/>
              <p:nvPr/>
            </p:nvSpPr>
            <p:spPr>
              <a:xfrm>
                <a:off x="914703" y="4829283"/>
                <a:ext cx="3350005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6944" y="0"/>
                    </a:lnTo>
                    <a:lnTo>
                      <a:pt x="18752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0" name="Oval 33"/>
              <p:cNvSpPr/>
              <p:nvPr/>
            </p:nvSpPr>
            <p:spPr>
              <a:xfrm>
                <a:off x="744661" y="4749148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1" name="Oval 34"/>
              <p:cNvSpPr/>
              <p:nvPr/>
            </p:nvSpPr>
            <p:spPr>
              <a:xfrm>
                <a:off x="3031420" y="5898391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2" name="Oval 35"/>
              <p:cNvSpPr/>
              <p:nvPr/>
            </p:nvSpPr>
            <p:spPr>
              <a:xfrm>
                <a:off x="4184571" y="6625463"/>
                <a:ext cx="158316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3" name="Oval 8"/>
              <p:cNvSpPr/>
              <p:nvPr/>
            </p:nvSpPr>
            <p:spPr>
              <a:xfrm>
                <a:off x="6686325" y="4735468"/>
                <a:ext cx="1331013" cy="133296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4" name="Oval 13"/>
              <p:cNvSpPr/>
              <p:nvPr/>
            </p:nvSpPr>
            <p:spPr>
              <a:xfrm>
                <a:off x="6518240" y="4567381"/>
                <a:ext cx="1667185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5" name="Freeform 19"/>
              <p:cNvSpPr/>
              <p:nvPr/>
            </p:nvSpPr>
            <p:spPr>
              <a:xfrm>
                <a:off x="238448" y="4305479"/>
                <a:ext cx="6279794" cy="1096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1173" y="0"/>
                    </a:lnTo>
                    <a:lnTo>
                      <a:pt x="15650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6" name="Oval 30"/>
              <p:cNvSpPr/>
              <p:nvPr/>
            </p:nvSpPr>
            <p:spPr>
              <a:xfrm>
                <a:off x="70361" y="4219481"/>
                <a:ext cx="160271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7" name="Oval 31"/>
              <p:cNvSpPr/>
              <p:nvPr/>
            </p:nvSpPr>
            <p:spPr>
              <a:xfrm>
                <a:off x="3410275" y="4225345"/>
                <a:ext cx="160270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8" name="Oval 32"/>
              <p:cNvSpPr/>
              <p:nvPr/>
            </p:nvSpPr>
            <p:spPr>
              <a:xfrm>
                <a:off x="6432242" y="5321816"/>
                <a:ext cx="164178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79" name="Freeform 17"/>
              <p:cNvSpPr/>
              <p:nvPr/>
            </p:nvSpPr>
            <p:spPr>
              <a:xfrm>
                <a:off x="168086" y="2596322"/>
                <a:ext cx="6015937" cy="6537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9453" y="0"/>
                    </a:lnTo>
                    <a:lnTo>
                      <a:pt x="7234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0" name="Oval 7"/>
              <p:cNvSpPr/>
              <p:nvPr/>
            </p:nvSpPr>
            <p:spPr>
              <a:xfrm>
                <a:off x="6370139" y="1926674"/>
                <a:ext cx="1331012" cy="1331012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1" name="Oval 12"/>
              <p:cNvSpPr/>
              <p:nvPr/>
            </p:nvSpPr>
            <p:spPr>
              <a:xfrm>
                <a:off x="6202050" y="1758587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2" name="Oval 24"/>
              <p:cNvSpPr/>
              <p:nvPr/>
            </p:nvSpPr>
            <p:spPr>
              <a:xfrm>
                <a:off x="0" y="3166007"/>
                <a:ext cx="160270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3" name="Oval 25"/>
              <p:cNvSpPr/>
              <p:nvPr/>
            </p:nvSpPr>
            <p:spPr>
              <a:xfrm>
                <a:off x="2740542" y="2517734"/>
                <a:ext cx="160271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4" name="Oval 26"/>
              <p:cNvSpPr/>
              <p:nvPr/>
            </p:nvSpPr>
            <p:spPr>
              <a:xfrm>
                <a:off x="6118008" y="2513022"/>
                <a:ext cx="164178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5" name="Oval 6"/>
              <p:cNvSpPr/>
              <p:nvPr/>
            </p:nvSpPr>
            <p:spPr>
              <a:xfrm>
                <a:off x="8509183" y="168086"/>
                <a:ext cx="1331013" cy="1332965"/>
              </a:xfrm>
              <a:prstGeom prst="ellipse">
                <a:avLst/>
              </a:pr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6" name="Oval 11"/>
              <p:cNvSpPr/>
              <p:nvPr/>
            </p:nvSpPr>
            <p:spPr>
              <a:xfrm>
                <a:off x="8341098" y="0"/>
                <a:ext cx="1667186" cy="1669138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7" name="Freeform 16"/>
              <p:cNvSpPr/>
              <p:nvPr/>
            </p:nvSpPr>
            <p:spPr>
              <a:xfrm>
                <a:off x="787660" y="844067"/>
                <a:ext cx="7511585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1178" y="0"/>
                    </a:lnTo>
                    <a:lnTo>
                      <a:pt x="2722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8" name="Freeform 21"/>
              <p:cNvSpPr/>
              <p:nvPr/>
            </p:nvSpPr>
            <p:spPr>
              <a:xfrm>
                <a:off x="615724" y="2641660"/>
                <a:ext cx="160151" cy="1574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29" h="18125" extrusionOk="0">
                    <a:moveTo>
                      <a:pt x="11906" y="17702"/>
                    </a:moveTo>
                    <a:cubicBezTo>
                      <a:pt x="4706" y="19862"/>
                      <a:pt x="-1386" y="13382"/>
                      <a:pt x="276" y="6362"/>
                    </a:cubicBezTo>
                    <a:cubicBezTo>
                      <a:pt x="1383" y="3662"/>
                      <a:pt x="3599" y="962"/>
                      <a:pt x="6922" y="422"/>
                    </a:cubicBezTo>
                    <a:cubicBezTo>
                      <a:pt x="14122" y="-1738"/>
                      <a:pt x="20214" y="4742"/>
                      <a:pt x="18552" y="11762"/>
                    </a:cubicBezTo>
                    <a:cubicBezTo>
                      <a:pt x="17445" y="14462"/>
                      <a:pt x="15229" y="17162"/>
                      <a:pt x="11906" y="17702"/>
                    </a:cubicBezTo>
                    <a:close/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89" name="Freeform 22"/>
              <p:cNvSpPr/>
              <p:nvPr/>
            </p:nvSpPr>
            <p:spPr>
              <a:xfrm>
                <a:off x="8248474" y="754168"/>
                <a:ext cx="157444" cy="1608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25" h="18511" extrusionOk="0">
                    <a:moveTo>
                      <a:pt x="11762" y="18242"/>
                    </a:moveTo>
                    <a:cubicBezTo>
                      <a:pt x="4742" y="19862"/>
                      <a:pt x="-1738" y="13922"/>
                      <a:pt x="422" y="6902"/>
                    </a:cubicBezTo>
                    <a:cubicBezTo>
                      <a:pt x="962" y="3662"/>
                      <a:pt x="3662" y="962"/>
                      <a:pt x="6362" y="422"/>
                    </a:cubicBezTo>
                    <a:cubicBezTo>
                      <a:pt x="13382" y="-1738"/>
                      <a:pt x="19862" y="4742"/>
                      <a:pt x="17702" y="11762"/>
                    </a:cubicBezTo>
                    <a:cubicBezTo>
                      <a:pt x="17162" y="15002"/>
                      <a:pt x="14462" y="17162"/>
                      <a:pt x="11762" y="18242"/>
                    </a:cubicBez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990" name="1"/>
              <p:cNvSpPr txBox="1"/>
              <p:nvPr/>
            </p:nvSpPr>
            <p:spPr>
              <a:xfrm>
                <a:off x="8895236" y="214373"/>
                <a:ext cx="567761" cy="126579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1</a:t>
                </a:r>
              </a:p>
            </p:txBody>
          </p:sp>
          <p:sp>
            <p:nvSpPr>
              <p:cNvPr id="991" name="2"/>
              <p:cNvSpPr txBox="1"/>
              <p:nvPr/>
            </p:nvSpPr>
            <p:spPr>
              <a:xfrm>
                <a:off x="6741495" y="1965554"/>
                <a:ext cx="567761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2</a:t>
                </a:r>
              </a:p>
            </p:txBody>
          </p:sp>
          <p:sp>
            <p:nvSpPr>
              <p:cNvPr id="992" name="3"/>
              <p:cNvSpPr txBox="1"/>
              <p:nvPr/>
            </p:nvSpPr>
            <p:spPr>
              <a:xfrm>
                <a:off x="4934286" y="3150860"/>
                <a:ext cx="567762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3</a:t>
                </a:r>
              </a:p>
            </p:txBody>
          </p:sp>
          <p:sp>
            <p:nvSpPr>
              <p:cNvPr id="993" name="4"/>
              <p:cNvSpPr txBox="1"/>
              <p:nvPr/>
            </p:nvSpPr>
            <p:spPr>
              <a:xfrm>
                <a:off x="7048192" y="4775715"/>
                <a:ext cx="567761" cy="133101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4</a:t>
                </a:r>
              </a:p>
            </p:txBody>
          </p:sp>
          <p:sp>
            <p:nvSpPr>
              <p:cNvPr id="994" name="5"/>
              <p:cNvSpPr txBox="1"/>
              <p:nvPr/>
            </p:nvSpPr>
            <p:spPr>
              <a:xfrm>
                <a:off x="4802935" y="6085335"/>
                <a:ext cx="567761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5</a:t>
                </a:r>
              </a:p>
            </p:txBody>
          </p:sp>
          <p:sp>
            <p:nvSpPr>
              <p:cNvPr id="995" name="Oval 23"/>
              <p:cNvSpPr/>
              <p:nvPr/>
            </p:nvSpPr>
            <p:spPr>
              <a:xfrm>
                <a:off x="4604549" y="779834"/>
                <a:ext cx="160270" cy="160269"/>
              </a:xfrm>
              <a:prstGeom prst="ellipse">
                <a:avLst/>
              </a:pr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1006" name="Group"/>
            <p:cNvGrpSpPr/>
            <p:nvPr/>
          </p:nvGrpSpPr>
          <p:grpSpPr>
            <a:xfrm>
              <a:off x="0" y="2478492"/>
              <a:ext cx="4393053" cy="2587092"/>
              <a:chOff x="0" y="0"/>
              <a:chExt cx="4393052" cy="2587090"/>
            </a:xfrm>
          </p:grpSpPr>
          <p:sp>
            <p:nvSpPr>
              <p:cNvPr id="997" name="Freeform 395"/>
              <p:cNvSpPr/>
              <p:nvPr/>
            </p:nvSpPr>
            <p:spPr>
              <a:xfrm>
                <a:off x="402774" y="0"/>
                <a:ext cx="3585943" cy="25101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84" y="21600"/>
                    </a:moveTo>
                    <a:cubicBezTo>
                      <a:pt x="316" y="21600"/>
                      <a:pt x="316" y="21600"/>
                      <a:pt x="316" y="21600"/>
                    </a:cubicBezTo>
                    <a:cubicBezTo>
                      <a:pt x="158" y="21600"/>
                      <a:pt x="0" y="21402"/>
                      <a:pt x="0" y="21137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463"/>
                      <a:pt x="316" y="0"/>
                      <a:pt x="699" y="0"/>
                    </a:cubicBezTo>
                    <a:cubicBezTo>
                      <a:pt x="20901" y="0"/>
                      <a:pt x="20901" y="0"/>
                      <a:pt x="20901" y="0"/>
                    </a:cubicBezTo>
                    <a:cubicBezTo>
                      <a:pt x="21284" y="0"/>
                      <a:pt x="21600" y="463"/>
                      <a:pt x="21600" y="1025"/>
                    </a:cubicBezTo>
                    <a:cubicBezTo>
                      <a:pt x="21600" y="21137"/>
                      <a:pt x="21600" y="21137"/>
                      <a:pt x="21600" y="21137"/>
                    </a:cubicBezTo>
                    <a:cubicBezTo>
                      <a:pt x="21600" y="21402"/>
                      <a:pt x="21442" y="21600"/>
                      <a:pt x="21284" y="21600"/>
                    </a:cubicBez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998" name="Freeform 396"/>
              <p:cNvSpPr/>
              <p:nvPr/>
            </p:nvSpPr>
            <p:spPr>
              <a:xfrm>
                <a:off x="402774" y="2402869"/>
                <a:ext cx="3585943" cy="1073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16971"/>
                      <a:pt x="158" y="21600"/>
                      <a:pt x="316" y="21600"/>
                    </a:cubicBezTo>
                    <a:cubicBezTo>
                      <a:pt x="21284" y="21600"/>
                      <a:pt x="21284" y="21600"/>
                      <a:pt x="21284" y="21600"/>
                    </a:cubicBezTo>
                    <a:cubicBezTo>
                      <a:pt x="21442" y="21600"/>
                      <a:pt x="21600" y="16971"/>
                      <a:pt x="21600" y="1080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6638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999" name="Rectangle 397"/>
              <p:cNvSpPr/>
              <p:nvPr/>
            </p:nvSpPr>
            <p:spPr>
              <a:xfrm>
                <a:off x="546399" y="177812"/>
                <a:ext cx="3300254" cy="212413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000" name="Freeform 398"/>
              <p:cNvSpPr/>
              <p:nvPr/>
            </p:nvSpPr>
            <p:spPr>
              <a:xfrm>
                <a:off x="0" y="2521411"/>
                <a:ext cx="4393053" cy="656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405" y="21600"/>
                      <a:pt x="2741" y="21600"/>
                    </a:cubicBezTo>
                    <a:cubicBezTo>
                      <a:pt x="5096" y="21600"/>
                      <a:pt x="16504" y="21600"/>
                      <a:pt x="18840" y="21600"/>
                    </a:cubicBezTo>
                    <a:cubicBezTo>
                      <a:pt x="21195" y="2160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E3C4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001" name="Rectangle 399"/>
              <p:cNvSpPr/>
              <p:nvPr/>
            </p:nvSpPr>
            <p:spPr>
              <a:xfrm>
                <a:off x="0" y="2494178"/>
                <a:ext cx="4393053" cy="27234"/>
              </a:xfrm>
              <a:prstGeom prst="rect">
                <a:avLst/>
              </a:pr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002" name="Oval"/>
              <p:cNvSpPr/>
              <p:nvPr/>
            </p:nvSpPr>
            <p:spPr>
              <a:xfrm>
                <a:off x="1094086" y="812619"/>
                <a:ext cx="785398" cy="780611"/>
              </a:xfrm>
              <a:prstGeom prst="ellipse">
                <a:avLst/>
              </a:prstGeom>
              <a:solidFill>
                <a:srgbClr val="525067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003" name="Oval"/>
              <p:cNvSpPr/>
              <p:nvPr/>
            </p:nvSpPr>
            <p:spPr>
              <a:xfrm>
                <a:off x="1238205" y="848178"/>
                <a:ext cx="497161" cy="292106"/>
              </a:xfrm>
              <a:prstGeom prst="ellipse">
                <a:avLst/>
              </a:prstGeom>
              <a:solidFill>
                <a:srgbClr val="FFFFFF">
                  <a:alpha val="26000"/>
                </a:srgbClr>
              </a:solidFill>
              <a:ln w="12700" cap="flat">
                <a:noFill/>
                <a:miter lim="400000"/>
              </a:ln>
              <a:effectLst>
                <a:reflection stA="50000" endPos="40000" dir="5400000" sy="-100000" algn="bl" rotWithShape="0"/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004" name="R"/>
              <p:cNvSpPr txBox="1"/>
              <p:nvPr/>
            </p:nvSpPr>
            <p:spPr>
              <a:xfrm>
                <a:off x="1278745" y="777324"/>
                <a:ext cx="493840" cy="746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4400">
                    <a:solidFill>
                      <a:srgbClr val="EBEBEB"/>
                    </a:solidFill>
                    <a:latin typeface="Source Sans Pro Regular"/>
                    <a:ea typeface="Source Sans Pro Regular"/>
                    <a:cs typeface="Source Sans Pro Regular"/>
                    <a:sym typeface="Source Sans Pro Regular"/>
                  </a:defRPr>
                </a:lvl1pPr>
              </a:lstStyle>
              <a:p>
                <a:r>
                  <a:t>R</a:t>
                </a:r>
              </a:p>
            </p:txBody>
          </p:sp>
          <p:sp>
            <p:nvSpPr>
              <p:cNvPr id="1005" name="Studio"/>
              <p:cNvSpPr txBox="1"/>
              <p:nvPr/>
            </p:nvSpPr>
            <p:spPr>
              <a:xfrm>
                <a:off x="1898247" y="848178"/>
                <a:ext cx="1219284" cy="7319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3000">
                    <a:solidFill>
                      <a:srgbClr val="30525E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Studio</a:t>
                </a:r>
              </a:p>
            </p:txBody>
          </p:sp>
        </p:grpSp>
      </p:grpSp>
      <p:sp>
        <p:nvSpPr>
          <p:cNvPr id="1008" name="17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17</a:t>
            </a:r>
          </a:p>
          <a:p>
            <a:pPr lvl="1"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Скругленный прямоугольник 7"/>
          <p:cNvSpPr/>
          <p:nvPr/>
        </p:nvSpPr>
        <p:spPr>
          <a:xfrm>
            <a:off x="8538482" y="5311652"/>
            <a:ext cx="5924235" cy="2582977"/>
          </a:xfrm>
          <a:prstGeom prst="roundRect">
            <a:avLst>
              <a:gd name="adj" fmla="val 6645"/>
            </a:avLst>
          </a:prstGeom>
          <a:solidFill>
            <a:srgbClr val="374556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1" name="Скругленный прямоугольник 7"/>
          <p:cNvSpPr/>
          <p:nvPr/>
        </p:nvSpPr>
        <p:spPr>
          <a:xfrm>
            <a:off x="8538482" y="2884693"/>
            <a:ext cx="5924235" cy="1600645"/>
          </a:xfrm>
          <a:prstGeom prst="roundRect">
            <a:avLst>
              <a:gd name="adj" fmla="val 10724"/>
            </a:avLst>
          </a:prstGeom>
          <a:solidFill>
            <a:srgbClr val="374556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2" name="tidyverse is a collection of R packages for data science"/>
          <p:cNvSpPr txBox="1"/>
          <p:nvPr/>
        </p:nvSpPr>
        <p:spPr>
          <a:xfrm>
            <a:off x="9009026" y="3138403"/>
            <a:ext cx="5121376" cy="237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 is a collection of R packages for data science </a:t>
            </a:r>
          </a:p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13" name="Rectangle"/>
          <p:cNvSpPr/>
          <p:nvPr/>
        </p:nvSpPr>
        <p:spPr>
          <a:xfrm>
            <a:off x="-1321" y="-57430"/>
            <a:ext cx="7440953" cy="1383086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017" name="Group"/>
          <p:cNvGrpSpPr/>
          <p:nvPr/>
        </p:nvGrpSpPr>
        <p:grpSpPr>
          <a:xfrm>
            <a:off x="919424" y="5912244"/>
            <a:ext cx="6766835" cy="1891512"/>
            <a:chOff x="0" y="0"/>
            <a:chExt cx="6766834" cy="1891510"/>
          </a:xfrm>
        </p:grpSpPr>
        <p:sp>
          <p:nvSpPr>
            <p:cNvPr id="1014" name="TIDYVERSE"/>
            <p:cNvSpPr txBox="1"/>
            <p:nvPr/>
          </p:nvSpPr>
          <p:spPr>
            <a:xfrm>
              <a:off x="0" y="392242"/>
              <a:ext cx="5162056" cy="14992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TIDYVERSE</a:t>
              </a:r>
            </a:p>
          </p:txBody>
        </p:sp>
        <p:sp>
          <p:nvSpPr>
            <p:cNvPr id="1015" name="https://www.tidyverse.org/"/>
            <p:cNvSpPr txBox="1"/>
            <p:nvPr/>
          </p:nvSpPr>
          <p:spPr>
            <a:xfrm>
              <a:off x="1157758" y="0"/>
              <a:ext cx="5609077" cy="437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https://www.tidyverse.org/</a:t>
              </a:r>
            </a:p>
          </p:txBody>
        </p:sp>
        <p:sp>
          <p:nvSpPr>
            <p:cNvPr id="1016" name="Line"/>
            <p:cNvSpPr/>
            <p:nvPr/>
          </p:nvSpPr>
          <p:spPr>
            <a:xfrm>
              <a:off x="60675" y="118774"/>
              <a:ext cx="92796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018" name="Скругленный прямоугольник 7"/>
          <p:cNvSpPr/>
          <p:nvPr/>
        </p:nvSpPr>
        <p:spPr>
          <a:xfrm>
            <a:off x="8538482" y="8813358"/>
            <a:ext cx="5924235" cy="2291273"/>
          </a:xfrm>
          <a:prstGeom prst="roundRect">
            <a:avLst>
              <a:gd name="adj" fmla="val 7491"/>
            </a:avLst>
          </a:prstGeom>
          <a:solidFill>
            <a:srgbClr val="374556"/>
          </a:solidFill>
          <a:ln w="12700">
            <a:miter lim="400000"/>
          </a:ln>
          <a:effectLst>
            <a:outerShdw blurRad="457200" dist="101600" dir="2700000" rotWithShape="0">
              <a:srgbClr val="000000">
                <a:alpha val="26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9" name="“The packages share an underlying design philosophy, grammar, and data structures.” Wickham and Grolemund"/>
          <p:cNvSpPr txBox="1"/>
          <p:nvPr/>
        </p:nvSpPr>
        <p:spPr>
          <a:xfrm>
            <a:off x="8988686" y="5643020"/>
            <a:ext cx="5162057" cy="192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“The packages share an underlying design philosophy, grammar, and data structures.” </a:t>
            </a:r>
            <a:r>
              <a:rPr sz="2100" i="1"/>
              <a:t>Wickham and Grolemund</a:t>
            </a:r>
          </a:p>
        </p:txBody>
      </p:sp>
      <p:sp>
        <p:nvSpPr>
          <p:cNvPr id="1020" name="tidyverse is used to “tidy up” your datasets, so they are easy to work with"/>
          <p:cNvSpPr txBox="1"/>
          <p:nvPr/>
        </p:nvSpPr>
        <p:spPr>
          <a:xfrm>
            <a:off x="9014741" y="8720942"/>
            <a:ext cx="5121375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 is used to “tidy up” your datasets, so they are easy to work with</a:t>
            </a:r>
          </a:p>
        </p:txBody>
      </p:sp>
      <p:grpSp>
        <p:nvGrpSpPr>
          <p:cNvPr id="1049" name="Group"/>
          <p:cNvGrpSpPr/>
          <p:nvPr/>
        </p:nvGrpSpPr>
        <p:grpSpPr>
          <a:xfrm>
            <a:off x="15660095" y="978897"/>
            <a:ext cx="7912474" cy="11758206"/>
            <a:chOff x="-76834" y="0"/>
            <a:chExt cx="7912473" cy="11758204"/>
          </a:xfrm>
        </p:grpSpPr>
        <p:pic>
          <p:nvPicPr>
            <p:cNvPr id="1021" name="tidyverse_website.png" descr="tidyverse_website.png"/>
            <p:cNvPicPr>
              <a:picLocks noChangeAspect="1"/>
            </p:cNvPicPr>
            <p:nvPr/>
          </p:nvPicPr>
          <p:blipFill>
            <a:blip r:embed="rId2"/>
            <a:srcRect t="4125" r="83530" b="47718"/>
            <a:stretch>
              <a:fillRect/>
            </a:stretch>
          </p:blipFill>
          <p:spPr>
            <a:xfrm>
              <a:off x="4604871" y="5290859"/>
              <a:ext cx="1259468" cy="14956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22" name="Freeform 65"/>
            <p:cNvSpPr/>
            <p:nvPr/>
          </p:nvSpPr>
          <p:spPr>
            <a:xfrm>
              <a:off x="3588118" y="3187828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3" name="Freeform 65"/>
            <p:cNvSpPr/>
            <p:nvPr/>
          </p:nvSpPr>
          <p:spPr>
            <a:xfrm flipH="1">
              <a:off x="2917953" y="1054346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4" name="Freeform 65"/>
            <p:cNvSpPr/>
            <p:nvPr/>
          </p:nvSpPr>
          <p:spPr>
            <a:xfrm>
              <a:off x="3588118" y="7441240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5" name="Freeform 65"/>
            <p:cNvSpPr/>
            <p:nvPr/>
          </p:nvSpPr>
          <p:spPr>
            <a:xfrm flipH="1">
              <a:off x="2917953" y="5320905"/>
              <a:ext cx="776813" cy="2133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26" name="Прямая соединительная линия 84"/>
            <p:cNvSpPr/>
            <p:nvPr/>
          </p:nvSpPr>
          <p:spPr>
            <a:xfrm>
              <a:off x="3356264" y="2514888"/>
              <a:ext cx="103017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pic>
          <p:nvPicPr>
            <p:cNvPr id="1027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t="52019" r="83414" b="342"/>
            <a:stretch>
              <a:fillRect/>
            </a:stretch>
          </p:blipFill>
          <p:spPr>
            <a:xfrm>
              <a:off x="1423648" y="8183669"/>
              <a:ext cx="1247928" cy="14556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8" name="tidyverse_website.png" descr="tidyverse_website.png"/>
            <p:cNvPicPr>
              <a:picLocks noChangeAspect="1"/>
            </p:cNvPicPr>
            <p:nvPr/>
          </p:nvPicPr>
          <p:blipFill>
            <a:blip r:embed="rId2"/>
            <a:srcRect l="16647" t="52361" r="66846"/>
            <a:stretch>
              <a:fillRect/>
            </a:stretch>
          </p:blipFill>
          <p:spPr>
            <a:xfrm>
              <a:off x="4600833" y="1771895"/>
              <a:ext cx="1267620" cy="148578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9" name="tidyverse_website.png" descr="tidyverse_website.png"/>
            <p:cNvPicPr>
              <a:picLocks noChangeAspect="1"/>
            </p:cNvPicPr>
            <p:nvPr/>
          </p:nvPicPr>
          <p:blipFill>
            <a:blip r:embed="rId4"/>
            <a:srcRect l="66663" t="52165" r="16729"/>
            <a:stretch>
              <a:fillRect/>
            </a:stretch>
          </p:blipFill>
          <p:spPr>
            <a:xfrm>
              <a:off x="117401" y="3904512"/>
              <a:ext cx="1270180" cy="148584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0" name="tidyverse_website.png" descr="tidyverse_website.png"/>
            <p:cNvPicPr>
              <a:picLocks noChangeAspect="1"/>
            </p:cNvPicPr>
            <p:nvPr/>
          </p:nvPicPr>
          <p:blipFill>
            <a:blip r:embed="rId2"/>
            <a:srcRect l="83396" t="52133" b="228"/>
            <a:stretch>
              <a:fillRect/>
            </a:stretch>
          </p:blipFill>
          <p:spPr>
            <a:xfrm>
              <a:off x="1405982" y="3899841"/>
              <a:ext cx="1283390" cy="149547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1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l="83396" t="4125" b="47718"/>
            <a:stretch>
              <a:fillRect/>
            </a:stretch>
          </p:blipFill>
          <p:spPr>
            <a:xfrm>
              <a:off x="138456" y="8170317"/>
              <a:ext cx="1258401" cy="14822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2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l="66613" t="4125" r="16715" b="47718"/>
            <a:stretch>
              <a:fillRect/>
            </a:stretch>
          </p:blipFill>
          <p:spPr>
            <a:xfrm>
              <a:off x="5900207" y="5290859"/>
              <a:ext cx="1274734" cy="14954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3" name="tidyverse_website.png" descr="tidyverse_website.png"/>
            <p:cNvPicPr>
              <a:picLocks noChangeAspect="1"/>
            </p:cNvPicPr>
            <p:nvPr/>
          </p:nvPicPr>
          <p:blipFill>
            <a:blip r:embed="rId5"/>
            <a:srcRect l="49949" t="4125" r="33476" b="47718"/>
            <a:stretch>
              <a:fillRect/>
            </a:stretch>
          </p:blipFill>
          <p:spPr>
            <a:xfrm>
              <a:off x="5907807" y="1745602"/>
              <a:ext cx="1259449" cy="148615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4" name="tidyverse_website.png" descr="tidyverse_website.png"/>
            <p:cNvPicPr>
              <a:picLocks noChangeAspect="1"/>
            </p:cNvPicPr>
            <p:nvPr/>
          </p:nvPicPr>
          <p:blipFill>
            <a:blip r:embed="rId3"/>
            <a:srcRect l="16505" t="3829" r="66826" b="47374"/>
            <a:stretch>
              <a:fillRect/>
            </a:stretch>
          </p:blipFill>
          <p:spPr>
            <a:xfrm>
              <a:off x="5234486" y="6419534"/>
              <a:ext cx="1283495" cy="15259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5399"/>
                  </a:lnTo>
                  <a:lnTo>
                    <a:pt x="0" y="16201"/>
                  </a:lnTo>
                  <a:lnTo>
                    <a:pt x="10800" y="21600"/>
                  </a:lnTo>
                  <a:lnTo>
                    <a:pt x="21600" y="16201"/>
                  </a:lnTo>
                  <a:lnTo>
                    <a:pt x="21600" y="5399"/>
                  </a:lnTo>
                  <a:lnTo>
                    <a:pt x="10800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035" name="tidyverse_website.png" descr="tidyverse_website.png"/>
            <p:cNvPicPr>
              <a:picLocks noChangeAspect="1"/>
            </p:cNvPicPr>
            <p:nvPr/>
          </p:nvPicPr>
          <p:blipFill>
            <a:blip r:embed="rId6"/>
            <a:srcRect l="33335" t="4125" r="50087" b="47718"/>
            <a:stretch>
              <a:fillRect/>
            </a:stretch>
          </p:blipFill>
          <p:spPr>
            <a:xfrm>
              <a:off x="4617677" y="10302426"/>
              <a:ext cx="1233920" cy="145577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36" name="tidyverse-logo.png" descr="tidyverse-logo.png"/>
            <p:cNvPicPr>
              <a:picLocks noChangeAspect="1"/>
            </p:cNvPicPr>
            <p:nvPr/>
          </p:nvPicPr>
          <p:blipFill>
            <a:blip r:embed="rId7"/>
            <a:srcRect l="5743" t="5460" r="5762" b="5170"/>
            <a:stretch>
              <a:fillRect/>
            </a:stretch>
          </p:blipFill>
          <p:spPr>
            <a:xfrm>
              <a:off x="3029304" y="0"/>
              <a:ext cx="1207294" cy="14073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5397"/>
                  </a:lnTo>
                  <a:lnTo>
                    <a:pt x="0" y="16197"/>
                  </a:lnTo>
                  <a:lnTo>
                    <a:pt x="10800" y="21600"/>
                  </a:lnTo>
                  <a:lnTo>
                    <a:pt x="21600" y="16197"/>
                  </a:lnTo>
                  <a:lnTo>
                    <a:pt x="21600" y="5397"/>
                  </a:lnTo>
                  <a:lnTo>
                    <a:pt x="10800" y="0"/>
                  </a:lnTo>
                  <a:close/>
                </a:path>
              </a:pathLst>
            </a:custGeom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sp>
          <p:nvSpPr>
            <p:cNvPr id="1037" name="Прямая соединительная линия 84"/>
            <p:cNvSpPr/>
            <p:nvPr/>
          </p:nvSpPr>
          <p:spPr>
            <a:xfrm>
              <a:off x="2909595" y="4651462"/>
              <a:ext cx="1030172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38" name="Freeform 65"/>
            <p:cNvSpPr/>
            <p:nvPr/>
          </p:nvSpPr>
          <p:spPr>
            <a:xfrm flipH="1">
              <a:off x="2917953" y="9561171"/>
              <a:ext cx="776813" cy="2133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4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538"/>
                    <a:pt x="0" y="21538"/>
                    <a:pt x="0" y="21538"/>
                  </a:cubicBezTo>
                  <a:cubicBezTo>
                    <a:pt x="0" y="19415"/>
                    <a:pt x="4800" y="17729"/>
                    <a:pt x="10629" y="17729"/>
                  </a:cubicBezTo>
                  <a:cubicBezTo>
                    <a:pt x="10971" y="17729"/>
                    <a:pt x="10971" y="17729"/>
                    <a:pt x="10971" y="17729"/>
                  </a:cubicBezTo>
                  <a:cubicBezTo>
                    <a:pt x="15257" y="17729"/>
                    <a:pt x="18686" y="16418"/>
                    <a:pt x="18686" y="14858"/>
                  </a:cubicBezTo>
                  <a:cubicBezTo>
                    <a:pt x="18686" y="13360"/>
                    <a:pt x="15257" y="12049"/>
                    <a:pt x="10971" y="12049"/>
                  </a:cubicBezTo>
                  <a:cubicBezTo>
                    <a:pt x="10629" y="12049"/>
                    <a:pt x="10629" y="12049"/>
                    <a:pt x="10629" y="12049"/>
                  </a:cubicBezTo>
                  <a:cubicBezTo>
                    <a:pt x="4800" y="12049"/>
                    <a:pt x="0" y="10363"/>
                    <a:pt x="0" y="82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14" y="0"/>
                    <a:pt x="2914" y="0"/>
                    <a:pt x="2914" y="0"/>
                  </a:cubicBezTo>
                  <a:cubicBezTo>
                    <a:pt x="2914" y="8240"/>
                    <a:pt x="2914" y="8240"/>
                    <a:pt x="2914" y="8240"/>
                  </a:cubicBezTo>
                  <a:cubicBezTo>
                    <a:pt x="2914" y="9801"/>
                    <a:pt x="6343" y="11050"/>
                    <a:pt x="10629" y="11050"/>
                  </a:cubicBezTo>
                  <a:cubicBezTo>
                    <a:pt x="10971" y="11050"/>
                    <a:pt x="10971" y="11050"/>
                    <a:pt x="10971" y="11050"/>
                  </a:cubicBezTo>
                  <a:cubicBezTo>
                    <a:pt x="16800" y="11050"/>
                    <a:pt x="21600" y="12798"/>
                    <a:pt x="21600" y="14858"/>
                  </a:cubicBezTo>
                  <a:cubicBezTo>
                    <a:pt x="21600" y="16980"/>
                    <a:pt x="16800" y="18728"/>
                    <a:pt x="10971" y="18728"/>
                  </a:cubicBezTo>
                  <a:cubicBezTo>
                    <a:pt x="10629" y="18728"/>
                    <a:pt x="10629" y="18728"/>
                    <a:pt x="10629" y="18728"/>
                  </a:cubicBezTo>
                  <a:cubicBezTo>
                    <a:pt x="6343" y="18728"/>
                    <a:pt x="2914" y="19977"/>
                    <a:pt x="2914" y="21538"/>
                  </a:cubicBezTo>
                  <a:lnTo>
                    <a:pt x="2914" y="21600"/>
                  </a:ln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pic>
          <p:nvPicPr>
            <p:cNvPr id="1039" name="tidyverse_website.png" descr="tidyverse_website.png"/>
            <p:cNvPicPr>
              <a:picLocks noChangeAspect="1"/>
            </p:cNvPicPr>
            <p:nvPr/>
          </p:nvPicPr>
          <p:blipFill>
            <a:blip r:embed="rId8"/>
            <a:srcRect l="49957" t="51871" r="33395" b="3"/>
            <a:stretch>
              <a:fillRect/>
            </a:stretch>
          </p:blipFill>
          <p:spPr>
            <a:xfrm>
              <a:off x="6552145" y="6419534"/>
              <a:ext cx="1283495" cy="15069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5404"/>
                  </a:lnTo>
                  <a:lnTo>
                    <a:pt x="0" y="16213"/>
                  </a:lnTo>
                  <a:lnTo>
                    <a:pt x="10767" y="21600"/>
                  </a:lnTo>
                  <a:lnTo>
                    <a:pt x="10833" y="21600"/>
                  </a:lnTo>
                  <a:lnTo>
                    <a:pt x="21600" y="16213"/>
                  </a:lnTo>
                  <a:lnTo>
                    <a:pt x="21600" y="5404"/>
                  </a:lnTo>
                  <a:lnTo>
                    <a:pt x="10800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040" name="Прямая соединительная линия 84"/>
            <p:cNvSpPr/>
            <p:nvPr/>
          </p:nvSpPr>
          <p:spPr>
            <a:xfrm>
              <a:off x="3356264" y="6774888"/>
              <a:ext cx="103017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41" name="Прямая соединительная линия 84"/>
            <p:cNvSpPr/>
            <p:nvPr/>
          </p:nvSpPr>
          <p:spPr>
            <a:xfrm>
              <a:off x="2909595" y="8911463"/>
              <a:ext cx="1030172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42" name="Прямая соединительная линия 84"/>
            <p:cNvSpPr/>
            <p:nvPr/>
          </p:nvSpPr>
          <p:spPr>
            <a:xfrm>
              <a:off x="3356264" y="11021742"/>
              <a:ext cx="103017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043" name="PROGRAMMING"/>
            <p:cNvSpPr txBox="1"/>
            <p:nvPr/>
          </p:nvSpPr>
          <p:spPr>
            <a:xfrm>
              <a:off x="4567280" y="8673507"/>
              <a:ext cx="3045013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PROGRAMMING</a:t>
              </a:r>
            </a:p>
          </p:txBody>
        </p:sp>
        <p:sp>
          <p:nvSpPr>
            <p:cNvPr id="1044" name="MANIPULATION"/>
            <p:cNvSpPr txBox="1"/>
            <p:nvPr/>
          </p:nvSpPr>
          <p:spPr>
            <a:xfrm>
              <a:off x="-76041" y="6551518"/>
              <a:ext cx="2917738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MANIPULATION</a:t>
              </a:r>
            </a:p>
          </p:txBody>
        </p:sp>
        <p:sp>
          <p:nvSpPr>
            <p:cNvPr id="1045" name="VISUALIZATION"/>
            <p:cNvSpPr txBox="1"/>
            <p:nvPr/>
          </p:nvSpPr>
          <p:spPr>
            <a:xfrm>
              <a:off x="-71973" y="10795496"/>
              <a:ext cx="2799369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8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VISUALIZATION</a:t>
              </a:r>
            </a:p>
          </p:txBody>
        </p:sp>
        <p:sp>
          <p:nvSpPr>
            <p:cNvPr id="1046" name="TIDYING"/>
            <p:cNvSpPr txBox="1"/>
            <p:nvPr/>
          </p:nvSpPr>
          <p:spPr>
            <a:xfrm>
              <a:off x="4564175" y="4409550"/>
              <a:ext cx="2446384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TIDYING</a:t>
              </a:r>
            </a:p>
          </p:txBody>
        </p:sp>
        <p:sp>
          <p:nvSpPr>
            <p:cNvPr id="1047" name="READING DATA"/>
            <p:cNvSpPr txBox="1"/>
            <p:nvPr/>
          </p:nvSpPr>
          <p:spPr>
            <a:xfrm>
              <a:off x="-76835" y="2307540"/>
              <a:ext cx="2954746" cy="475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READING DATA</a:t>
              </a:r>
            </a:p>
          </p:txBody>
        </p:sp>
        <p:sp>
          <p:nvSpPr>
            <p:cNvPr id="1048" name="Polygon"/>
            <p:cNvSpPr/>
            <p:nvPr/>
          </p:nvSpPr>
          <p:spPr>
            <a:xfrm>
              <a:off x="102845" y="8135017"/>
              <a:ext cx="1329609" cy="15528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noFill/>
            <a:ln w="76200" cap="flat">
              <a:solidFill>
                <a:srgbClr val="E58E2D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050" name="18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18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Rectangle"/>
          <p:cNvSpPr/>
          <p:nvPr/>
        </p:nvSpPr>
        <p:spPr>
          <a:xfrm>
            <a:off x="-98444" y="143"/>
            <a:ext cx="24568188" cy="371423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056" name="Group"/>
          <p:cNvGrpSpPr/>
          <p:nvPr/>
        </p:nvGrpSpPr>
        <p:grpSpPr>
          <a:xfrm>
            <a:off x="8040568" y="1016314"/>
            <a:ext cx="8290163" cy="2299238"/>
            <a:chOff x="0" y="0"/>
            <a:chExt cx="8290162" cy="2299237"/>
          </a:xfrm>
        </p:grpSpPr>
        <p:sp>
          <p:nvSpPr>
            <p:cNvPr id="1053" name="CECI N'EST PAS UNE PIPE…"/>
            <p:cNvSpPr txBox="1"/>
            <p:nvPr/>
          </p:nvSpPr>
          <p:spPr>
            <a:xfrm>
              <a:off x="-1" y="629934"/>
              <a:ext cx="8290163" cy="16693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CECI N'EST PAS UNE PIPE </a:t>
              </a:r>
            </a:p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%&gt;%</a:t>
              </a:r>
            </a:p>
          </p:txBody>
        </p:sp>
        <p:sp>
          <p:nvSpPr>
            <p:cNvPr id="1054" name="https://www.tidyverse.org/"/>
            <p:cNvSpPr txBox="1"/>
            <p:nvPr/>
          </p:nvSpPr>
          <p:spPr>
            <a:xfrm>
              <a:off x="1859337" y="0"/>
              <a:ext cx="6375877" cy="5844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https://www.tidyverse.org/</a:t>
              </a:r>
            </a:p>
          </p:txBody>
        </p:sp>
        <p:sp>
          <p:nvSpPr>
            <p:cNvPr id="1055" name="Line"/>
            <p:cNvSpPr/>
            <p:nvPr/>
          </p:nvSpPr>
          <p:spPr>
            <a:xfrm>
              <a:off x="97444" y="190749"/>
              <a:ext cx="149028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057" name="Shadow"/>
          <p:cNvSpPr/>
          <p:nvPr/>
        </p:nvSpPr>
        <p:spPr>
          <a:xfrm>
            <a:off x="9057809" y="6007940"/>
            <a:ext cx="4970726" cy="1009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36"/>
                </a:moveTo>
                <a:lnTo>
                  <a:pt x="10796" y="21600"/>
                </a:lnTo>
                <a:lnTo>
                  <a:pt x="0" y="10836"/>
                </a:lnTo>
                <a:lnTo>
                  <a:pt x="10796" y="0"/>
                </a:lnTo>
                <a:lnTo>
                  <a:pt x="21600" y="10836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  <a:effectLst>
            <a:outerShdw blurRad="254000" dist="63500" dir="5400000" rotWithShape="0">
              <a:srgbClr val="000000">
                <a:alpha val="46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58" name="Freeform 60"/>
          <p:cNvSpPr/>
          <p:nvPr/>
        </p:nvSpPr>
        <p:spPr>
          <a:xfrm>
            <a:off x="9068427" y="5035995"/>
            <a:ext cx="4970726" cy="1009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36"/>
                </a:moveTo>
                <a:lnTo>
                  <a:pt x="10796" y="21600"/>
                </a:lnTo>
                <a:lnTo>
                  <a:pt x="0" y="10836"/>
                </a:lnTo>
                <a:lnTo>
                  <a:pt x="10796" y="0"/>
                </a:lnTo>
                <a:lnTo>
                  <a:pt x="21600" y="10836"/>
                </a:lnTo>
                <a:close/>
              </a:path>
            </a:pathLst>
          </a:custGeom>
          <a:solidFill>
            <a:srgbClr val="436C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59" name="Freeform 61"/>
          <p:cNvSpPr/>
          <p:nvPr/>
        </p:nvSpPr>
        <p:spPr>
          <a:xfrm>
            <a:off x="11551238" y="5541628"/>
            <a:ext cx="2486249" cy="1492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7276"/>
                </a:moveTo>
                <a:lnTo>
                  <a:pt x="0" y="21600"/>
                </a:lnTo>
                <a:lnTo>
                  <a:pt x="21600" y="14291"/>
                </a:lnTo>
                <a:lnTo>
                  <a:pt x="21600" y="0"/>
                </a:lnTo>
                <a:lnTo>
                  <a:pt x="0" y="7276"/>
                </a:lnTo>
                <a:close/>
              </a:path>
            </a:pathLst>
          </a:custGeom>
          <a:solidFill>
            <a:srgbClr val="35555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60" name="Freeform 62"/>
          <p:cNvSpPr/>
          <p:nvPr/>
        </p:nvSpPr>
        <p:spPr>
          <a:xfrm>
            <a:off x="9068427" y="5541628"/>
            <a:ext cx="2484478" cy="1492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76"/>
                </a:moveTo>
                <a:lnTo>
                  <a:pt x="21600" y="21600"/>
                </a:lnTo>
                <a:lnTo>
                  <a:pt x="0" y="14291"/>
                </a:lnTo>
                <a:lnTo>
                  <a:pt x="0" y="0"/>
                </a:lnTo>
                <a:lnTo>
                  <a:pt x="21600" y="7276"/>
                </a:lnTo>
                <a:close/>
              </a:path>
            </a:pathLst>
          </a:custGeom>
          <a:solidFill>
            <a:srgbClr val="436C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064" name="Group"/>
          <p:cNvGrpSpPr/>
          <p:nvPr/>
        </p:nvGrpSpPr>
        <p:grpSpPr>
          <a:xfrm>
            <a:off x="9713699" y="4445099"/>
            <a:ext cx="3724162" cy="1427370"/>
            <a:chOff x="0" y="0"/>
            <a:chExt cx="3724161" cy="1427369"/>
          </a:xfrm>
        </p:grpSpPr>
        <p:sp>
          <p:nvSpPr>
            <p:cNvPr id="1061" name="Freeform 63"/>
            <p:cNvSpPr/>
            <p:nvPr/>
          </p:nvSpPr>
          <p:spPr>
            <a:xfrm>
              <a:off x="0" y="0"/>
              <a:ext cx="3724162" cy="7202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16"/>
                  </a:moveTo>
                  <a:lnTo>
                    <a:pt x="10795" y="21600"/>
                  </a:lnTo>
                  <a:lnTo>
                    <a:pt x="0" y="10816"/>
                  </a:lnTo>
                  <a:lnTo>
                    <a:pt x="10795" y="0"/>
                  </a:lnTo>
                  <a:lnTo>
                    <a:pt x="21600" y="10816"/>
                  </a:lnTo>
                  <a:close/>
                </a:path>
              </a:pathLst>
            </a:custGeom>
            <a:solidFill>
              <a:srgbClr val="89A8A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062" name="Freeform 64"/>
            <p:cNvSpPr/>
            <p:nvPr/>
          </p:nvSpPr>
          <p:spPr>
            <a:xfrm>
              <a:off x="1861221" y="360014"/>
              <a:ext cx="1862939" cy="10673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277"/>
                  </a:moveTo>
                  <a:lnTo>
                    <a:pt x="0" y="21600"/>
                  </a:lnTo>
                  <a:lnTo>
                    <a:pt x="21600" y="14323"/>
                  </a:lnTo>
                  <a:lnTo>
                    <a:pt x="21600" y="0"/>
                  </a:lnTo>
                  <a:lnTo>
                    <a:pt x="0" y="7277"/>
                  </a:lnTo>
                  <a:close/>
                </a:path>
              </a:pathLst>
            </a:custGeom>
            <a:solidFill>
              <a:srgbClr val="718A8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063" name="Freeform 65"/>
            <p:cNvSpPr/>
            <p:nvPr/>
          </p:nvSpPr>
          <p:spPr>
            <a:xfrm>
              <a:off x="0" y="360014"/>
              <a:ext cx="1861224" cy="10673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277"/>
                  </a:moveTo>
                  <a:lnTo>
                    <a:pt x="21600" y="21600"/>
                  </a:lnTo>
                  <a:lnTo>
                    <a:pt x="0" y="14323"/>
                  </a:lnTo>
                  <a:lnTo>
                    <a:pt x="0" y="0"/>
                  </a:lnTo>
                  <a:lnTo>
                    <a:pt x="21600" y="7277"/>
                  </a:lnTo>
                  <a:close/>
                </a:path>
              </a:pathLst>
            </a:custGeom>
            <a:solidFill>
              <a:srgbClr val="89A8A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065" name="You do NOT have to “chose” between…"/>
          <p:cNvSpPr txBox="1"/>
          <p:nvPr/>
        </p:nvSpPr>
        <p:spPr>
          <a:xfrm>
            <a:off x="1930400" y="5468522"/>
            <a:ext cx="6256710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 do NOT have to “chose” between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tidyverse and base R  </a:t>
            </a:r>
          </a:p>
        </p:txBody>
      </p:sp>
      <p:sp>
        <p:nvSpPr>
          <p:cNvPr id="1066" name="Line"/>
          <p:cNvSpPr/>
          <p:nvPr/>
        </p:nvSpPr>
        <p:spPr>
          <a:xfrm flipV="1">
            <a:off x="15154950" y="4692489"/>
            <a:ext cx="1" cy="7755111"/>
          </a:xfrm>
          <a:prstGeom prst="line">
            <a:avLst/>
          </a:prstGeom>
          <a:ln w="25400">
            <a:solidFill>
              <a:srgbClr val="2E5378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grpSp>
        <p:nvGrpSpPr>
          <p:cNvPr id="1071" name="Group"/>
          <p:cNvGrpSpPr/>
          <p:nvPr/>
        </p:nvGrpSpPr>
        <p:grpSpPr>
          <a:xfrm>
            <a:off x="16257213" y="5924907"/>
            <a:ext cx="6737083" cy="4976315"/>
            <a:chOff x="0" y="35680"/>
            <a:chExt cx="6737081" cy="4976313"/>
          </a:xfrm>
        </p:grpSpPr>
        <p:sp>
          <p:nvSpPr>
            <p:cNvPr id="1067" name="# no brain acrobatics…"/>
            <p:cNvSpPr txBox="1"/>
            <p:nvPr/>
          </p:nvSpPr>
          <p:spPr>
            <a:xfrm>
              <a:off x="0" y="3340185"/>
              <a:ext cx="6667980" cy="16718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2200">
                  <a:solidFill>
                    <a:srgbClr val="99AF92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# no brain acrobatics</a:t>
              </a:r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endParaRPr/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x </a:t>
              </a:r>
              <a:r>
                <a:rPr sz="2900" b="1"/>
                <a:t>%&gt;%</a:t>
              </a:r>
              <a:r>
                <a:t> f(y) %&gt;% g(z)</a:t>
              </a:r>
            </a:p>
          </p:txBody>
        </p:sp>
        <p:sp>
          <p:nvSpPr>
            <p:cNvPr id="1068" name="# think from the inside out…"/>
            <p:cNvSpPr txBox="1"/>
            <p:nvPr/>
          </p:nvSpPr>
          <p:spPr>
            <a:xfrm>
              <a:off x="0" y="906928"/>
              <a:ext cx="6737082" cy="11702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2200">
                  <a:solidFill>
                    <a:srgbClr val="99AF91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# think from the inside out</a:t>
              </a:r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endParaRPr/>
            </a:p>
            <a:p>
              <a:pPr defTabSz="457200">
                <a:defRPr sz="22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g(f(x,y),z)</a:t>
              </a:r>
            </a:p>
          </p:txBody>
        </p:sp>
        <p:sp>
          <p:nvSpPr>
            <p:cNvPr id="1069" name="tidyverse"/>
            <p:cNvSpPr txBox="1"/>
            <p:nvPr/>
          </p:nvSpPr>
          <p:spPr>
            <a:xfrm>
              <a:off x="10359" y="2686118"/>
              <a:ext cx="1962037" cy="799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tidyverse</a:t>
              </a:r>
            </a:p>
          </p:txBody>
        </p:sp>
        <p:sp>
          <p:nvSpPr>
            <p:cNvPr id="1070" name="base R"/>
            <p:cNvSpPr txBox="1"/>
            <p:nvPr/>
          </p:nvSpPr>
          <p:spPr>
            <a:xfrm>
              <a:off x="36134" y="35680"/>
              <a:ext cx="1341583" cy="8267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9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base R</a:t>
              </a:r>
            </a:p>
          </p:txBody>
        </p:sp>
      </p:grpSp>
      <p:sp>
        <p:nvSpPr>
          <p:cNvPr id="1072" name="Circle"/>
          <p:cNvSpPr/>
          <p:nvPr/>
        </p:nvSpPr>
        <p:spPr>
          <a:xfrm>
            <a:off x="1425153" y="5780458"/>
            <a:ext cx="190501" cy="190501"/>
          </a:xfrm>
          <a:prstGeom prst="ellipse">
            <a:avLst/>
          </a:prstGeom>
          <a:solidFill>
            <a:srgbClr val="436C6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083" name="Group"/>
          <p:cNvGrpSpPr/>
          <p:nvPr/>
        </p:nvGrpSpPr>
        <p:grpSpPr>
          <a:xfrm>
            <a:off x="8986140" y="7816026"/>
            <a:ext cx="5466460" cy="4469430"/>
            <a:chOff x="0" y="0"/>
            <a:chExt cx="5466459" cy="4469429"/>
          </a:xfrm>
        </p:grpSpPr>
        <p:sp>
          <p:nvSpPr>
            <p:cNvPr id="1073" name="Circle"/>
            <p:cNvSpPr/>
            <p:nvPr/>
          </p:nvSpPr>
          <p:spPr>
            <a:xfrm>
              <a:off x="99560" y="1483543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4" name="Circle"/>
            <p:cNvSpPr/>
            <p:nvPr/>
          </p:nvSpPr>
          <p:spPr>
            <a:xfrm>
              <a:off x="99560" y="2681211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5" name="Remember what tidyverse is made for!"/>
            <p:cNvSpPr txBox="1"/>
            <p:nvPr/>
          </p:nvSpPr>
          <p:spPr>
            <a:xfrm>
              <a:off x="615059" y="3478829"/>
              <a:ext cx="4851401" cy="990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Remember what tidyverse is made for!</a:t>
              </a:r>
            </a:p>
          </p:txBody>
        </p:sp>
        <p:sp>
          <p:nvSpPr>
            <p:cNvPr id="1076" name="Circle"/>
            <p:cNvSpPr/>
            <p:nvPr/>
          </p:nvSpPr>
          <p:spPr>
            <a:xfrm>
              <a:off x="99560" y="3878879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7" name="Can be less stable"/>
            <p:cNvSpPr txBox="1"/>
            <p:nvPr/>
          </p:nvSpPr>
          <p:spPr>
            <a:xfrm>
              <a:off x="615059" y="1305743"/>
              <a:ext cx="485140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Can be less stable</a:t>
              </a:r>
            </a:p>
          </p:txBody>
        </p:sp>
        <p:sp>
          <p:nvSpPr>
            <p:cNvPr id="1078" name="Rounded Rectangle"/>
            <p:cNvSpPr/>
            <p:nvPr/>
          </p:nvSpPr>
          <p:spPr>
            <a:xfrm>
              <a:off x="0" y="0"/>
              <a:ext cx="4637434" cy="830522"/>
            </a:xfrm>
            <a:prstGeom prst="roundRect">
              <a:avLst>
                <a:gd name="adj" fmla="val 22937"/>
              </a:avLst>
            </a:prstGeom>
            <a:solidFill>
              <a:srgbClr val="93B08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79" name="Oval 115"/>
            <p:cNvSpPr/>
            <p:nvPr/>
          </p:nvSpPr>
          <p:spPr>
            <a:xfrm>
              <a:off x="123713" y="101175"/>
              <a:ext cx="635001" cy="6350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080" name="CONSIDERATIONSS"/>
            <p:cNvSpPr txBox="1"/>
            <p:nvPr/>
          </p:nvSpPr>
          <p:spPr>
            <a:xfrm>
              <a:off x="863300" y="135860"/>
              <a:ext cx="3503092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CONSIDERATIONSS</a:t>
              </a:r>
            </a:p>
          </p:txBody>
        </p:sp>
        <p:sp>
          <p:nvSpPr>
            <p:cNvPr id="1081" name="?"/>
            <p:cNvSpPr txBox="1"/>
            <p:nvPr/>
          </p:nvSpPr>
          <p:spPr>
            <a:xfrm>
              <a:off x="278134" y="109370"/>
              <a:ext cx="349698" cy="6117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000" b="1">
                  <a:solidFill>
                    <a:srgbClr val="93B08E"/>
                  </a:solidFill>
                </a:defRPr>
              </a:lvl1pPr>
            </a:lstStyle>
            <a:p>
              <a:r>
                <a:t>?</a:t>
              </a:r>
            </a:p>
          </p:txBody>
        </p:sp>
        <p:sp>
          <p:nvSpPr>
            <p:cNvPr id="1082" name="“Different syntax”"/>
            <p:cNvSpPr txBox="1"/>
            <p:nvPr/>
          </p:nvSpPr>
          <p:spPr>
            <a:xfrm>
              <a:off x="615059" y="2490711"/>
              <a:ext cx="485140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“Different syntax”</a:t>
              </a:r>
            </a:p>
          </p:txBody>
        </p:sp>
      </p:grpSp>
      <p:grpSp>
        <p:nvGrpSpPr>
          <p:cNvPr id="1096" name="Group"/>
          <p:cNvGrpSpPr/>
          <p:nvPr/>
        </p:nvGrpSpPr>
        <p:grpSpPr>
          <a:xfrm>
            <a:off x="1346670" y="7816026"/>
            <a:ext cx="6962882" cy="4247180"/>
            <a:chOff x="0" y="0"/>
            <a:chExt cx="6962880" cy="4247179"/>
          </a:xfrm>
        </p:grpSpPr>
        <p:sp>
          <p:nvSpPr>
            <p:cNvPr id="1084" name="Circle"/>
            <p:cNvSpPr/>
            <p:nvPr/>
          </p:nvSpPr>
          <p:spPr>
            <a:xfrm>
              <a:off x="78482" y="1483543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5" name="Circle"/>
            <p:cNvSpPr/>
            <p:nvPr/>
          </p:nvSpPr>
          <p:spPr>
            <a:xfrm>
              <a:off x="78482" y="3082002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6" name="Tidy datasets, easy to work with"/>
            <p:cNvSpPr txBox="1"/>
            <p:nvPr/>
          </p:nvSpPr>
          <p:spPr>
            <a:xfrm>
              <a:off x="583412" y="2102620"/>
              <a:ext cx="5477207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 datasets, easy to work with</a:t>
              </a:r>
            </a:p>
          </p:txBody>
        </p:sp>
        <p:sp>
          <p:nvSpPr>
            <p:cNvPr id="1087" name="Short &amp; well-organised code"/>
            <p:cNvSpPr txBox="1"/>
            <p:nvPr/>
          </p:nvSpPr>
          <p:spPr>
            <a:xfrm>
              <a:off x="583728" y="1305743"/>
              <a:ext cx="485140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Short &amp; well-organised code</a:t>
              </a:r>
            </a:p>
          </p:txBody>
        </p:sp>
        <p:sp>
          <p:nvSpPr>
            <p:cNvPr id="1088" name="Circle"/>
            <p:cNvSpPr/>
            <p:nvPr/>
          </p:nvSpPr>
          <p:spPr>
            <a:xfrm>
              <a:off x="78482" y="3878879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9" name="Functions with logical names &amp; inputs"/>
            <p:cNvSpPr txBox="1"/>
            <p:nvPr/>
          </p:nvSpPr>
          <p:spPr>
            <a:xfrm>
              <a:off x="581432" y="3701079"/>
              <a:ext cx="6381449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Functions with logical names &amp; inputs</a:t>
              </a:r>
            </a:p>
          </p:txBody>
        </p:sp>
        <p:sp>
          <p:nvSpPr>
            <p:cNvPr id="1090" name="Rounded Rectangle"/>
            <p:cNvSpPr/>
            <p:nvPr/>
          </p:nvSpPr>
          <p:spPr>
            <a:xfrm>
              <a:off x="0" y="0"/>
              <a:ext cx="2984454" cy="830522"/>
            </a:xfrm>
            <a:prstGeom prst="roundRect">
              <a:avLst>
                <a:gd name="adj" fmla="val 22937"/>
              </a:avLst>
            </a:prstGeom>
            <a:solidFill>
              <a:srgbClr val="93B08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91" name="Oval 115"/>
            <p:cNvSpPr/>
            <p:nvPr/>
          </p:nvSpPr>
          <p:spPr>
            <a:xfrm>
              <a:off x="116701" y="97761"/>
              <a:ext cx="635001" cy="6350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092" name="BENEFITS"/>
            <p:cNvSpPr txBox="1"/>
            <p:nvPr/>
          </p:nvSpPr>
          <p:spPr>
            <a:xfrm>
              <a:off x="818188" y="135860"/>
              <a:ext cx="1982772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BENEFITS</a:t>
              </a:r>
            </a:p>
          </p:txBody>
        </p:sp>
        <p:sp>
          <p:nvSpPr>
            <p:cNvPr id="1093" name="Shape"/>
            <p:cNvSpPr/>
            <p:nvPr/>
          </p:nvSpPr>
          <p:spPr>
            <a:xfrm>
              <a:off x="237952" y="206850"/>
              <a:ext cx="366719" cy="3613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61" extrusionOk="0">
                  <a:moveTo>
                    <a:pt x="15674" y="7583"/>
                  </a:moveTo>
                  <a:cubicBezTo>
                    <a:pt x="15674" y="7162"/>
                    <a:pt x="20658" y="3422"/>
                    <a:pt x="17668" y="103"/>
                  </a:cubicBezTo>
                  <a:cubicBezTo>
                    <a:pt x="17169" y="-739"/>
                    <a:pt x="14732" y="3843"/>
                    <a:pt x="11298" y="5526"/>
                  </a:cubicBezTo>
                  <a:cubicBezTo>
                    <a:pt x="9360" y="6742"/>
                    <a:pt x="5428" y="8799"/>
                    <a:pt x="5428" y="10061"/>
                  </a:cubicBezTo>
                  <a:cubicBezTo>
                    <a:pt x="5428" y="17962"/>
                    <a:pt x="5428" y="17962"/>
                    <a:pt x="5428" y="17962"/>
                  </a:cubicBezTo>
                  <a:cubicBezTo>
                    <a:pt x="5428" y="19599"/>
                    <a:pt x="11797" y="20861"/>
                    <a:pt x="17169" y="20861"/>
                  </a:cubicBezTo>
                  <a:cubicBezTo>
                    <a:pt x="19108" y="20861"/>
                    <a:pt x="21600" y="10903"/>
                    <a:pt x="21600" y="9640"/>
                  </a:cubicBezTo>
                  <a:cubicBezTo>
                    <a:pt x="21600" y="8004"/>
                    <a:pt x="16172" y="8004"/>
                    <a:pt x="15674" y="7583"/>
                  </a:cubicBezTo>
                  <a:close/>
                  <a:moveTo>
                    <a:pt x="3932" y="7583"/>
                  </a:moveTo>
                  <a:cubicBezTo>
                    <a:pt x="2991" y="7583"/>
                    <a:pt x="0" y="8004"/>
                    <a:pt x="0" y="11277"/>
                  </a:cubicBezTo>
                  <a:cubicBezTo>
                    <a:pt x="0" y="16653"/>
                    <a:pt x="0" y="16653"/>
                    <a:pt x="0" y="16653"/>
                  </a:cubicBezTo>
                  <a:cubicBezTo>
                    <a:pt x="0" y="20019"/>
                    <a:pt x="2991" y="20440"/>
                    <a:pt x="3932" y="20440"/>
                  </a:cubicBezTo>
                  <a:cubicBezTo>
                    <a:pt x="4929" y="20440"/>
                    <a:pt x="2437" y="19599"/>
                    <a:pt x="2437" y="17962"/>
                  </a:cubicBezTo>
                  <a:cubicBezTo>
                    <a:pt x="2437" y="10482"/>
                    <a:pt x="2437" y="10482"/>
                    <a:pt x="2437" y="10482"/>
                  </a:cubicBezTo>
                  <a:cubicBezTo>
                    <a:pt x="2437" y="8425"/>
                    <a:pt x="4929" y="7583"/>
                    <a:pt x="3932" y="7583"/>
                  </a:cubicBezTo>
                  <a:close/>
                </a:path>
              </a:pathLst>
            </a:custGeom>
            <a:solidFill>
              <a:srgbClr val="93B08E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94" name="Circle"/>
            <p:cNvSpPr/>
            <p:nvPr/>
          </p:nvSpPr>
          <p:spPr>
            <a:xfrm>
              <a:off x="78482" y="2280420"/>
              <a:ext cx="190501" cy="190501"/>
            </a:xfrm>
            <a:prstGeom prst="ellipse">
              <a:avLst/>
            </a:pr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95" name="Great documentation"/>
            <p:cNvSpPr txBox="1"/>
            <p:nvPr/>
          </p:nvSpPr>
          <p:spPr>
            <a:xfrm>
              <a:off x="583412" y="2899497"/>
              <a:ext cx="5477207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Great documentation</a:t>
              </a:r>
            </a:p>
          </p:txBody>
        </p:sp>
      </p:grpSp>
      <p:sp>
        <p:nvSpPr>
          <p:cNvPr id="1097" name="pipe symbol"/>
          <p:cNvSpPr txBox="1"/>
          <p:nvPr/>
        </p:nvSpPr>
        <p:spPr>
          <a:xfrm>
            <a:off x="18908132" y="10910919"/>
            <a:ext cx="2076451" cy="505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pipe symbol</a:t>
            </a:r>
          </a:p>
        </p:txBody>
      </p:sp>
      <p:grpSp>
        <p:nvGrpSpPr>
          <p:cNvPr id="1100" name="Group"/>
          <p:cNvGrpSpPr/>
          <p:nvPr/>
        </p:nvGrpSpPr>
        <p:grpSpPr>
          <a:xfrm rot="10800000" flipH="1">
            <a:off x="16980676" y="10805014"/>
            <a:ext cx="1667833" cy="717807"/>
            <a:chOff x="0" y="0"/>
            <a:chExt cx="1667832" cy="717806"/>
          </a:xfrm>
        </p:grpSpPr>
        <p:sp>
          <p:nvSpPr>
            <p:cNvPr id="1104" name="Connection Line"/>
            <p:cNvSpPr/>
            <p:nvPr/>
          </p:nvSpPr>
          <p:spPr>
            <a:xfrm>
              <a:off x="36741" y="-1"/>
              <a:ext cx="1631092" cy="6890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588" extrusionOk="0">
                  <a:moveTo>
                    <a:pt x="0" y="16588"/>
                  </a:moveTo>
                  <a:cubicBezTo>
                    <a:pt x="5369" y="-2145"/>
                    <a:pt x="12569" y="-5012"/>
                    <a:pt x="21600" y="7988"/>
                  </a:cubicBezTo>
                </a:path>
              </a:pathLst>
            </a:custGeom>
            <a:noFill/>
            <a:ln w="25400" cap="flat">
              <a:solidFill>
                <a:srgbClr val="2E5378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105" name="Connection Line"/>
            <p:cNvSpPr/>
            <p:nvPr/>
          </p:nvSpPr>
          <p:spPr>
            <a:xfrm>
              <a:off x="0" y="453610"/>
              <a:ext cx="224332" cy="2641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193" h="16373" extrusionOk="0">
                  <a:moveTo>
                    <a:pt x="18193" y="6043"/>
                  </a:moveTo>
                  <a:cubicBezTo>
                    <a:pt x="1965" y="21600"/>
                    <a:pt x="-3407" y="19586"/>
                    <a:pt x="2078" y="0"/>
                  </a:cubicBezTo>
                </a:path>
              </a:pathLst>
            </a:custGeom>
            <a:noFill/>
            <a:ln w="25400" cap="flat">
              <a:solidFill>
                <a:srgbClr val="2E5378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</p:grpSp>
      <p:sp>
        <p:nvSpPr>
          <p:cNvPr id="1101" name="base R"/>
          <p:cNvSpPr txBox="1"/>
          <p:nvPr/>
        </p:nvSpPr>
        <p:spPr>
          <a:xfrm rot="660000">
            <a:off x="9603383" y="6011103"/>
            <a:ext cx="152671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>
                <a:solidFill>
                  <a:srgbClr val="EBEBEB"/>
                </a:solidFill>
              </a:rPr>
              <a:t>base R</a:t>
            </a:r>
            <a:r>
              <a:rPr b="1">
                <a:solidFill>
                  <a:srgbClr val="D6D6D6"/>
                </a:solidFill>
              </a:rPr>
              <a:t> </a:t>
            </a:r>
            <a:r>
              <a:t> </a:t>
            </a:r>
          </a:p>
        </p:txBody>
      </p:sp>
      <p:sp>
        <p:nvSpPr>
          <p:cNvPr id="1102" name="tidyverse"/>
          <p:cNvSpPr txBox="1"/>
          <p:nvPr/>
        </p:nvSpPr>
        <p:spPr>
          <a:xfrm rot="660000">
            <a:off x="9736909" y="5131596"/>
            <a:ext cx="1936379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>
                <a:solidFill>
                  <a:srgbClr val="EBEBEB"/>
                </a:solidFill>
              </a:rPr>
              <a:t>tidyverse</a:t>
            </a:r>
            <a:r>
              <a:rPr b="1">
                <a:solidFill>
                  <a:srgbClr val="D6D6D6"/>
                </a:solidFill>
              </a:rPr>
              <a:t> </a:t>
            </a:r>
            <a:r>
              <a:t> </a:t>
            </a:r>
          </a:p>
        </p:txBody>
      </p:sp>
      <p:sp>
        <p:nvSpPr>
          <p:cNvPr id="1103" name="19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19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Rectangle"/>
          <p:cNvSpPr/>
          <p:nvPr/>
        </p:nvSpPr>
        <p:spPr>
          <a:xfrm>
            <a:off x="808676" y="10499744"/>
            <a:ext cx="12792992" cy="628875"/>
          </a:xfrm>
          <a:prstGeom prst="rect">
            <a:avLst/>
          </a:prstGeom>
          <a:solidFill>
            <a:srgbClr val="819E80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0" name="Rectangle"/>
          <p:cNvSpPr/>
          <p:nvPr/>
        </p:nvSpPr>
        <p:spPr>
          <a:xfrm>
            <a:off x="14066372" y="3832482"/>
            <a:ext cx="9941987" cy="628875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1" name="Rectangle"/>
          <p:cNvSpPr/>
          <p:nvPr/>
        </p:nvSpPr>
        <p:spPr>
          <a:xfrm>
            <a:off x="8172208" y="3848244"/>
            <a:ext cx="5463188" cy="628876"/>
          </a:xfrm>
          <a:prstGeom prst="rect">
            <a:avLst/>
          </a:prstGeom>
          <a:solidFill>
            <a:srgbClr val="880C0A">
              <a:alpha val="65837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2" name="Rectangle"/>
          <p:cNvSpPr/>
          <p:nvPr/>
        </p:nvSpPr>
        <p:spPr>
          <a:xfrm>
            <a:off x="823832" y="3848244"/>
            <a:ext cx="6916709" cy="628876"/>
          </a:xfrm>
          <a:prstGeom prst="rect">
            <a:avLst/>
          </a:prstGeom>
          <a:solidFill>
            <a:srgbClr val="F3C290">
              <a:alpha val="9525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3" name="Группа 36"/>
          <p:cNvSpPr/>
          <p:nvPr/>
        </p:nvSpPr>
        <p:spPr>
          <a:xfrm>
            <a:off x="14049299" y="4639959"/>
            <a:ext cx="9976134" cy="8742959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4" name="Группа 36"/>
          <p:cNvSpPr/>
          <p:nvPr/>
        </p:nvSpPr>
        <p:spPr>
          <a:xfrm>
            <a:off x="8179493" y="4638163"/>
            <a:ext cx="5448618" cy="5689956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5" name="Группа 36"/>
          <p:cNvSpPr/>
          <p:nvPr/>
        </p:nvSpPr>
        <p:spPr>
          <a:xfrm>
            <a:off x="808676" y="11287637"/>
            <a:ext cx="12792990" cy="2107546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6" name="Группа 36"/>
          <p:cNvSpPr/>
          <p:nvPr/>
        </p:nvSpPr>
        <p:spPr>
          <a:xfrm>
            <a:off x="841595" y="4631501"/>
            <a:ext cx="6916709" cy="5689955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117" name="Rectangle"/>
          <p:cNvSpPr/>
          <p:nvPr/>
        </p:nvSpPr>
        <p:spPr>
          <a:xfrm>
            <a:off x="-98444" y="143"/>
            <a:ext cx="24568188" cy="339449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121" name="Group"/>
          <p:cNvGrpSpPr/>
          <p:nvPr/>
        </p:nvGrpSpPr>
        <p:grpSpPr>
          <a:xfrm>
            <a:off x="8040568" y="687400"/>
            <a:ext cx="8290163" cy="2926158"/>
            <a:chOff x="0" y="0"/>
            <a:chExt cx="8290162" cy="2926157"/>
          </a:xfrm>
        </p:grpSpPr>
        <p:sp>
          <p:nvSpPr>
            <p:cNvPr id="1118" name="TIDYVERSE CHEAT SHEET…"/>
            <p:cNvSpPr txBox="1"/>
            <p:nvPr/>
          </p:nvSpPr>
          <p:spPr>
            <a:xfrm>
              <a:off x="-1" y="629934"/>
              <a:ext cx="8290163" cy="22962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TIDYVERSE CHEAT SHEET</a:t>
              </a:r>
            </a:p>
            <a:p>
              <a:pPr algn="ctr">
                <a:defRPr sz="2200">
                  <a:solidFill>
                    <a:srgbClr val="FFFFFF"/>
                  </a:solidFill>
                  <a:latin typeface="Roboto-Medium"/>
                  <a:ea typeface="Roboto-Medium"/>
                  <a:cs typeface="Roboto-Medium"/>
                  <a:sym typeface="Roboto-Medium"/>
                </a:defRPr>
              </a:pPr>
              <a:endParaRPr/>
            </a:p>
            <a:p>
              <a:pPr algn="ctr">
                <a:defRPr sz="2900" i="1">
                  <a:solidFill>
                    <a:srgbClr val="FFFFFF"/>
                  </a:solidFill>
                  <a:latin typeface="Roboto-Medium"/>
                  <a:ea typeface="Roboto-Medium"/>
                  <a:cs typeface="Roboto-Medium"/>
                  <a:sym typeface="Roboto-Medium"/>
                </a:defRPr>
              </a:pPr>
              <a:r>
                <a:t>readr, tidyr, dplyr, …</a:t>
              </a:r>
            </a:p>
          </p:txBody>
        </p:sp>
        <p:sp>
          <p:nvSpPr>
            <p:cNvPr id="1119" name="https://www.tidyverse.org/"/>
            <p:cNvSpPr txBox="1"/>
            <p:nvPr/>
          </p:nvSpPr>
          <p:spPr>
            <a:xfrm>
              <a:off x="1859337" y="0"/>
              <a:ext cx="6375877" cy="5844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https://www.tidyverse.org/</a:t>
              </a:r>
            </a:p>
          </p:txBody>
        </p:sp>
        <p:sp>
          <p:nvSpPr>
            <p:cNvPr id="1120" name="Line"/>
            <p:cNvSpPr/>
            <p:nvPr/>
          </p:nvSpPr>
          <p:spPr>
            <a:xfrm>
              <a:off x="97444" y="190749"/>
              <a:ext cx="149028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122" name="Read Data (readr)"/>
          <p:cNvSpPr txBox="1"/>
          <p:nvPr/>
        </p:nvSpPr>
        <p:spPr>
          <a:xfrm>
            <a:off x="909380" y="3892919"/>
            <a:ext cx="678114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Read Data (</a:t>
            </a:r>
            <a:r>
              <a:rPr i="1"/>
              <a:t>readr</a:t>
            </a:r>
            <a:r>
              <a:t>) </a:t>
            </a:r>
          </a:p>
        </p:txBody>
      </p:sp>
      <p:sp>
        <p:nvSpPr>
          <p:cNvPr id="1123" name="Data Tidying (tidyr)"/>
          <p:cNvSpPr txBox="1"/>
          <p:nvPr/>
        </p:nvSpPr>
        <p:spPr>
          <a:xfrm>
            <a:off x="8500422" y="3873869"/>
            <a:ext cx="4806759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Tidying (</a:t>
            </a:r>
            <a:r>
              <a:rPr i="1"/>
              <a:t>tidyr</a:t>
            </a:r>
            <a:r>
              <a:t>)</a:t>
            </a:r>
          </a:p>
        </p:txBody>
      </p:sp>
      <p:sp>
        <p:nvSpPr>
          <p:cNvPr id="1124" name="Data Manipulation (dplyr)"/>
          <p:cNvSpPr txBox="1"/>
          <p:nvPr/>
        </p:nvSpPr>
        <p:spPr>
          <a:xfrm>
            <a:off x="14330216" y="3861169"/>
            <a:ext cx="941430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Manipulation (</a:t>
            </a:r>
            <a:r>
              <a:rPr i="1"/>
              <a:t>dplyr</a:t>
            </a:r>
            <a:r>
              <a:t>)</a:t>
            </a:r>
          </a:p>
        </p:txBody>
      </p:sp>
      <p:sp>
        <p:nvSpPr>
          <p:cNvPr id="1125" name="R Documentation (e.g. enter ?dplyr::filter and see examples)…"/>
          <p:cNvSpPr txBox="1"/>
          <p:nvPr/>
        </p:nvSpPr>
        <p:spPr>
          <a:xfrm>
            <a:off x="1039181" y="11567037"/>
            <a:ext cx="13297673" cy="1528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 Documentation (e.g. enter </a:t>
            </a:r>
            <a:r>
              <a:rPr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?dplyr::filter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t>and see examples)</a:t>
            </a:r>
          </a:p>
          <a:p>
            <a:pPr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Much more info and detailed cheat sheets:</a:t>
            </a:r>
          </a:p>
          <a:p>
            <a:pPr lvl="1">
              <a:defRPr sz="2300">
                <a:solidFill>
                  <a:srgbClr val="98AE91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2"/>
              </a:rPr>
              <a:t>https://brianward1428.medium.com/introduction-to-tidyverse-7b3dbf2337d5</a:t>
            </a:r>
          </a:p>
          <a:p>
            <a:pPr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It also helps to google “</a:t>
            </a:r>
            <a:r>
              <a:rPr i="1"/>
              <a:t>tidyverse + whatever_you_want_to_do”</a:t>
            </a:r>
          </a:p>
        </p:txBody>
      </p:sp>
      <p:sp>
        <p:nvSpPr>
          <p:cNvPr id="1126" name="Reading tabular data…"/>
          <p:cNvSpPr txBox="1"/>
          <p:nvPr/>
        </p:nvSpPr>
        <p:spPr>
          <a:xfrm>
            <a:off x="1044964" y="4699638"/>
            <a:ext cx="6524307" cy="5689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Reading tabular data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There are solutions for multiple data types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read_excel() </a:t>
            </a:r>
            <a:r>
              <a:rPr sz="2300">
                <a:solidFill>
                  <a:srgbClr val="99AF91"/>
                </a:solidFill>
                <a:latin typeface="Helvetica"/>
                <a:ea typeface="Helvetica"/>
                <a:cs typeface="Helvetica"/>
                <a:sym typeface="Helvetica"/>
              </a:rPr>
              <a:t># </a:t>
            </a:r>
            <a:r>
              <a:rPr sz="2300">
                <a:solidFill>
                  <a:srgbClr val="99AF91"/>
                </a:solidFill>
                <a:latin typeface="Roboto-Medium"/>
                <a:ea typeface="Roboto-Medium"/>
                <a:cs typeface="Roboto-Medium"/>
                <a:sym typeface="Roboto-Medium"/>
              </a:rPr>
              <a:t>using </a:t>
            </a:r>
            <a:r>
              <a:rPr sz="2300" i="1">
                <a:solidFill>
                  <a:srgbClr val="99AF91"/>
                </a:solidFill>
                <a:latin typeface="Roboto-Medium"/>
                <a:ea typeface="Roboto-Medium"/>
                <a:cs typeface="Roboto-Medium"/>
                <a:sym typeface="Roboto-Medium"/>
              </a:rPr>
              <a:t>readxl</a:t>
            </a:r>
            <a:r>
              <a:rPr sz="2300">
                <a:solidFill>
                  <a:srgbClr val="99AF91"/>
                </a:solidFill>
                <a:latin typeface="Roboto-Medium"/>
                <a:ea typeface="Roboto-Medium"/>
                <a:cs typeface="Roboto-Medium"/>
                <a:sym typeface="Roboto-Medium"/>
              </a:rPr>
              <a:t> package</a:t>
            </a:r>
            <a:endParaRPr sz="230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read_table()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read_csv()</a:t>
            </a: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Useful arguments</a:t>
            </a:r>
          </a:p>
          <a:p>
            <a:pPr defTabSz="457200">
              <a:defRPr sz="24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300" b="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rPr>
              <a:t>Skip lines:</a:t>
            </a:r>
            <a:r>
              <a:rPr sz="230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0"/>
              <a:t>read_csv(file, skip=1)</a:t>
            </a:r>
          </a:p>
          <a:p>
            <a:pPr defTabSz="457200">
              <a:defRPr sz="24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300" b="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rPr>
              <a:t>Read subset:</a:t>
            </a:r>
            <a:r>
              <a:rPr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0"/>
              <a:t>read_csv(file, n_max=1)</a:t>
            </a: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/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types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readr guesses the types of each column and tells you about it </a:t>
            </a:r>
            <a:endParaRPr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797979"/>
                </a:solidFill>
              </a:rPr>
              <a:t>(“</a:t>
            </a:r>
            <a:r>
              <a:t>Parsed with column specifications: …</a:t>
            </a:r>
            <a:r>
              <a:rPr>
                <a:solidFill>
                  <a:srgbClr val="797979"/>
                </a:solidFill>
              </a:rPr>
              <a:t>”)</a:t>
            </a:r>
          </a:p>
        </p:txBody>
      </p:sp>
      <p:sp>
        <p:nvSpPr>
          <p:cNvPr id="1127" name="Handle missing values…"/>
          <p:cNvSpPr txBox="1"/>
          <p:nvPr/>
        </p:nvSpPr>
        <p:spPr>
          <a:xfrm>
            <a:off x="8458988" y="4675195"/>
            <a:ext cx="5463187" cy="54040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Handle missing values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drop_na()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fill()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replace_na()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Subsetting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tibble[:,1:5]</a:t>
            </a:r>
            <a:r>
              <a:rPr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2300">
                <a:solidFill>
                  <a:srgbClr val="98AE91"/>
                </a:solidFill>
                <a:latin typeface="Helvetica"/>
                <a:ea typeface="Helvetica"/>
                <a:cs typeface="Helvetica"/>
                <a:sym typeface="Helvetica"/>
              </a:rPr>
              <a:t># </a:t>
            </a:r>
            <a:r>
              <a:rPr sz="2300">
                <a:solidFill>
                  <a:srgbClr val="98AE91"/>
                </a:solidFill>
                <a:latin typeface="Roboto-Medium"/>
                <a:ea typeface="Roboto-Medium"/>
                <a:cs typeface="Roboto-Medium"/>
                <a:sym typeface="Roboto-Medium"/>
              </a:rPr>
              <a:t>returns a tibble</a:t>
            </a:r>
            <a:endParaRPr>
              <a:solidFill>
                <a:srgbClr val="98AE91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tibble$colname</a:t>
            </a:r>
            <a:r>
              <a:rPr sz="230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2300">
                <a:solidFill>
                  <a:srgbClr val="99AE92"/>
                </a:solidFill>
                <a:latin typeface="Helvetica"/>
                <a:ea typeface="Helvetica"/>
                <a:cs typeface="Helvetica"/>
                <a:sym typeface="Helvetica"/>
              </a:rPr>
              <a:t># </a:t>
            </a:r>
            <a:r>
              <a:rPr sz="2300">
                <a:solidFill>
                  <a:srgbClr val="99AE92"/>
                </a:solidFill>
                <a:latin typeface="Roboto-Medium"/>
                <a:ea typeface="Roboto-Medium"/>
                <a:cs typeface="Roboto-Medium"/>
                <a:sym typeface="Roboto-Medium"/>
              </a:rPr>
              <a:t>returns a vector</a:t>
            </a:r>
            <a:endParaRPr sz="2300">
              <a:latin typeface="Roboto-Medium"/>
              <a:ea typeface="Roboto-Medium"/>
              <a:cs typeface="Roboto-Medium"/>
              <a:sym typeface="Roboto-Medium"/>
            </a:endParaRPr>
          </a:p>
          <a:p>
            <a:pPr lvl="2" indent="0"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latin typeface="Roboto-Medium"/>
                <a:ea typeface="Roboto-Medium"/>
                <a:cs typeface="Roboto-Medium"/>
                <a:sym typeface="Roboto-Medium"/>
              </a:rPr>
              <a:t>  </a:t>
            </a:r>
            <a:r>
              <a:t> </a:t>
            </a:r>
            <a:r>
              <a:rPr>
                <a:solidFill>
                  <a:srgbClr val="98AE91"/>
                </a:solidFill>
              </a:rPr>
              <a:t>(same as tibble[[colname]])</a:t>
            </a:r>
            <a:endParaRPr>
              <a:solidFill>
                <a:srgbClr val="98AE91"/>
              </a:solidFill>
              <a:latin typeface="Roboto-Medium"/>
              <a:ea typeface="Roboto-Medium"/>
              <a:cs typeface="Roboto-Medium"/>
              <a:sym typeface="Roboto-Medium"/>
            </a:endParaRPr>
          </a:p>
          <a:p>
            <a:pPr lvl="2" indent="0"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Reorganize layout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Change between long and wide format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/>
              <a:t>gather()</a:t>
            </a:r>
            <a:r>
              <a:rPr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2300">
                <a:solidFill>
                  <a:srgbClr val="99AE91"/>
                </a:solidFill>
                <a:latin typeface="Helvetica"/>
                <a:ea typeface="Helvetica"/>
                <a:cs typeface="Helvetica"/>
                <a:sym typeface="Helvetica"/>
              </a:rPr>
              <a:t># wide to long</a:t>
            </a:r>
            <a:endParaRPr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spread()</a:t>
            </a:r>
            <a:r>
              <a:rPr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2300">
                <a:solidFill>
                  <a:srgbClr val="99AF91"/>
                </a:solidFill>
                <a:latin typeface="Helvetica"/>
                <a:ea typeface="Helvetica"/>
                <a:cs typeface="Helvetica"/>
                <a:sym typeface="Helvetica"/>
              </a:rPr>
              <a:t># long to wide</a:t>
            </a:r>
          </a:p>
        </p:txBody>
      </p:sp>
      <p:sp>
        <p:nvSpPr>
          <p:cNvPr id="1128" name="Summary…"/>
          <p:cNvSpPr txBox="1"/>
          <p:nvPr/>
        </p:nvSpPr>
        <p:spPr>
          <a:xfrm>
            <a:off x="14252903" y="4737793"/>
            <a:ext cx="10565850" cy="97704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Summary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summarise()/summarize()</a:t>
            </a:r>
            <a:endParaRPr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count()</a:t>
            </a:r>
          </a:p>
          <a:p>
            <a:pPr defTabSz="457200">
              <a:defRPr sz="24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defTabSz="457200">
              <a:defRPr sz="2400" b="1">
                <a:solidFill>
                  <a:srgbClr val="374556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t>Group 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group_by()</a:t>
            </a:r>
          </a:p>
          <a:p>
            <a:pPr defTabSz="457200">
              <a:defRPr sz="230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Functions will manipulate each group separately and combine results.</a:t>
            </a:r>
          </a:p>
          <a:p>
            <a:pPr defTabSz="457200">
              <a:defRPr sz="24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defTabSz="457200">
              <a:defRPr sz="2200">
                <a:solidFill>
                  <a:srgbClr val="000000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sz="2400" b="1">
                <a:solidFill>
                  <a:srgbClr val="374556"/>
                </a:solidFill>
              </a:rPr>
              <a:t>Extract and sort observations</a:t>
            </a:r>
            <a:r>
              <a:rPr sz="2400">
                <a:solidFill>
                  <a:srgbClr val="374556"/>
                </a:solidFill>
              </a:rPr>
              <a:t> </a:t>
            </a:r>
            <a:r>
              <a:rPr>
                <a:solidFill>
                  <a:srgbClr val="98AE91"/>
                </a:solidFill>
              </a:rPr>
              <a:t># i.e. rows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>
                <a:latin typeface="Courier"/>
                <a:ea typeface="Courier"/>
                <a:cs typeface="Courier"/>
                <a:sym typeface="Courier"/>
              </a:rPr>
              <a:t>filter() </a:t>
            </a:r>
            <a:r>
              <a:rPr>
                <a:solidFill>
                  <a:srgbClr val="99AF91"/>
                </a:solidFill>
              </a:rPr>
              <a:t># subset by condition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>
                <a:latin typeface="Courier"/>
                <a:ea typeface="Courier"/>
                <a:cs typeface="Courier"/>
                <a:sym typeface="Courier"/>
              </a:rPr>
              <a:t>distinct()</a:t>
            </a:r>
            <a:r>
              <a:t> </a:t>
            </a:r>
            <a:r>
              <a:rPr>
                <a:solidFill>
                  <a:srgbClr val="99AF92"/>
                </a:solidFill>
              </a:rPr>
              <a:t># subset to unique values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>
                <a:latin typeface="Courier"/>
                <a:ea typeface="Courier"/>
                <a:cs typeface="Courier"/>
                <a:sym typeface="Courier"/>
              </a:rPr>
              <a:t>top_n() </a:t>
            </a:r>
            <a:r>
              <a:rPr>
                <a:solidFill>
                  <a:srgbClr val="98AE91"/>
                </a:solidFill>
              </a:rPr>
              <a:t># subset by position</a:t>
            </a:r>
          </a:p>
          <a:p>
            <a:pPr defTabSz="457200">
              <a:defRPr sz="23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400">
                <a:latin typeface="Courier"/>
                <a:ea typeface="Courier"/>
                <a:cs typeface="Courier"/>
                <a:sym typeface="Courier"/>
              </a:rPr>
              <a:t>arrange()</a:t>
            </a:r>
            <a:r>
              <a:t> </a:t>
            </a:r>
            <a:r>
              <a:rPr>
                <a:solidFill>
                  <a:srgbClr val="98AE91"/>
                </a:solidFill>
              </a:rPr>
              <a:t># sort low-&gt;high, other way with desc()</a:t>
            </a: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rPr>
              <a:t>Manipulate variables</a:t>
            </a:r>
            <a:r>
              <a:rPr sz="24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>
                <a:solidFill>
                  <a:srgbClr val="99AF92"/>
                </a:solidFill>
                <a:latin typeface="Roboto-Medium"/>
                <a:ea typeface="Roboto-Medium"/>
                <a:cs typeface="Roboto-Medium"/>
                <a:sym typeface="Roboto-Medium"/>
              </a:rPr>
              <a:t># i.e. columns</a:t>
            </a:r>
            <a:endParaRPr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select()</a:t>
            </a:r>
            <a:endParaRPr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2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400" b="0"/>
              <a:t>mutate(new_name = f(column))</a:t>
            </a:r>
          </a:p>
          <a:p>
            <a:pPr defTabSz="457200">
              <a:defRPr sz="22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4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Vectorised functions</a:t>
            </a:r>
            <a:endParaRPr b="0"/>
          </a:p>
          <a:p>
            <a:pPr defTabSz="457200">
              <a:defRPr sz="23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rPr>
              <a:t>Ranking:</a:t>
            </a:r>
            <a:r>
              <a:rPr b="0">
                <a:latin typeface="Roboto-Medium"/>
                <a:ea typeface="Roboto-Medium"/>
                <a:cs typeface="Roboto-Medium"/>
                <a:sym typeface="Roboto-Medium"/>
              </a:rPr>
              <a:t> </a:t>
            </a:r>
            <a:r>
              <a:rPr sz="2400" b="0"/>
              <a:t>percent_rank()</a:t>
            </a:r>
            <a:endParaRPr b="0">
              <a:latin typeface="Roboto-Medium"/>
              <a:ea typeface="Roboto-Medium"/>
              <a:cs typeface="Roboto-Medium"/>
              <a:sym typeface="Roboto-Medium"/>
            </a:endParaRPr>
          </a:p>
          <a:p>
            <a:pPr defTabSz="457200">
              <a:defRPr sz="2200" b="1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2300" b="0">
                <a:solidFill>
                  <a:srgbClr val="797979"/>
                </a:solidFill>
                <a:latin typeface="Helvetica"/>
                <a:ea typeface="Helvetica"/>
                <a:cs typeface="Helvetica"/>
                <a:sym typeface="Helvetica"/>
              </a:rPr>
              <a:t>Math:</a:t>
            </a:r>
            <a:r>
              <a:rPr sz="2300" b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2300" b="0"/>
              <a:t>Any arithmetic or logical operations, </a:t>
            </a:r>
            <a:r>
              <a:rPr sz="2400" b="0"/>
              <a:t>between(), near()</a:t>
            </a:r>
          </a:p>
          <a:p>
            <a:pPr defTabSz="457200">
              <a:defRPr sz="24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if_else()</a:t>
            </a:r>
            <a:endParaRPr>
              <a:latin typeface="Roboto-Medium"/>
              <a:ea typeface="Roboto-Medium"/>
              <a:cs typeface="Roboto-Medium"/>
              <a:sym typeface="Roboto-Medium"/>
            </a:endParaRPr>
          </a:p>
        </p:txBody>
      </p:sp>
      <p:sp>
        <p:nvSpPr>
          <p:cNvPr id="1129" name="HELP"/>
          <p:cNvSpPr txBox="1"/>
          <p:nvPr/>
        </p:nvSpPr>
        <p:spPr>
          <a:xfrm>
            <a:off x="5989106" y="10541131"/>
            <a:ext cx="243213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HELP</a:t>
            </a:r>
          </a:p>
        </p:txBody>
      </p:sp>
      <p:sp>
        <p:nvSpPr>
          <p:cNvPr id="1130" name="20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20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136" name="Group"/>
          <p:cNvGrpSpPr/>
          <p:nvPr/>
        </p:nvGrpSpPr>
        <p:grpSpPr>
          <a:xfrm>
            <a:off x="18325766" y="6146204"/>
            <a:ext cx="5330386" cy="2042092"/>
            <a:chOff x="0" y="0"/>
            <a:chExt cx="5330385" cy="2042090"/>
          </a:xfrm>
        </p:grpSpPr>
        <p:sp>
          <p:nvSpPr>
            <p:cNvPr id="1133" name="EXERCISE 2"/>
            <p:cNvSpPr txBox="1"/>
            <p:nvPr/>
          </p:nvSpPr>
          <p:spPr>
            <a:xfrm>
              <a:off x="0" y="4939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EXERCISE </a:t>
              </a:r>
              <a:r>
                <a:rPr b="1"/>
                <a:t>2</a:t>
              </a:r>
            </a:p>
          </p:txBody>
        </p:sp>
        <p:sp>
          <p:nvSpPr>
            <p:cNvPr id="1134" name="TIDYVERSE"/>
            <p:cNvSpPr txBox="1"/>
            <p:nvPr/>
          </p:nvSpPr>
          <p:spPr>
            <a:xfrm>
              <a:off x="1271711" y="0"/>
              <a:ext cx="3636519" cy="3757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TIDYVERSE</a:t>
              </a:r>
            </a:p>
          </p:txBody>
        </p:sp>
        <p:sp>
          <p:nvSpPr>
            <p:cNvPr id="1135" name="Line"/>
            <p:cNvSpPr/>
            <p:nvPr/>
          </p:nvSpPr>
          <p:spPr>
            <a:xfrm>
              <a:off x="809193" y="175104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191" name="Group"/>
          <p:cNvGrpSpPr/>
          <p:nvPr/>
        </p:nvGrpSpPr>
        <p:grpSpPr>
          <a:xfrm>
            <a:off x="1346026" y="3357111"/>
            <a:ext cx="13194020" cy="7531377"/>
            <a:chOff x="0" y="12699"/>
            <a:chExt cx="13194018" cy="7531375"/>
          </a:xfrm>
        </p:grpSpPr>
        <p:grpSp>
          <p:nvGrpSpPr>
            <p:cNvPr id="1144" name="Group"/>
            <p:cNvGrpSpPr/>
            <p:nvPr/>
          </p:nvGrpSpPr>
          <p:grpSpPr>
            <a:xfrm>
              <a:off x="11308544" y="3536729"/>
              <a:ext cx="1582137" cy="2504376"/>
              <a:chOff x="0" y="149924"/>
              <a:chExt cx="1582135" cy="2504375"/>
            </a:xfrm>
          </p:grpSpPr>
          <p:sp>
            <p:nvSpPr>
              <p:cNvPr id="1137" name="Tidyverse:…"/>
              <p:cNvSpPr/>
              <p:nvPr/>
            </p:nvSpPr>
            <p:spPr>
              <a:xfrm>
                <a:off x="312135" y="1384300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Tidyverse: 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Filtering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Selecting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Mutating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Arranging </a:t>
                </a:r>
              </a:p>
              <a:p>
                <a:pPr lvl="1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Summarizing</a:t>
                </a:r>
              </a:p>
            </p:txBody>
          </p:sp>
          <p:sp>
            <p:nvSpPr>
              <p:cNvPr id="1138" name="Oval 23"/>
              <p:cNvSpPr/>
              <p:nvPr/>
            </p:nvSpPr>
            <p:spPr>
              <a:xfrm>
                <a:off x="0" y="149924"/>
                <a:ext cx="155496" cy="155494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39" name="Oval 23"/>
              <p:cNvSpPr/>
              <p:nvPr/>
            </p:nvSpPr>
            <p:spPr>
              <a:xfrm>
                <a:off x="944748" y="678721"/>
                <a:ext cx="155497" cy="155494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0" name="Oval 23"/>
              <p:cNvSpPr/>
              <p:nvPr/>
            </p:nvSpPr>
            <p:spPr>
              <a:xfrm>
                <a:off x="944748" y="1103435"/>
                <a:ext cx="155497" cy="155494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1" name="Oval 23"/>
              <p:cNvSpPr/>
              <p:nvPr/>
            </p:nvSpPr>
            <p:spPr>
              <a:xfrm>
                <a:off x="944748" y="1528150"/>
                <a:ext cx="155497" cy="155494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2" name="Oval 23"/>
              <p:cNvSpPr/>
              <p:nvPr/>
            </p:nvSpPr>
            <p:spPr>
              <a:xfrm>
                <a:off x="944748" y="1952864"/>
                <a:ext cx="155497" cy="155494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3" name="Oval 23"/>
              <p:cNvSpPr/>
              <p:nvPr/>
            </p:nvSpPr>
            <p:spPr>
              <a:xfrm>
                <a:off x="944748" y="2377579"/>
                <a:ext cx="155497" cy="155494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1180" name="Group"/>
            <p:cNvGrpSpPr/>
            <p:nvPr/>
          </p:nvGrpSpPr>
          <p:grpSpPr>
            <a:xfrm>
              <a:off x="2700815" y="12699"/>
              <a:ext cx="10493204" cy="7531377"/>
              <a:chOff x="0" y="12699"/>
              <a:chExt cx="10493203" cy="7531376"/>
            </a:xfrm>
          </p:grpSpPr>
          <p:sp>
            <p:nvSpPr>
              <p:cNvPr id="1145" name="Line 18"/>
              <p:cNvSpPr/>
              <p:nvPr/>
            </p:nvSpPr>
            <p:spPr>
              <a:xfrm>
                <a:off x="576575" y="3773856"/>
                <a:ext cx="3743717" cy="1"/>
              </a:xfrm>
              <a:prstGeom prst="lin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6" name="Oval 9"/>
              <p:cNvSpPr/>
              <p:nvPr/>
            </p:nvSpPr>
            <p:spPr>
              <a:xfrm>
                <a:off x="4552661" y="3109328"/>
                <a:ext cx="1331012" cy="1331012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7" name="Oval 14"/>
              <p:cNvSpPr/>
              <p:nvPr/>
            </p:nvSpPr>
            <p:spPr>
              <a:xfrm>
                <a:off x="4384575" y="2939286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8" name="Oval 27"/>
              <p:cNvSpPr/>
              <p:nvPr/>
            </p:nvSpPr>
            <p:spPr>
              <a:xfrm>
                <a:off x="408488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49" name="Oval 28"/>
              <p:cNvSpPr/>
              <p:nvPr/>
            </p:nvSpPr>
            <p:spPr>
              <a:xfrm>
                <a:off x="1862970" y="3701289"/>
                <a:ext cx="160270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0" name="Oval 29"/>
              <p:cNvSpPr/>
              <p:nvPr/>
            </p:nvSpPr>
            <p:spPr>
              <a:xfrm>
                <a:off x="4304440" y="3695676"/>
                <a:ext cx="158316" cy="158316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1" name="Oval 10"/>
              <p:cNvSpPr/>
              <p:nvPr/>
            </p:nvSpPr>
            <p:spPr>
              <a:xfrm>
                <a:off x="4432794" y="6039115"/>
                <a:ext cx="1331012" cy="1336875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2" name="Oval 15"/>
              <p:cNvSpPr/>
              <p:nvPr/>
            </p:nvSpPr>
            <p:spPr>
              <a:xfrm>
                <a:off x="4264707" y="5871028"/>
                <a:ext cx="1667185" cy="1673048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3" name="Freeform 20"/>
              <p:cNvSpPr/>
              <p:nvPr/>
            </p:nvSpPr>
            <p:spPr>
              <a:xfrm>
                <a:off x="914703" y="4829283"/>
                <a:ext cx="3350005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6944" y="0"/>
                    </a:lnTo>
                    <a:lnTo>
                      <a:pt x="18752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4" name="Oval 33"/>
              <p:cNvSpPr/>
              <p:nvPr/>
            </p:nvSpPr>
            <p:spPr>
              <a:xfrm>
                <a:off x="744661" y="4749148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5" name="Oval 34"/>
              <p:cNvSpPr/>
              <p:nvPr/>
            </p:nvSpPr>
            <p:spPr>
              <a:xfrm>
                <a:off x="3031420" y="5898391"/>
                <a:ext cx="160271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6" name="Oval 35"/>
              <p:cNvSpPr/>
              <p:nvPr/>
            </p:nvSpPr>
            <p:spPr>
              <a:xfrm>
                <a:off x="4184571" y="6625463"/>
                <a:ext cx="158316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7" name="Oval 8"/>
              <p:cNvSpPr/>
              <p:nvPr/>
            </p:nvSpPr>
            <p:spPr>
              <a:xfrm>
                <a:off x="6686325" y="4735468"/>
                <a:ext cx="1331013" cy="133296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8" name="Oval 13"/>
              <p:cNvSpPr/>
              <p:nvPr/>
            </p:nvSpPr>
            <p:spPr>
              <a:xfrm>
                <a:off x="6518240" y="4567381"/>
                <a:ext cx="1667185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59" name="Freeform 19"/>
              <p:cNvSpPr/>
              <p:nvPr/>
            </p:nvSpPr>
            <p:spPr>
              <a:xfrm>
                <a:off x="238448" y="4305479"/>
                <a:ext cx="6279794" cy="1096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1173" y="0"/>
                    </a:lnTo>
                    <a:lnTo>
                      <a:pt x="15650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0" name="Oval 30"/>
              <p:cNvSpPr/>
              <p:nvPr/>
            </p:nvSpPr>
            <p:spPr>
              <a:xfrm>
                <a:off x="70361" y="4219481"/>
                <a:ext cx="160271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1" name="Oval 31"/>
              <p:cNvSpPr/>
              <p:nvPr/>
            </p:nvSpPr>
            <p:spPr>
              <a:xfrm>
                <a:off x="3410275" y="4225345"/>
                <a:ext cx="160270" cy="164178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2" name="Oval 32"/>
              <p:cNvSpPr/>
              <p:nvPr/>
            </p:nvSpPr>
            <p:spPr>
              <a:xfrm>
                <a:off x="6432242" y="5321816"/>
                <a:ext cx="164178" cy="160271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3" name="Freeform 17"/>
              <p:cNvSpPr/>
              <p:nvPr/>
            </p:nvSpPr>
            <p:spPr>
              <a:xfrm>
                <a:off x="168086" y="2398083"/>
                <a:ext cx="8608192" cy="8519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9453" y="0"/>
                    </a:lnTo>
                    <a:lnTo>
                      <a:pt x="7234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4" name="Oval 7"/>
              <p:cNvSpPr/>
              <p:nvPr/>
            </p:nvSpPr>
            <p:spPr>
              <a:xfrm>
                <a:off x="8994105" y="1723474"/>
                <a:ext cx="1331012" cy="1331012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5" name="Oval 12"/>
              <p:cNvSpPr/>
              <p:nvPr/>
            </p:nvSpPr>
            <p:spPr>
              <a:xfrm>
                <a:off x="8826018" y="1554409"/>
                <a:ext cx="1667186" cy="1669141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6" name="Oval 24"/>
              <p:cNvSpPr/>
              <p:nvPr/>
            </p:nvSpPr>
            <p:spPr>
              <a:xfrm>
                <a:off x="0" y="3166007"/>
                <a:ext cx="160270" cy="16417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7" name="Oval 25"/>
              <p:cNvSpPr/>
              <p:nvPr/>
            </p:nvSpPr>
            <p:spPr>
              <a:xfrm>
                <a:off x="2995853" y="3153281"/>
                <a:ext cx="160271" cy="158316"/>
              </a:xfrm>
              <a:prstGeom prst="ellipse">
                <a:avLst/>
              </a:prstGeom>
              <a:solidFill>
                <a:srgbClr val="30170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8" name="Oval 26"/>
              <p:cNvSpPr/>
              <p:nvPr/>
            </p:nvSpPr>
            <p:spPr>
              <a:xfrm>
                <a:off x="8742674" y="2309822"/>
                <a:ext cx="164179" cy="158316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69" name="Oval 6"/>
              <p:cNvSpPr/>
              <p:nvPr/>
            </p:nvSpPr>
            <p:spPr>
              <a:xfrm>
                <a:off x="7150492" y="180786"/>
                <a:ext cx="1331013" cy="1332965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0" name="Oval 11"/>
              <p:cNvSpPr/>
              <p:nvPr/>
            </p:nvSpPr>
            <p:spPr>
              <a:xfrm>
                <a:off x="6982407" y="12699"/>
                <a:ext cx="1667185" cy="1669139"/>
              </a:xfrm>
              <a:prstGeom prst="ellipse">
                <a:avLst/>
              </a:pr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1" name="Freeform 16"/>
              <p:cNvSpPr/>
              <p:nvPr/>
            </p:nvSpPr>
            <p:spPr>
              <a:xfrm>
                <a:off x="787660" y="844067"/>
                <a:ext cx="6169222" cy="1876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1178" y="0"/>
                    </a:lnTo>
                    <a:lnTo>
                      <a:pt x="2722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4288" cap="rnd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2" name="Freeform 21"/>
              <p:cNvSpPr/>
              <p:nvPr/>
            </p:nvSpPr>
            <p:spPr>
              <a:xfrm>
                <a:off x="615724" y="2641660"/>
                <a:ext cx="160151" cy="1574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29" h="18125" extrusionOk="0">
                    <a:moveTo>
                      <a:pt x="11906" y="17702"/>
                    </a:moveTo>
                    <a:cubicBezTo>
                      <a:pt x="4706" y="19862"/>
                      <a:pt x="-1386" y="13382"/>
                      <a:pt x="276" y="6362"/>
                    </a:cubicBezTo>
                    <a:cubicBezTo>
                      <a:pt x="1383" y="3662"/>
                      <a:pt x="3599" y="962"/>
                      <a:pt x="6922" y="422"/>
                    </a:cubicBezTo>
                    <a:cubicBezTo>
                      <a:pt x="14122" y="-1738"/>
                      <a:pt x="20214" y="4742"/>
                      <a:pt x="18552" y="11762"/>
                    </a:cubicBezTo>
                    <a:cubicBezTo>
                      <a:pt x="17445" y="14462"/>
                      <a:pt x="15229" y="17162"/>
                      <a:pt x="11906" y="17702"/>
                    </a:cubicBezTo>
                    <a:close/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3" name="Freeform 22"/>
              <p:cNvSpPr/>
              <p:nvPr/>
            </p:nvSpPr>
            <p:spPr>
              <a:xfrm>
                <a:off x="6899062" y="766867"/>
                <a:ext cx="157445" cy="1608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25" h="18511" extrusionOk="0">
                    <a:moveTo>
                      <a:pt x="11762" y="18242"/>
                    </a:moveTo>
                    <a:cubicBezTo>
                      <a:pt x="4742" y="19862"/>
                      <a:pt x="-1738" y="13922"/>
                      <a:pt x="422" y="6902"/>
                    </a:cubicBezTo>
                    <a:cubicBezTo>
                      <a:pt x="962" y="3662"/>
                      <a:pt x="3662" y="962"/>
                      <a:pt x="6362" y="422"/>
                    </a:cubicBezTo>
                    <a:cubicBezTo>
                      <a:pt x="13382" y="-1738"/>
                      <a:pt x="19862" y="4742"/>
                      <a:pt x="17702" y="11762"/>
                    </a:cubicBezTo>
                    <a:cubicBezTo>
                      <a:pt x="17162" y="15002"/>
                      <a:pt x="14462" y="17162"/>
                      <a:pt x="11762" y="18242"/>
                    </a:cubicBezTo>
                    <a:close/>
                  </a:path>
                </a:pathLst>
              </a:cu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1174" name="1"/>
              <p:cNvSpPr txBox="1"/>
              <p:nvPr/>
            </p:nvSpPr>
            <p:spPr>
              <a:xfrm>
                <a:off x="7532118" y="237551"/>
                <a:ext cx="567761" cy="126579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1</a:t>
                </a:r>
              </a:p>
            </p:txBody>
          </p:sp>
          <p:sp>
            <p:nvSpPr>
              <p:cNvPr id="1175" name="2"/>
              <p:cNvSpPr txBox="1"/>
              <p:nvPr/>
            </p:nvSpPr>
            <p:spPr>
              <a:xfrm>
                <a:off x="9388430" y="1765983"/>
                <a:ext cx="567762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2</a:t>
                </a:r>
              </a:p>
            </p:txBody>
          </p:sp>
          <p:sp>
            <p:nvSpPr>
              <p:cNvPr id="1176" name="3"/>
              <p:cNvSpPr txBox="1"/>
              <p:nvPr/>
            </p:nvSpPr>
            <p:spPr>
              <a:xfrm>
                <a:off x="4934286" y="3163560"/>
                <a:ext cx="567762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3</a:t>
                </a:r>
              </a:p>
            </p:txBody>
          </p:sp>
          <p:sp>
            <p:nvSpPr>
              <p:cNvPr id="1177" name="4"/>
              <p:cNvSpPr txBox="1"/>
              <p:nvPr/>
            </p:nvSpPr>
            <p:spPr>
              <a:xfrm>
                <a:off x="7048192" y="4775715"/>
                <a:ext cx="567761" cy="133101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4</a:t>
                </a:r>
              </a:p>
            </p:txBody>
          </p:sp>
          <p:sp>
            <p:nvSpPr>
              <p:cNvPr id="1178" name="5"/>
              <p:cNvSpPr txBox="1"/>
              <p:nvPr/>
            </p:nvSpPr>
            <p:spPr>
              <a:xfrm>
                <a:off x="4802935" y="6085335"/>
                <a:ext cx="567761" cy="12967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noAutofit/>
              </a:bodyPr>
              <a:lstStyle>
                <a:lvl1pPr>
                  <a:defRPr sz="7000" b="1">
                    <a:solidFill>
                      <a:srgbClr val="EBEBE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5</a:t>
                </a:r>
              </a:p>
            </p:txBody>
          </p:sp>
          <p:sp>
            <p:nvSpPr>
              <p:cNvPr id="1179" name="Oval 23"/>
              <p:cNvSpPr/>
              <p:nvPr/>
            </p:nvSpPr>
            <p:spPr>
              <a:xfrm>
                <a:off x="5286115" y="767134"/>
                <a:ext cx="160271" cy="160269"/>
              </a:xfrm>
              <a:prstGeom prst="ellipse">
                <a:avLst/>
              </a:prstGeom>
              <a:solidFill>
                <a:srgbClr val="AFAFAF">
                  <a:alpha val="7998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1190" name="Group"/>
            <p:cNvGrpSpPr/>
            <p:nvPr/>
          </p:nvGrpSpPr>
          <p:grpSpPr>
            <a:xfrm>
              <a:off x="0" y="2478492"/>
              <a:ext cx="4393053" cy="2587092"/>
              <a:chOff x="0" y="0"/>
              <a:chExt cx="4393052" cy="2587090"/>
            </a:xfrm>
          </p:grpSpPr>
          <p:sp>
            <p:nvSpPr>
              <p:cNvPr id="1181" name="Freeform 395"/>
              <p:cNvSpPr/>
              <p:nvPr/>
            </p:nvSpPr>
            <p:spPr>
              <a:xfrm>
                <a:off x="402774" y="0"/>
                <a:ext cx="3585943" cy="25101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84" y="21600"/>
                    </a:moveTo>
                    <a:cubicBezTo>
                      <a:pt x="316" y="21600"/>
                      <a:pt x="316" y="21600"/>
                      <a:pt x="316" y="21600"/>
                    </a:cubicBezTo>
                    <a:cubicBezTo>
                      <a:pt x="158" y="21600"/>
                      <a:pt x="0" y="21402"/>
                      <a:pt x="0" y="21137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463"/>
                      <a:pt x="316" y="0"/>
                      <a:pt x="699" y="0"/>
                    </a:cubicBezTo>
                    <a:cubicBezTo>
                      <a:pt x="20901" y="0"/>
                      <a:pt x="20901" y="0"/>
                      <a:pt x="20901" y="0"/>
                    </a:cubicBezTo>
                    <a:cubicBezTo>
                      <a:pt x="21284" y="0"/>
                      <a:pt x="21600" y="463"/>
                      <a:pt x="21600" y="1025"/>
                    </a:cubicBezTo>
                    <a:cubicBezTo>
                      <a:pt x="21600" y="21137"/>
                      <a:pt x="21600" y="21137"/>
                      <a:pt x="21600" y="21137"/>
                    </a:cubicBezTo>
                    <a:cubicBezTo>
                      <a:pt x="21600" y="21402"/>
                      <a:pt x="21442" y="21600"/>
                      <a:pt x="21284" y="21600"/>
                    </a:cubicBezTo>
                    <a:close/>
                  </a:path>
                </a:pathLst>
              </a:cu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2" name="Freeform 396"/>
              <p:cNvSpPr/>
              <p:nvPr/>
            </p:nvSpPr>
            <p:spPr>
              <a:xfrm>
                <a:off x="402774" y="2402869"/>
                <a:ext cx="3585943" cy="1073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16971"/>
                      <a:pt x="158" y="21600"/>
                      <a:pt x="316" y="21600"/>
                    </a:cubicBezTo>
                    <a:cubicBezTo>
                      <a:pt x="21284" y="21600"/>
                      <a:pt x="21284" y="21600"/>
                      <a:pt x="21284" y="21600"/>
                    </a:cubicBezTo>
                    <a:cubicBezTo>
                      <a:pt x="21442" y="21600"/>
                      <a:pt x="21600" y="16971"/>
                      <a:pt x="21600" y="1080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253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3" name="Rectangle 397"/>
              <p:cNvSpPr/>
              <p:nvPr/>
            </p:nvSpPr>
            <p:spPr>
              <a:xfrm>
                <a:off x="546399" y="177812"/>
                <a:ext cx="3300254" cy="212413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4" name="Freeform 398"/>
              <p:cNvSpPr/>
              <p:nvPr/>
            </p:nvSpPr>
            <p:spPr>
              <a:xfrm>
                <a:off x="0" y="2521411"/>
                <a:ext cx="4393053" cy="656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405" y="21600"/>
                      <a:pt x="2741" y="21600"/>
                    </a:cubicBezTo>
                    <a:cubicBezTo>
                      <a:pt x="5096" y="21600"/>
                      <a:pt x="16504" y="21600"/>
                      <a:pt x="18840" y="21600"/>
                    </a:cubicBezTo>
                    <a:cubicBezTo>
                      <a:pt x="21195" y="2160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5" name="Rectangle 399"/>
              <p:cNvSpPr/>
              <p:nvPr/>
            </p:nvSpPr>
            <p:spPr>
              <a:xfrm>
                <a:off x="0" y="2494178"/>
                <a:ext cx="4393053" cy="27234"/>
              </a:xfrm>
              <a:prstGeom prst="rect">
                <a:avLst/>
              </a:prstGeom>
              <a:solidFill>
                <a:srgbClr val="576D8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186" name="Oval"/>
              <p:cNvSpPr/>
              <p:nvPr/>
            </p:nvSpPr>
            <p:spPr>
              <a:xfrm>
                <a:off x="1094086" y="812619"/>
                <a:ext cx="785398" cy="780611"/>
              </a:xfrm>
              <a:prstGeom prst="ellipse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187" name="Oval"/>
              <p:cNvSpPr/>
              <p:nvPr/>
            </p:nvSpPr>
            <p:spPr>
              <a:xfrm>
                <a:off x="1238205" y="848178"/>
                <a:ext cx="497161" cy="292106"/>
              </a:xfrm>
              <a:prstGeom prst="ellipse">
                <a:avLst/>
              </a:prstGeom>
              <a:solidFill>
                <a:srgbClr val="FFFFFF">
                  <a:alpha val="26000"/>
                </a:srgbClr>
              </a:solidFill>
              <a:ln w="12700" cap="flat">
                <a:noFill/>
                <a:miter lim="400000"/>
              </a:ln>
              <a:effectLst>
                <a:reflection stA="50000" endPos="40000" dir="5400000" sy="-100000" algn="bl" rotWithShape="0"/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188" name="R"/>
              <p:cNvSpPr txBox="1"/>
              <p:nvPr/>
            </p:nvSpPr>
            <p:spPr>
              <a:xfrm>
                <a:off x="1266045" y="777324"/>
                <a:ext cx="493840" cy="746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4400">
                    <a:solidFill>
                      <a:srgbClr val="EBEBEB"/>
                    </a:solidFill>
                    <a:latin typeface="Source Sans Pro Regular"/>
                    <a:ea typeface="Source Sans Pro Regular"/>
                    <a:cs typeface="Source Sans Pro Regular"/>
                    <a:sym typeface="Source Sans Pro Regular"/>
                  </a:defRPr>
                </a:lvl1pPr>
              </a:lstStyle>
              <a:p>
                <a:r>
                  <a:t>R</a:t>
                </a:r>
              </a:p>
            </p:txBody>
          </p:sp>
          <p:sp>
            <p:nvSpPr>
              <p:cNvPr id="1189" name="Studio"/>
              <p:cNvSpPr txBox="1"/>
              <p:nvPr/>
            </p:nvSpPr>
            <p:spPr>
              <a:xfrm>
                <a:off x="1898247" y="848178"/>
                <a:ext cx="1219284" cy="7319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30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Studio</a:t>
                </a:r>
              </a:p>
            </p:txBody>
          </p:sp>
        </p:grpSp>
      </p:grpSp>
      <p:sp>
        <p:nvSpPr>
          <p:cNvPr id="1192" name="21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" name="Rectangle"/>
          <p:cNvSpPr/>
          <p:nvPr/>
        </p:nvSpPr>
        <p:spPr>
          <a:xfrm>
            <a:off x="1390874" y="4528155"/>
            <a:ext cx="10532925" cy="8112984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198" name="Group"/>
          <p:cNvGrpSpPr/>
          <p:nvPr/>
        </p:nvGrpSpPr>
        <p:grpSpPr>
          <a:xfrm>
            <a:off x="8509365" y="1528233"/>
            <a:ext cx="11670592" cy="3450578"/>
            <a:chOff x="0" y="25400"/>
            <a:chExt cx="11670591" cy="3450576"/>
          </a:xfrm>
        </p:grpSpPr>
        <p:sp>
          <p:nvSpPr>
            <p:cNvPr id="1195" name="REPRODUCIBILITY IN R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REPRODUCIBILITY IN R</a:t>
              </a:r>
            </a:p>
          </p:txBody>
        </p:sp>
        <p:sp>
          <p:nvSpPr>
            <p:cNvPr id="1196" name="https://github.com/aaronpeikert/reproducible-research"/>
            <p:cNvSpPr txBox="1"/>
            <p:nvPr/>
          </p:nvSpPr>
          <p:spPr>
            <a:xfrm>
              <a:off x="2127580" y="25400"/>
              <a:ext cx="9543012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https://github.com/aaronpeikert/reproducible-research</a:t>
              </a:r>
            </a:p>
          </p:txBody>
        </p:sp>
        <p:sp>
          <p:nvSpPr>
            <p:cNvPr id="1197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216" name="Group"/>
          <p:cNvGrpSpPr/>
          <p:nvPr/>
        </p:nvGrpSpPr>
        <p:grpSpPr>
          <a:xfrm>
            <a:off x="2312192" y="5026537"/>
            <a:ext cx="9123328" cy="6921289"/>
            <a:chOff x="0" y="0"/>
            <a:chExt cx="9123327" cy="6921287"/>
          </a:xfrm>
        </p:grpSpPr>
        <p:sp>
          <p:nvSpPr>
            <p:cNvPr id="1199" name="REPRODUCIBLE ANALYSIS"/>
            <p:cNvSpPr txBox="1"/>
            <p:nvPr/>
          </p:nvSpPr>
          <p:spPr>
            <a:xfrm>
              <a:off x="0" y="0"/>
              <a:ext cx="5041070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REPRODUCIBLE ANALYSIS</a:t>
              </a:r>
            </a:p>
          </p:txBody>
        </p:sp>
        <p:sp>
          <p:nvSpPr>
            <p:cNvPr id="1200" name="Required for publication in journals"/>
            <p:cNvSpPr txBox="1"/>
            <p:nvPr/>
          </p:nvSpPr>
          <p:spPr>
            <a:xfrm>
              <a:off x="1317421" y="6204236"/>
              <a:ext cx="734060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Required for publication in journals</a:t>
              </a:r>
            </a:p>
          </p:txBody>
        </p:sp>
        <p:grpSp>
          <p:nvGrpSpPr>
            <p:cNvPr id="1208" name="Group"/>
            <p:cNvGrpSpPr/>
            <p:nvPr/>
          </p:nvGrpSpPr>
          <p:grpSpPr>
            <a:xfrm>
              <a:off x="28366" y="1082405"/>
              <a:ext cx="1326000" cy="5838883"/>
              <a:chOff x="0" y="-50799"/>
              <a:chExt cx="1325999" cy="5838882"/>
            </a:xfrm>
          </p:grpSpPr>
          <p:sp>
            <p:nvSpPr>
              <p:cNvPr id="1201" name="Oval 33"/>
              <p:cNvSpPr/>
              <p:nvPr/>
            </p:nvSpPr>
            <p:spPr>
              <a:xfrm>
                <a:off x="434671" y="1599956"/>
                <a:ext cx="891329" cy="888502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2" name="Oval 34"/>
              <p:cNvSpPr/>
              <p:nvPr/>
            </p:nvSpPr>
            <p:spPr>
              <a:xfrm>
                <a:off x="435897" y="3250956"/>
                <a:ext cx="888879" cy="886127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3" name="Oval 35"/>
              <p:cNvSpPr/>
              <p:nvPr/>
            </p:nvSpPr>
            <p:spPr>
              <a:xfrm>
                <a:off x="0" y="-50800"/>
                <a:ext cx="888879" cy="889225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4" name="Freeform 40"/>
              <p:cNvSpPr/>
              <p:nvPr/>
            </p:nvSpPr>
            <p:spPr>
              <a:xfrm>
                <a:off x="601886" y="4192877"/>
                <a:ext cx="245503" cy="6774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3" h="21537" extrusionOk="0">
                    <a:moveTo>
                      <a:pt x="1493" y="21537"/>
                    </a:moveTo>
                    <a:cubicBezTo>
                      <a:pt x="1236" y="21537"/>
                      <a:pt x="979" y="21537"/>
                      <a:pt x="979" y="21459"/>
                    </a:cubicBezTo>
                    <a:cubicBezTo>
                      <a:pt x="207" y="21381"/>
                      <a:pt x="-307" y="21147"/>
                      <a:pt x="207" y="20913"/>
                    </a:cubicBezTo>
                    <a:cubicBezTo>
                      <a:pt x="8950" y="14363"/>
                      <a:pt x="15122" y="7423"/>
                      <a:pt x="18207" y="405"/>
                    </a:cubicBezTo>
                    <a:cubicBezTo>
                      <a:pt x="18464" y="171"/>
                      <a:pt x="19236" y="-63"/>
                      <a:pt x="20007" y="15"/>
                    </a:cubicBezTo>
                    <a:cubicBezTo>
                      <a:pt x="20779" y="15"/>
                      <a:pt x="21293" y="249"/>
                      <a:pt x="21293" y="483"/>
                    </a:cubicBezTo>
                    <a:cubicBezTo>
                      <a:pt x="18207" y="7657"/>
                      <a:pt x="11779" y="14597"/>
                      <a:pt x="2779" y="21225"/>
                    </a:cubicBezTo>
                    <a:cubicBezTo>
                      <a:pt x="2522" y="21381"/>
                      <a:pt x="2007" y="21537"/>
                      <a:pt x="1493" y="2153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5" name="Oval 34"/>
              <p:cNvSpPr/>
              <p:nvPr/>
            </p:nvSpPr>
            <p:spPr>
              <a:xfrm>
                <a:off x="0" y="4901956"/>
                <a:ext cx="888879" cy="886127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6" name="Freeform 40"/>
              <p:cNvSpPr/>
              <p:nvPr/>
            </p:nvSpPr>
            <p:spPr>
              <a:xfrm rot="10800000" flipH="1">
                <a:off x="601886" y="880460"/>
                <a:ext cx="245503" cy="6774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3" h="21537" extrusionOk="0">
                    <a:moveTo>
                      <a:pt x="1493" y="21537"/>
                    </a:moveTo>
                    <a:cubicBezTo>
                      <a:pt x="1236" y="21537"/>
                      <a:pt x="979" y="21537"/>
                      <a:pt x="979" y="21459"/>
                    </a:cubicBezTo>
                    <a:cubicBezTo>
                      <a:pt x="207" y="21381"/>
                      <a:pt x="-307" y="21147"/>
                      <a:pt x="207" y="20913"/>
                    </a:cubicBezTo>
                    <a:cubicBezTo>
                      <a:pt x="8950" y="14363"/>
                      <a:pt x="15122" y="7423"/>
                      <a:pt x="18207" y="405"/>
                    </a:cubicBezTo>
                    <a:cubicBezTo>
                      <a:pt x="18464" y="171"/>
                      <a:pt x="19236" y="-63"/>
                      <a:pt x="20007" y="15"/>
                    </a:cubicBezTo>
                    <a:cubicBezTo>
                      <a:pt x="20779" y="15"/>
                      <a:pt x="21293" y="249"/>
                      <a:pt x="21293" y="483"/>
                    </a:cubicBezTo>
                    <a:cubicBezTo>
                      <a:pt x="18207" y="7657"/>
                      <a:pt x="11779" y="14597"/>
                      <a:pt x="2779" y="21225"/>
                    </a:cubicBezTo>
                    <a:cubicBezTo>
                      <a:pt x="2522" y="21381"/>
                      <a:pt x="2007" y="21537"/>
                      <a:pt x="1493" y="2153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7" name="Freeform 40"/>
              <p:cNvSpPr/>
              <p:nvPr/>
            </p:nvSpPr>
            <p:spPr>
              <a:xfrm rot="20460000">
                <a:off x="826252" y="2530977"/>
                <a:ext cx="245504" cy="6774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3" h="21537" extrusionOk="0">
                    <a:moveTo>
                      <a:pt x="1493" y="21537"/>
                    </a:moveTo>
                    <a:cubicBezTo>
                      <a:pt x="1236" y="21537"/>
                      <a:pt x="979" y="21537"/>
                      <a:pt x="979" y="21459"/>
                    </a:cubicBezTo>
                    <a:cubicBezTo>
                      <a:pt x="207" y="21381"/>
                      <a:pt x="-307" y="21147"/>
                      <a:pt x="207" y="20913"/>
                    </a:cubicBezTo>
                    <a:cubicBezTo>
                      <a:pt x="8950" y="14363"/>
                      <a:pt x="15122" y="7423"/>
                      <a:pt x="18207" y="405"/>
                    </a:cubicBezTo>
                    <a:cubicBezTo>
                      <a:pt x="18464" y="171"/>
                      <a:pt x="19236" y="-63"/>
                      <a:pt x="20007" y="15"/>
                    </a:cubicBezTo>
                    <a:cubicBezTo>
                      <a:pt x="20779" y="15"/>
                      <a:pt x="21293" y="249"/>
                      <a:pt x="21293" y="483"/>
                    </a:cubicBezTo>
                    <a:cubicBezTo>
                      <a:pt x="18207" y="7657"/>
                      <a:pt x="11779" y="14597"/>
                      <a:pt x="2779" y="21225"/>
                    </a:cubicBezTo>
                    <a:cubicBezTo>
                      <a:pt x="2522" y="21381"/>
                      <a:pt x="2007" y="21537"/>
                      <a:pt x="1493" y="2153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blurRad="101600" dist="76200" dir="54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1209" name="Perform an analysis multiple times"/>
            <p:cNvSpPr txBox="1"/>
            <p:nvPr/>
          </p:nvSpPr>
          <p:spPr>
            <a:xfrm>
              <a:off x="1316026" y="1200939"/>
              <a:ext cx="734339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Perform an analysis multiple times </a:t>
              </a:r>
            </a:p>
          </p:txBody>
        </p:sp>
        <p:sp>
          <p:nvSpPr>
            <p:cNvPr id="1210" name="Sharing code with collaborators"/>
            <p:cNvSpPr txBox="1"/>
            <p:nvPr/>
          </p:nvSpPr>
          <p:spPr>
            <a:xfrm>
              <a:off x="1782727" y="2868704"/>
              <a:ext cx="734060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Sharing code with collaborators  </a:t>
              </a:r>
            </a:p>
          </p:txBody>
        </p:sp>
        <p:sp>
          <p:nvSpPr>
            <p:cNvPr id="1211" name="Salvage older code in case of mistakes"/>
            <p:cNvSpPr txBox="1"/>
            <p:nvPr/>
          </p:nvSpPr>
          <p:spPr>
            <a:xfrm>
              <a:off x="1782727" y="4536471"/>
              <a:ext cx="734060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Salvage older code in case of mistakes</a:t>
              </a:r>
            </a:p>
          </p:txBody>
        </p:sp>
        <p:sp>
          <p:nvSpPr>
            <p:cNvPr id="1212" name="Shape"/>
            <p:cNvSpPr/>
            <p:nvPr/>
          </p:nvSpPr>
          <p:spPr>
            <a:xfrm>
              <a:off x="670190" y="2881404"/>
              <a:ext cx="504001" cy="55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93" y="11941"/>
                  </a:moveTo>
                  <a:cubicBezTo>
                    <a:pt x="11193" y="11766"/>
                    <a:pt x="10604" y="7024"/>
                    <a:pt x="9229" y="6673"/>
                  </a:cubicBezTo>
                  <a:cubicBezTo>
                    <a:pt x="7462" y="6322"/>
                    <a:pt x="7462" y="6322"/>
                    <a:pt x="7462" y="6322"/>
                  </a:cubicBezTo>
                  <a:cubicBezTo>
                    <a:pt x="7462" y="6146"/>
                    <a:pt x="7462" y="5971"/>
                    <a:pt x="7265" y="5971"/>
                  </a:cubicBezTo>
                  <a:cubicBezTo>
                    <a:pt x="7462" y="5795"/>
                    <a:pt x="7462" y="5620"/>
                    <a:pt x="7658" y="5620"/>
                  </a:cubicBezTo>
                  <a:cubicBezTo>
                    <a:pt x="7855" y="5268"/>
                    <a:pt x="8051" y="4917"/>
                    <a:pt x="8247" y="4741"/>
                  </a:cubicBezTo>
                  <a:cubicBezTo>
                    <a:pt x="8247" y="4566"/>
                    <a:pt x="8247" y="4390"/>
                    <a:pt x="8247" y="4215"/>
                  </a:cubicBezTo>
                  <a:cubicBezTo>
                    <a:pt x="8444" y="4215"/>
                    <a:pt x="8640" y="4039"/>
                    <a:pt x="8640" y="3688"/>
                  </a:cubicBezTo>
                  <a:cubicBezTo>
                    <a:pt x="8640" y="3337"/>
                    <a:pt x="8640" y="3337"/>
                    <a:pt x="8640" y="3337"/>
                  </a:cubicBezTo>
                  <a:cubicBezTo>
                    <a:pt x="8640" y="3161"/>
                    <a:pt x="8640" y="2985"/>
                    <a:pt x="8444" y="2810"/>
                  </a:cubicBezTo>
                  <a:cubicBezTo>
                    <a:pt x="8444" y="2107"/>
                    <a:pt x="8444" y="2107"/>
                    <a:pt x="8444" y="2107"/>
                  </a:cubicBezTo>
                  <a:cubicBezTo>
                    <a:pt x="8444" y="1054"/>
                    <a:pt x="7265" y="0"/>
                    <a:pt x="6087" y="0"/>
                  </a:cubicBezTo>
                  <a:cubicBezTo>
                    <a:pt x="5105" y="0"/>
                    <a:pt x="5105" y="0"/>
                    <a:pt x="5105" y="0"/>
                  </a:cubicBezTo>
                  <a:cubicBezTo>
                    <a:pt x="3927" y="0"/>
                    <a:pt x="2749" y="1054"/>
                    <a:pt x="2749" y="2107"/>
                  </a:cubicBezTo>
                  <a:cubicBezTo>
                    <a:pt x="2749" y="2810"/>
                    <a:pt x="2749" y="2810"/>
                    <a:pt x="2749" y="2810"/>
                  </a:cubicBezTo>
                  <a:cubicBezTo>
                    <a:pt x="2553" y="2985"/>
                    <a:pt x="2553" y="3161"/>
                    <a:pt x="2553" y="3337"/>
                  </a:cubicBezTo>
                  <a:cubicBezTo>
                    <a:pt x="2553" y="3688"/>
                    <a:pt x="2553" y="3688"/>
                    <a:pt x="2553" y="3688"/>
                  </a:cubicBezTo>
                  <a:cubicBezTo>
                    <a:pt x="2553" y="4039"/>
                    <a:pt x="2749" y="4215"/>
                    <a:pt x="2945" y="4215"/>
                  </a:cubicBezTo>
                  <a:cubicBezTo>
                    <a:pt x="2945" y="4390"/>
                    <a:pt x="2945" y="4566"/>
                    <a:pt x="2945" y="4741"/>
                  </a:cubicBezTo>
                  <a:cubicBezTo>
                    <a:pt x="3142" y="4917"/>
                    <a:pt x="3338" y="5268"/>
                    <a:pt x="3535" y="5620"/>
                  </a:cubicBezTo>
                  <a:cubicBezTo>
                    <a:pt x="3731" y="5620"/>
                    <a:pt x="3731" y="5795"/>
                    <a:pt x="3927" y="5971"/>
                  </a:cubicBezTo>
                  <a:cubicBezTo>
                    <a:pt x="3731" y="5971"/>
                    <a:pt x="3731" y="6146"/>
                    <a:pt x="3731" y="6322"/>
                  </a:cubicBezTo>
                  <a:cubicBezTo>
                    <a:pt x="1964" y="6673"/>
                    <a:pt x="1964" y="6673"/>
                    <a:pt x="1964" y="6673"/>
                  </a:cubicBezTo>
                  <a:cubicBezTo>
                    <a:pt x="589" y="7024"/>
                    <a:pt x="0" y="11766"/>
                    <a:pt x="0" y="11766"/>
                  </a:cubicBezTo>
                  <a:cubicBezTo>
                    <a:pt x="0" y="11766"/>
                    <a:pt x="0" y="11941"/>
                    <a:pt x="0" y="11941"/>
                  </a:cubicBezTo>
                  <a:cubicBezTo>
                    <a:pt x="0" y="12117"/>
                    <a:pt x="196" y="12293"/>
                    <a:pt x="393" y="12293"/>
                  </a:cubicBezTo>
                  <a:cubicBezTo>
                    <a:pt x="10800" y="12293"/>
                    <a:pt x="10800" y="12293"/>
                    <a:pt x="10800" y="12293"/>
                  </a:cubicBezTo>
                  <a:cubicBezTo>
                    <a:pt x="10996" y="12293"/>
                    <a:pt x="11193" y="12117"/>
                    <a:pt x="11193" y="11941"/>
                  </a:cubicBezTo>
                  <a:close/>
                  <a:moveTo>
                    <a:pt x="5105" y="7902"/>
                  </a:moveTo>
                  <a:cubicBezTo>
                    <a:pt x="5105" y="8078"/>
                    <a:pt x="5105" y="8078"/>
                    <a:pt x="5105" y="8078"/>
                  </a:cubicBezTo>
                  <a:cubicBezTo>
                    <a:pt x="4909" y="8078"/>
                    <a:pt x="4909" y="8078"/>
                    <a:pt x="4909" y="8078"/>
                  </a:cubicBezTo>
                  <a:cubicBezTo>
                    <a:pt x="4909" y="8078"/>
                    <a:pt x="4909" y="8078"/>
                    <a:pt x="4909" y="8078"/>
                  </a:cubicBezTo>
                  <a:cubicBezTo>
                    <a:pt x="4320" y="7551"/>
                    <a:pt x="4320" y="7551"/>
                    <a:pt x="4320" y="7551"/>
                  </a:cubicBezTo>
                  <a:cubicBezTo>
                    <a:pt x="4320" y="7551"/>
                    <a:pt x="4320" y="7376"/>
                    <a:pt x="4320" y="7376"/>
                  </a:cubicBezTo>
                  <a:cubicBezTo>
                    <a:pt x="4320" y="6498"/>
                    <a:pt x="4320" y="6498"/>
                    <a:pt x="4320" y="6498"/>
                  </a:cubicBezTo>
                  <a:cubicBezTo>
                    <a:pt x="4320" y="6498"/>
                    <a:pt x="4320" y="6498"/>
                    <a:pt x="4516" y="6498"/>
                  </a:cubicBezTo>
                  <a:cubicBezTo>
                    <a:pt x="4516" y="6498"/>
                    <a:pt x="4516" y="6498"/>
                    <a:pt x="4516" y="6498"/>
                  </a:cubicBezTo>
                  <a:cubicBezTo>
                    <a:pt x="4713" y="6498"/>
                    <a:pt x="4909" y="6498"/>
                    <a:pt x="4909" y="6498"/>
                  </a:cubicBezTo>
                  <a:cubicBezTo>
                    <a:pt x="5105" y="6673"/>
                    <a:pt x="5105" y="6673"/>
                    <a:pt x="5105" y="6673"/>
                  </a:cubicBezTo>
                  <a:cubicBezTo>
                    <a:pt x="5105" y="7024"/>
                    <a:pt x="5105" y="7024"/>
                    <a:pt x="5105" y="7024"/>
                  </a:cubicBezTo>
                  <a:cubicBezTo>
                    <a:pt x="5105" y="7024"/>
                    <a:pt x="5105" y="7024"/>
                    <a:pt x="5105" y="7024"/>
                  </a:cubicBezTo>
                  <a:cubicBezTo>
                    <a:pt x="5105" y="7200"/>
                    <a:pt x="5302" y="7200"/>
                    <a:pt x="5302" y="7200"/>
                  </a:cubicBezTo>
                  <a:lnTo>
                    <a:pt x="5105" y="7902"/>
                  </a:lnTo>
                  <a:close/>
                  <a:moveTo>
                    <a:pt x="6873" y="7376"/>
                  </a:moveTo>
                  <a:cubicBezTo>
                    <a:pt x="6873" y="7376"/>
                    <a:pt x="6873" y="7551"/>
                    <a:pt x="6873" y="7551"/>
                  </a:cubicBezTo>
                  <a:cubicBezTo>
                    <a:pt x="6284" y="8078"/>
                    <a:pt x="6284" y="8078"/>
                    <a:pt x="6284" y="8078"/>
                  </a:cubicBezTo>
                  <a:cubicBezTo>
                    <a:pt x="6284" y="8078"/>
                    <a:pt x="6284" y="8078"/>
                    <a:pt x="6284" y="8078"/>
                  </a:cubicBezTo>
                  <a:cubicBezTo>
                    <a:pt x="6284" y="8078"/>
                    <a:pt x="6284" y="8078"/>
                    <a:pt x="6284" y="8078"/>
                  </a:cubicBezTo>
                  <a:cubicBezTo>
                    <a:pt x="6087" y="8078"/>
                    <a:pt x="6087" y="8078"/>
                    <a:pt x="6087" y="7902"/>
                  </a:cubicBezTo>
                  <a:cubicBezTo>
                    <a:pt x="5891" y="7200"/>
                    <a:pt x="5891" y="7200"/>
                    <a:pt x="5891" y="7200"/>
                  </a:cubicBezTo>
                  <a:cubicBezTo>
                    <a:pt x="5891" y="7200"/>
                    <a:pt x="6087" y="7200"/>
                    <a:pt x="6087" y="7024"/>
                  </a:cubicBezTo>
                  <a:cubicBezTo>
                    <a:pt x="6087" y="7024"/>
                    <a:pt x="6087" y="7024"/>
                    <a:pt x="6087" y="7024"/>
                  </a:cubicBezTo>
                  <a:cubicBezTo>
                    <a:pt x="6087" y="6673"/>
                    <a:pt x="6087" y="6673"/>
                    <a:pt x="6087" y="6673"/>
                  </a:cubicBezTo>
                  <a:cubicBezTo>
                    <a:pt x="6087" y="6673"/>
                    <a:pt x="6087" y="6673"/>
                    <a:pt x="6284" y="6498"/>
                  </a:cubicBezTo>
                  <a:cubicBezTo>
                    <a:pt x="6284" y="6498"/>
                    <a:pt x="6480" y="6498"/>
                    <a:pt x="6676" y="6498"/>
                  </a:cubicBezTo>
                  <a:cubicBezTo>
                    <a:pt x="6676" y="6498"/>
                    <a:pt x="6676" y="6498"/>
                    <a:pt x="6676" y="6498"/>
                  </a:cubicBezTo>
                  <a:cubicBezTo>
                    <a:pt x="6873" y="6498"/>
                    <a:pt x="6873" y="6498"/>
                    <a:pt x="6873" y="6498"/>
                  </a:cubicBezTo>
                  <a:lnTo>
                    <a:pt x="6873" y="7376"/>
                  </a:lnTo>
                  <a:close/>
                  <a:moveTo>
                    <a:pt x="6087" y="5795"/>
                  </a:moveTo>
                  <a:cubicBezTo>
                    <a:pt x="5105" y="5795"/>
                    <a:pt x="5105" y="5795"/>
                    <a:pt x="5105" y="5795"/>
                  </a:cubicBezTo>
                  <a:cubicBezTo>
                    <a:pt x="4909" y="5795"/>
                    <a:pt x="4713" y="5620"/>
                    <a:pt x="4320" y="5093"/>
                  </a:cubicBezTo>
                  <a:cubicBezTo>
                    <a:pt x="3927" y="4741"/>
                    <a:pt x="3731" y="4215"/>
                    <a:pt x="3731" y="3863"/>
                  </a:cubicBezTo>
                  <a:cubicBezTo>
                    <a:pt x="3731" y="3863"/>
                    <a:pt x="3731" y="3863"/>
                    <a:pt x="3731" y="3863"/>
                  </a:cubicBezTo>
                  <a:cubicBezTo>
                    <a:pt x="3535" y="3863"/>
                    <a:pt x="3535" y="3863"/>
                    <a:pt x="3535" y="3863"/>
                  </a:cubicBezTo>
                  <a:cubicBezTo>
                    <a:pt x="3535" y="3688"/>
                    <a:pt x="3535" y="3688"/>
                    <a:pt x="3535" y="3688"/>
                  </a:cubicBezTo>
                  <a:cubicBezTo>
                    <a:pt x="3535" y="3512"/>
                    <a:pt x="3535" y="3512"/>
                    <a:pt x="3535" y="3512"/>
                  </a:cubicBezTo>
                  <a:cubicBezTo>
                    <a:pt x="3535" y="3337"/>
                    <a:pt x="3535" y="3337"/>
                    <a:pt x="3535" y="3337"/>
                  </a:cubicBezTo>
                  <a:cubicBezTo>
                    <a:pt x="3731" y="3337"/>
                    <a:pt x="3731" y="3337"/>
                    <a:pt x="3731" y="3337"/>
                  </a:cubicBezTo>
                  <a:cubicBezTo>
                    <a:pt x="3731" y="2985"/>
                    <a:pt x="3731" y="2985"/>
                    <a:pt x="3731" y="2985"/>
                  </a:cubicBezTo>
                  <a:cubicBezTo>
                    <a:pt x="3731" y="2985"/>
                    <a:pt x="3731" y="2985"/>
                    <a:pt x="3731" y="2985"/>
                  </a:cubicBezTo>
                  <a:cubicBezTo>
                    <a:pt x="3927" y="2810"/>
                    <a:pt x="4320" y="2634"/>
                    <a:pt x="4909" y="2634"/>
                  </a:cubicBezTo>
                  <a:cubicBezTo>
                    <a:pt x="5105" y="2634"/>
                    <a:pt x="5498" y="2810"/>
                    <a:pt x="5695" y="2985"/>
                  </a:cubicBezTo>
                  <a:cubicBezTo>
                    <a:pt x="6087" y="3161"/>
                    <a:pt x="6284" y="3337"/>
                    <a:pt x="6676" y="3337"/>
                  </a:cubicBezTo>
                  <a:cubicBezTo>
                    <a:pt x="6873" y="3337"/>
                    <a:pt x="7069" y="3337"/>
                    <a:pt x="7265" y="3161"/>
                  </a:cubicBezTo>
                  <a:cubicBezTo>
                    <a:pt x="7265" y="3161"/>
                    <a:pt x="7462" y="3161"/>
                    <a:pt x="7462" y="3337"/>
                  </a:cubicBezTo>
                  <a:cubicBezTo>
                    <a:pt x="7462" y="3337"/>
                    <a:pt x="7462" y="3337"/>
                    <a:pt x="7462" y="3337"/>
                  </a:cubicBezTo>
                  <a:cubicBezTo>
                    <a:pt x="7658" y="3337"/>
                    <a:pt x="7658" y="3337"/>
                    <a:pt x="7658" y="3337"/>
                  </a:cubicBezTo>
                  <a:cubicBezTo>
                    <a:pt x="7658" y="3337"/>
                    <a:pt x="7855" y="3337"/>
                    <a:pt x="7855" y="3512"/>
                  </a:cubicBezTo>
                  <a:cubicBezTo>
                    <a:pt x="7855" y="3688"/>
                    <a:pt x="7855" y="3688"/>
                    <a:pt x="7855" y="3688"/>
                  </a:cubicBezTo>
                  <a:cubicBezTo>
                    <a:pt x="7855" y="3688"/>
                    <a:pt x="7658" y="3688"/>
                    <a:pt x="7658" y="3863"/>
                  </a:cubicBezTo>
                  <a:cubicBezTo>
                    <a:pt x="7462" y="3863"/>
                    <a:pt x="7462" y="3863"/>
                    <a:pt x="7462" y="3863"/>
                  </a:cubicBezTo>
                  <a:cubicBezTo>
                    <a:pt x="7462" y="3863"/>
                    <a:pt x="7462" y="3863"/>
                    <a:pt x="7462" y="3863"/>
                  </a:cubicBezTo>
                  <a:cubicBezTo>
                    <a:pt x="7462" y="4215"/>
                    <a:pt x="7265" y="4741"/>
                    <a:pt x="6873" y="5093"/>
                  </a:cubicBezTo>
                  <a:cubicBezTo>
                    <a:pt x="6480" y="5620"/>
                    <a:pt x="6284" y="5795"/>
                    <a:pt x="6087" y="5795"/>
                  </a:cubicBezTo>
                  <a:close/>
                  <a:moveTo>
                    <a:pt x="19636" y="15980"/>
                  </a:moveTo>
                  <a:cubicBezTo>
                    <a:pt x="17869" y="15454"/>
                    <a:pt x="17869" y="15454"/>
                    <a:pt x="17869" y="15454"/>
                  </a:cubicBezTo>
                  <a:cubicBezTo>
                    <a:pt x="17869" y="15454"/>
                    <a:pt x="17673" y="15278"/>
                    <a:pt x="17673" y="15102"/>
                  </a:cubicBezTo>
                  <a:cubicBezTo>
                    <a:pt x="17673" y="15102"/>
                    <a:pt x="17869" y="14927"/>
                    <a:pt x="17869" y="14751"/>
                  </a:cubicBezTo>
                  <a:cubicBezTo>
                    <a:pt x="18262" y="14576"/>
                    <a:pt x="18458" y="14224"/>
                    <a:pt x="18458" y="13873"/>
                  </a:cubicBezTo>
                  <a:cubicBezTo>
                    <a:pt x="18655" y="13698"/>
                    <a:pt x="18655" y="13698"/>
                    <a:pt x="18655" y="13522"/>
                  </a:cubicBezTo>
                  <a:cubicBezTo>
                    <a:pt x="18851" y="13346"/>
                    <a:pt x="18851" y="13171"/>
                    <a:pt x="18851" y="12995"/>
                  </a:cubicBezTo>
                  <a:cubicBezTo>
                    <a:pt x="18851" y="12468"/>
                    <a:pt x="18851" y="12468"/>
                    <a:pt x="18851" y="12468"/>
                  </a:cubicBezTo>
                  <a:cubicBezTo>
                    <a:pt x="18851" y="12293"/>
                    <a:pt x="18851" y="12293"/>
                    <a:pt x="18851" y="12117"/>
                  </a:cubicBezTo>
                  <a:cubicBezTo>
                    <a:pt x="18851" y="11415"/>
                    <a:pt x="18851" y="11415"/>
                    <a:pt x="18851" y="11415"/>
                  </a:cubicBezTo>
                  <a:cubicBezTo>
                    <a:pt x="18851" y="10185"/>
                    <a:pt x="17673" y="9132"/>
                    <a:pt x="16298" y="9132"/>
                  </a:cubicBezTo>
                  <a:cubicBezTo>
                    <a:pt x="15513" y="9132"/>
                    <a:pt x="15513" y="9132"/>
                    <a:pt x="15513" y="9132"/>
                  </a:cubicBezTo>
                  <a:cubicBezTo>
                    <a:pt x="14138" y="9132"/>
                    <a:pt x="13156" y="10185"/>
                    <a:pt x="13156" y="11415"/>
                  </a:cubicBezTo>
                  <a:cubicBezTo>
                    <a:pt x="13156" y="12117"/>
                    <a:pt x="13156" y="12117"/>
                    <a:pt x="13156" y="12117"/>
                  </a:cubicBezTo>
                  <a:cubicBezTo>
                    <a:pt x="12960" y="12293"/>
                    <a:pt x="12960" y="12293"/>
                    <a:pt x="12960" y="12468"/>
                  </a:cubicBezTo>
                  <a:cubicBezTo>
                    <a:pt x="12960" y="12995"/>
                    <a:pt x="12960" y="12995"/>
                    <a:pt x="12960" y="12995"/>
                  </a:cubicBezTo>
                  <a:cubicBezTo>
                    <a:pt x="12960" y="13171"/>
                    <a:pt x="12960" y="13346"/>
                    <a:pt x="13156" y="13522"/>
                  </a:cubicBezTo>
                  <a:cubicBezTo>
                    <a:pt x="13156" y="13698"/>
                    <a:pt x="13353" y="13698"/>
                    <a:pt x="13353" y="13873"/>
                  </a:cubicBezTo>
                  <a:cubicBezTo>
                    <a:pt x="13549" y="14224"/>
                    <a:pt x="13745" y="14576"/>
                    <a:pt x="13942" y="14751"/>
                  </a:cubicBezTo>
                  <a:cubicBezTo>
                    <a:pt x="13942" y="14927"/>
                    <a:pt x="14138" y="15102"/>
                    <a:pt x="14335" y="15102"/>
                  </a:cubicBezTo>
                  <a:cubicBezTo>
                    <a:pt x="14138" y="15278"/>
                    <a:pt x="13942" y="15454"/>
                    <a:pt x="13942" y="15454"/>
                  </a:cubicBezTo>
                  <a:cubicBezTo>
                    <a:pt x="12175" y="15980"/>
                    <a:pt x="12175" y="15980"/>
                    <a:pt x="12175" y="15980"/>
                  </a:cubicBezTo>
                  <a:cubicBezTo>
                    <a:pt x="10996" y="16332"/>
                    <a:pt x="10211" y="21073"/>
                    <a:pt x="10211" y="21073"/>
                  </a:cubicBezTo>
                  <a:cubicBezTo>
                    <a:pt x="10211" y="21073"/>
                    <a:pt x="10211" y="21073"/>
                    <a:pt x="10211" y="21073"/>
                  </a:cubicBezTo>
                  <a:cubicBezTo>
                    <a:pt x="10211" y="21073"/>
                    <a:pt x="10211" y="21073"/>
                    <a:pt x="10211" y="21073"/>
                  </a:cubicBezTo>
                  <a:cubicBezTo>
                    <a:pt x="10211" y="21424"/>
                    <a:pt x="10407" y="21600"/>
                    <a:pt x="10604" y="21600"/>
                  </a:cubicBezTo>
                  <a:cubicBezTo>
                    <a:pt x="21207" y="21600"/>
                    <a:pt x="21207" y="21600"/>
                    <a:pt x="21207" y="21600"/>
                  </a:cubicBezTo>
                  <a:cubicBezTo>
                    <a:pt x="21404" y="21600"/>
                    <a:pt x="21600" y="21424"/>
                    <a:pt x="21600" y="21073"/>
                  </a:cubicBezTo>
                  <a:cubicBezTo>
                    <a:pt x="21600" y="20898"/>
                    <a:pt x="20815" y="16332"/>
                    <a:pt x="19636" y="15980"/>
                  </a:cubicBezTo>
                  <a:close/>
                  <a:moveTo>
                    <a:pt x="15513" y="17210"/>
                  </a:moveTo>
                  <a:cubicBezTo>
                    <a:pt x="15513" y="17210"/>
                    <a:pt x="15316" y="17385"/>
                    <a:pt x="15316" y="17385"/>
                  </a:cubicBezTo>
                  <a:cubicBezTo>
                    <a:pt x="15316" y="17385"/>
                    <a:pt x="15316" y="17385"/>
                    <a:pt x="15316" y="17385"/>
                  </a:cubicBezTo>
                  <a:cubicBezTo>
                    <a:pt x="15316" y="17385"/>
                    <a:pt x="15120" y="17385"/>
                    <a:pt x="15120" y="17210"/>
                  </a:cubicBezTo>
                  <a:cubicBezTo>
                    <a:pt x="14727" y="16683"/>
                    <a:pt x="14727" y="16683"/>
                    <a:pt x="14727" y="16683"/>
                  </a:cubicBezTo>
                  <a:cubicBezTo>
                    <a:pt x="14727" y="16683"/>
                    <a:pt x="14727" y="16683"/>
                    <a:pt x="14727" y="16683"/>
                  </a:cubicBezTo>
                  <a:cubicBezTo>
                    <a:pt x="14727" y="15805"/>
                    <a:pt x="14727" y="15805"/>
                    <a:pt x="14727" y="15805"/>
                  </a:cubicBezTo>
                  <a:cubicBezTo>
                    <a:pt x="14727" y="15805"/>
                    <a:pt x="14727" y="15805"/>
                    <a:pt x="14727" y="15629"/>
                  </a:cubicBezTo>
                  <a:cubicBezTo>
                    <a:pt x="14727" y="15629"/>
                    <a:pt x="14924" y="15629"/>
                    <a:pt x="14924" y="15629"/>
                  </a:cubicBezTo>
                  <a:cubicBezTo>
                    <a:pt x="15120" y="15805"/>
                    <a:pt x="15120" y="15805"/>
                    <a:pt x="15316" y="15805"/>
                  </a:cubicBezTo>
                  <a:cubicBezTo>
                    <a:pt x="15316" y="15805"/>
                    <a:pt x="15513" y="15805"/>
                    <a:pt x="15513" y="15980"/>
                  </a:cubicBezTo>
                  <a:cubicBezTo>
                    <a:pt x="15513" y="16332"/>
                    <a:pt x="15513" y="16332"/>
                    <a:pt x="15513" y="16332"/>
                  </a:cubicBezTo>
                  <a:cubicBezTo>
                    <a:pt x="15513" y="16332"/>
                    <a:pt x="15513" y="16332"/>
                    <a:pt x="15513" y="16332"/>
                  </a:cubicBezTo>
                  <a:cubicBezTo>
                    <a:pt x="15513" y="16332"/>
                    <a:pt x="15513" y="16332"/>
                    <a:pt x="15513" y="16507"/>
                  </a:cubicBezTo>
                  <a:lnTo>
                    <a:pt x="15513" y="17210"/>
                  </a:lnTo>
                  <a:close/>
                  <a:moveTo>
                    <a:pt x="17084" y="16683"/>
                  </a:moveTo>
                  <a:cubicBezTo>
                    <a:pt x="17084" y="16683"/>
                    <a:pt x="17084" y="16683"/>
                    <a:pt x="17084" y="16683"/>
                  </a:cubicBezTo>
                  <a:cubicBezTo>
                    <a:pt x="16691" y="17210"/>
                    <a:pt x="16691" y="17210"/>
                    <a:pt x="16691" y="17210"/>
                  </a:cubicBezTo>
                  <a:cubicBezTo>
                    <a:pt x="16691" y="17385"/>
                    <a:pt x="16691" y="17385"/>
                    <a:pt x="16495" y="17385"/>
                  </a:cubicBezTo>
                  <a:cubicBezTo>
                    <a:pt x="16495" y="17385"/>
                    <a:pt x="16495" y="17385"/>
                    <a:pt x="16495" y="17385"/>
                  </a:cubicBezTo>
                  <a:cubicBezTo>
                    <a:pt x="16495" y="17385"/>
                    <a:pt x="16495" y="17210"/>
                    <a:pt x="16298" y="17210"/>
                  </a:cubicBezTo>
                  <a:cubicBezTo>
                    <a:pt x="16298" y="16507"/>
                    <a:pt x="16298" y="16507"/>
                    <a:pt x="16298" y="16507"/>
                  </a:cubicBezTo>
                  <a:cubicBezTo>
                    <a:pt x="16298" y="16332"/>
                    <a:pt x="16298" y="16332"/>
                    <a:pt x="16298" y="16332"/>
                  </a:cubicBezTo>
                  <a:cubicBezTo>
                    <a:pt x="16298" y="16332"/>
                    <a:pt x="16298" y="16332"/>
                    <a:pt x="16495" y="16332"/>
                  </a:cubicBezTo>
                  <a:cubicBezTo>
                    <a:pt x="16495" y="15980"/>
                    <a:pt x="16495" y="15980"/>
                    <a:pt x="16495" y="15980"/>
                  </a:cubicBezTo>
                  <a:cubicBezTo>
                    <a:pt x="16495" y="15805"/>
                    <a:pt x="16495" y="15805"/>
                    <a:pt x="16495" y="15805"/>
                  </a:cubicBezTo>
                  <a:cubicBezTo>
                    <a:pt x="16691" y="15805"/>
                    <a:pt x="16887" y="15805"/>
                    <a:pt x="16887" y="15629"/>
                  </a:cubicBezTo>
                  <a:cubicBezTo>
                    <a:pt x="16887" y="15629"/>
                    <a:pt x="17084" y="15629"/>
                    <a:pt x="17084" y="15629"/>
                  </a:cubicBezTo>
                  <a:cubicBezTo>
                    <a:pt x="17084" y="15805"/>
                    <a:pt x="17084" y="15805"/>
                    <a:pt x="17084" y="15805"/>
                  </a:cubicBezTo>
                  <a:lnTo>
                    <a:pt x="17084" y="16683"/>
                  </a:lnTo>
                  <a:close/>
                  <a:moveTo>
                    <a:pt x="16298" y="15102"/>
                  </a:moveTo>
                  <a:cubicBezTo>
                    <a:pt x="15513" y="15102"/>
                    <a:pt x="15513" y="15102"/>
                    <a:pt x="15513" y="15102"/>
                  </a:cubicBezTo>
                  <a:cubicBezTo>
                    <a:pt x="15316" y="15102"/>
                    <a:pt x="14924" y="14927"/>
                    <a:pt x="14531" y="14400"/>
                  </a:cubicBezTo>
                  <a:cubicBezTo>
                    <a:pt x="14335" y="13873"/>
                    <a:pt x="14138" y="13522"/>
                    <a:pt x="13942" y="13171"/>
                  </a:cubicBezTo>
                  <a:cubicBezTo>
                    <a:pt x="13942" y="13171"/>
                    <a:pt x="13942" y="13171"/>
                    <a:pt x="13942" y="13171"/>
                  </a:cubicBezTo>
                  <a:cubicBezTo>
                    <a:pt x="13745" y="12995"/>
                    <a:pt x="13745" y="12995"/>
                    <a:pt x="13745" y="12995"/>
                  </a:cubicBezTo>
                  <a:cubicBezTo>
                    <a:pt x="13745" y="12995"/>
                    <a:pt x="13745" y="12995"/>
                    <a:pt x="13745" y="12820"/>
                  </a:cubicBezTo>
                  <a:cubicBezTo>
                    <a:pt x="13745" y="12644"/>
                    <a:pt x="13745" y="12644"/>
                    <a:pt x="13745" y="12644"/>
                  </a:cubicBezTo>
                  <a:cubicBezTo>
                    <a:pt x="13745" y="12644"/>
                    <a:pt x="13745" y="12468"/>
                    <a:pt x="13942" y="12468"/>
                  </a:cubicBezTo>
                  <a:cubicBezTo>
                    <a:pt x="13942" y="12468"/>
                    <a:pt x="13942" y="12468"/>
                    <a:pt x="13942" y="12468"/>
                  </a:cubicBezTo>
                  <a:cubicBezTo>
                    <a:pt x="13942" y="12293"/>
                    <a:pt x="13942" y="12293"/>
                    <a:pt x="13942" y="12293"/>
                  </a:cubicBezTo>
                  <a:cubicBezTo>
                    <a:pt x="13942" y="12293"/>
                    <a:pt x="13942" y="12117"/>
                    <a:pt x="14138" y="12117"/>
                  </a:cubicBezTo>
                  <a:cubicBezTo>
                    <a:pt x="14335" y="12117"/>
                    <a:pt x="14727" y="11941"/>
                    <a:pt x="15120" y="11941"/>
                  </a:cubicBezTo>
                  <a:cubicBezTo>
                    <a:pt x="15513" y="11941"/>
                    <a:pt x="15905" y="11941"/>
                    <a:pt x="16102" y="12293"/>
                  </a:cubicBezTo>
                  <a:cubicBezTo>
                    <a:pt x="16298" y="12468"/>
                    <a:pt x="16691" y="12644"/>
                    <a:pt x="17084" y="12644"/>
                  </a:cubicBezTo>
                  <a:cubicBezTo>
                    <a:pt x="17280" y="12644"/>
                    <a:pt x="17476" y="12644"/>
                    <a:pt x="17673" y="12468"/>
                  </a:cubicBezTo>
                  <a:cubicBezTo>
                    <a:pt x="17673" y="12468"/>
                    <a:pt x="17673" y="12468"/>
                    <a:pt x="17869" y="12468"/>
                  </a:cubicBezTo>
                  <a:cubicBezTo>
                    <a:pt x="17869" y="12468"/>
                    <a:pt x="17869" y="12468"/>
                    <a:pt x="17869" y="12468"/>
                  </a:cubicBezTo>
                  <a:cubicBezTo>
                    <a:pt x="17869" y="12468"/>
                    <a:pt x="17869" y="12468"/>
                    <a:pt x="17869" y="12468"/>
                  </a:cubicBezTo>
                  <a:cubicBezTo>
                    <a:pt x="18065" y="12468"/>
                    <a:pt x="18065" y="12644"/>
                    <a:pt x="18065" y="12644"/>
                  </a:cubicBezTo>
                  <a:cubicBezTo>
                    <a:pt x="18065" y="12820"/>
                    <a:pt x="18065" y="12820"/>
                    <a:pt x="18065" y="12820"/>
                  </a:cubicBezTo>
                  <a:cubicBezTo>
                    <a:pt x="18065" y="12995"/>
                    <a:pt x="18065" y="12995"/>
                    <a:pt x="18065" y="12995"/>
                  </a:cubicBezTo>
                  <a:cubicBezTo>
                    <a:pt x="17869" y="13171"/>
                    <a:pt x="17869" y="13171"/>
                    <a:pt x="17869" y="13171"/>
                  </a:cubicBezTo>
                  <a:cubicBezTo>
                    <a:pt x="17869" y="13171"/>
                    <a:pt x="17869" y="13171"/>
                    <a:pt x="17869" y="13171"/>
                  </a:cubicBezTo>
                  <a:cubicBezTo>
                    <a:pt x="17869" y="13522"/>
                    <a:pt x="17673" y="13873"/>
                    <a:pt x="17280" y="14400"/>
                  </a:cubicBezTo>
                  <a:cubicBezTo>
                    <a:pt x="16887" y="14927"/>
                    <a:pt x="16495" y="15102"/>
                    <a:pt x="16298" y="15102"/>
                  </a:cubicBezTo>
                  <a:close/>
                  <a:moveTo>
                    <a:pt x="9818" y="2985"/>
                  </a:moveTo>
                  <a:cubicBezTo>
                    <a:pt x="10015" y="2985"/>
                    <a:pt x="10211" y="2985"/>
                    <a:pt x="10407" y="2985"/>
                  </a:cubicBezTo>
                  <a:cubicBezTo>
                    <a:pt x="10800" y="3161"/>
                    <a:pt x="10996" y="3337"/>
                    <a:pt x="11389" y="3863"/>
                  </a:cubicBezTo>
                  <a:cubicBezTo>
                    <a:pt x="11585" y="4390"/>
                    <a:pt x="11782" y="4917"/>
                    <a:pt x="11978" y="5444"/>
                  </a:cubicBezTo>
                  <a:cubicBezTo>
                    <a:pt x="12175" y="5795"/>
                    <a:pt x="12175" y="5795"/>
                    <a:pt x="12175" y="5795"/>
                  </a:cubicBezTo>
                  <a:cubicBezTo>
                    <a:pt x="11193" y="6146"/>
                    <a:pt x="11193" y="6146"/>
                    <a:pt x="11193" y="6146"/>
                  </a:cubicBezTo>
                  <a:cubicBezTo>
                    <a:pt x="10996" y="6146"/>
                    <a:pt x="10996" y="6322"/>
                    <a:pt x="10996" y="6322"/>
                  </a:cubicBezTo>
                  <a:cubicBezTo>
                    <a:pt x="10996" y="6498"/>
                    <a:pt x="10996" y="6673"/>
                    <a:pt x="11193" y="6673"/>
                  </a:cubicBezTo>
                  <a:cubicBezTo>
                    <a:pt x="14727" y="8254"/>
                    <a:pt x="14727" y="8254"/>
                    <a:pt x="14727" y="8254"/>
                  </a:cubicBezTo>
                  <a:cubicBezTo>
                    <a:pt x="14727" y="8254"/>
                    <a:pt x="14727" y="8254"/>
                    <a:pt x="14727" y="8254"/>
                  </a:cubicBezTo>
                  <a:cubicBezTo>
                    <a:pt x="14924" y="8254"/>
                    <a:pt x="14924" y="8254"/>
                    <a:pt x="14924" y="8254"/>
                  </a:cubicBezTo>
                  <a:cubicBezTo>
                    <a:pt x="15120" y="8254"/>
                    <a:pt x="15120" y="8254"/>
                    <a:pt x="15120" y="8078"/>
                  </a:cubicBezTo>
                  <a:cubicBezTo>
                    <a:pt x="15709" y="4566"/>
                    <a:pt x="15709" y="4566"/>
                    <a:pt x="15709" y="4566"/>
                  </a:cubicBezTo>
                  <a:cubicBezTo>
                    <a:pt x="15709" y="4390"/>
                    <a:pt x="15709" y="4390"/>
                    <a:pt x="15709" y="4215"/>
                  </a:cubicBezTo>
                  <a:cubicBezTo>
                    <a:pt x="15513" y="4215"/>
                    <a:pt x="15316" y="4215"/>
                    <a:pt x="15316" y="4215"/>
                  </a:cubicBezTo>
                  <a:cubicBezTo>
                    <a:pt x="14531" y="4566"/>
                    <a:pt x="14531" y="4566"/>
                    <a:pt x="14531" y="4566"/>
                  </a:cubicBezTo>
                  <a:cubicBezTo>
                    <a:pt x="14138" y="4390"/>
                    <a:pt x="14138" y="4390"/>
                    <a:pt x="14138" y="4390"/>
                  </a:cubicBezTo>
                  <a:cubicBezTo>
                    <a:pt x="12764" y="2985"/>
                    <a:pt x="11585" y="2283"/>
                    <a:pt x="10604" y="2283"/>
                  </a:cubicBezTo>
                  <a:cubicBezTo>
                    <a:pt x="10604" y="2283"/>
                    <a:pt x="10604" y="2283"/>
                    <a:pt x="10604" y="2283"/>
                  </a:cubicBezTo>
                  <a:cubicBezTo>
                    <a:pt x="10211" y="2283"/>
                    <a:pt x="10015" y="2283"/>
                    <a:pt x="9622" y="2459"/>
                  </a:cubicBezTo>
                  <a:cubicBezTo>
                    <a:pt x="9622" y="2634"/>
                    <a:pt x="9425" y="2810"/>
                    <a:pt x="9622" y="2810"/>
                  </a:cubicBezTo>
                  <a:cubicBezTo>
                    <a:pt x="9622" y="2985"/>
                    <a:pt x="9818" y="2985"/>
                    <a:pt x="9818" y="2985"/>
                  </a:cubicBezTo>
                  <a:close/>
                  <a:moveTo>
                    <a:pt x="9033" y="18790"/>
                  </a:moveTo>
                  <a:cubicBezTo>
                    <a:pt x="8836" y="18790"/>
                    <a:pt x="8640" y="18790"/>
                    <a:pt x="8640" y="18615"/>
                  </a:cubicBezTo>
                  <a:cubicBezTo>
                    <a:pt x="8247" y="18615"/>
                    <a:pt x="7855" y="18263"/>
                    <a:pt x="7462" y="17912"/>
                  </a:cubicBezTo>
                  <a:cubicBezTo>
                    <a:pt x="7265" y="17385"/>
                    <a:pt x="7069" y="16859"/>
                    <a:pt x="6873" y="16332"/>
                  </a:cubicBezTo>
                  <a:cubicBezTo>
                    <a:pt x="6873" y="15980"/>
                    <a:pt x="6873" y="15980"/>
                    <a:pt x="6873" y="15980"/>
                  </a:cubicBezTo>
                  <a:cubicBezTo>
                    <a:pt x="7658" y="15629"/>
                    <a:pt x="7658" y="15629"/>
                    <a:pt x="7658" y="15629"/>
                  </a:cubicBezTo>
                  <a:cubicBezTo>
                    <a:pt x="7855" y="15629"/>
                    <a:pt x="7855" y="15454"/>
                    <a:pt x="7855" y="15278"/>
                  </a:cubicBezTo>
                  <a:cubicBezTo>
                    <a:pt x="7855" y="15278"/>
                    <a:pt x="7855" y="15102"/>
                    <a:pt x="7658" y="15102"/>
                  </a:cubicBezTo>
                  <a:cubicBezTo>
                    <a:pt x="4124" y="13522"/>
                    <a:pt x="4124" y="13522"/>
                    <a:pt x="4124" y="13522"/>
                  </a:cubicBezTo>
                  <a:cubicBezTo>
                    <a:pt x="4124" y="13522"/>
                    <a:pt x="4124" y="13346"/>
                    <a:pt x="4124" y="13346"/>
                  </a:cubicBezTo>
                  <a:cubicBezTo>
                    <a:pt x="3927" y="13346"/>
                    <a:pt x="3927" y="13522"/>
                    <a:pt x="3927" y="13522"/>
                  </a:cubicBezTo>
                  <a:cubicBezTo>
                    <a:pt x="3731" y="13522"/>
                    <a:pt x="3731" y="13522"/>
                    <a:pt x="3731" y="13698"/>
                  </a:cubicBezTo>
                  <a:cubicBezTo>
                    <a:pt x="3142" y="17210"/>
                    <a:pt x="3142" y="17210"/>
                    <a:pt x="3142" y="17210"/>
                  </a:cubicBezTo>
                  <a:cubicBezTo>
                    <a:pt x="3142" y="17210"/>
                    <a:pt x="3142" y="17385"/>
                    <a:pt x="3338" y="17385"/>
                  </a:cubicBezTo>
                  <a:cubicBezTo>
                    <a:pt x="3338" y="17561"/>
                    <a:pt x="3535" y="17561"/>
                    <a:pt x="3535" y="17561"/>
                  </a:cubicBezTo>
                  <a:cubicBezTo>
                    <a:pt x="4320" y="17034"/>
                    <a:pt x="4320" y="17034"/>
                    <a:pt x="4320" y="17034"/>
                  </a:cubicBezTo>
                  <a:cubicBezTo>
                    <a:pt x="4713" y="17385"/>
                    <a:pt x="4713" y="17385"/>
                    <a:pt x="4713" y="17385"/>
                  </a:cubicBezTo>
                  <a:cubicBezTo>
                    <a:pt x="6087" y="18790"/>
                    <a:pt x="7265" y="19493"/>
                    <a:pt x="8247" y="19493"/>
                  </a:cubicBezTo>
                  <a:cubicBezTo>
                    <a:pt x="8247" y="19493"/>
                    <a:pt x="8247" y="19493"/>
                    <a:pt x="8247" y="19493"/>
                  </a:cubicBezTo>
                  <a:cubicBezTo>
                    <a:pt x="8640" y="19493"/>
                    <a:pt x="9033" y="19493"/>
                    <a:pt x="9229" y="19317"/>
                  </a:cubicBezTo>
                  <a:cubicBezTo>
                    <a:pt x="9425" y="19141"/>
                    <a:pt x="9425" y="18966"/>
                    <a:pt x="9425" y="18966"/>
                  </a:cubicBezTo>
                  <a:cubicBezTo>
                    <a:pt x="9229" y="18790"/>
                    <a:pt x="9229" y="18615"/>
                    <a:pt x="9033" y="18790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13" name="Shape"/>
            <p:cNvSpPr/>
            <p:nvPr/>
          </p:nvSpPr>
          <p:spPr>
            <a:xfrm>
              <a:off x="227806" y="1285363"/>
              <a:ext cx="491704" cy="495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94" y="7780"/>
                  </a:moveTo>
                  <a:cubicBezTo>
                    <a:pt x="19551" y="7780"/>
                    <a:pt x="19551" y="7780"/>
                    <a:pt x="19551" y="7780"/>
                  </a:cubicBezTo>
                  <a:cubicBezTo>
                    <a:pt x="19048" y="7780"/>
                    <a:pt x="19048" y="7780"/>
                    <a:pt x="19048" y="7780"/>
                  </a:cubicBezTo>
                  <a:cubicBezTo>
                    <a:pt x="16245" y="7780"/>
                    <a:pt x="16245" y="7780"/>
                    <a:pt x="16245" y="7780"/>
                  </a:cubicBezTo>
                  <a:cubicBezTo>
                    <a:pt x="15490" y="7780"/>
                    <a:pt x="15239" y="7283"/>
                    <a:pt x="15239" y="6786"/>
                  </a:cubicBezTo>
                  <a:cubicBezTo>
                    <a:pt x="15239" y="6288"/>
                    <a:pt x="15490" y="5755"/>
                    <a:pt x="16245" y="5755"/>
                  </a:cubicBezTo>
                  <a:cubicBezTo>
                    <a:pt x="18042" y="5755"/>
                    <a:pt x="18042" y="5755"/>
                    <a:pt x="18042" y="5755"/>
                  </a:cubicBezTo>
                  <a:cubicBezTo>
                    <a:pt x="16245" y="3517"/>
                    <a:pt x="13729" y="1989"/>
                    <a:pt x="10674" y="1989"/>
                  </a:cubicBezTo>
                  <a:cubicBezTo>
                    <a:pt x="5858" y="1989"/>
                    <a:pt x="2049" y="6004"/>
                    <a:pt x="2049" y="10800"/>
                  </a:cubicBezTo>
                  <a:cubicBezTo>
                    <a:pt x="2049" y="11297"/>
                    <a:pt x="1509" y="11795"/>
                    <a:pt x="1006" y="11795"/>
                  </a:cubicBezTo>
                  <a:cubicBezTo>
                    <a:pt x="252" y="11795"/>
                    <a:pt x="0" y="11297"/>
                    <a:pt x="0" y="10800"/>
                  </a:cubicBezTo>
                  <a:cubicBezTo>
                    <a:pt x="0" y="4761"/>
                    <a:pt x="4816" y="0"/>
                    <a:pt x="10674" y="0"/>
                  </a:cubicBezTo>
                  <a:cubicBezTo>
                    <a:pt x="14484" y="0"/>
                    <a:pt x="17539" y="1741"/>
                    <a:pt x="19551" y="4512"/>
                  </a:cubicBezTo>
                  <a:cubicBezTo>
                    <a:pt x="19551" y="2771"/>
                    <a:pt x="19551" y="2771"/>
                    <a:pt x="19551" y="2771"/>
                  </a:cubicBezTo>
                  <a:cubicBezTo>
                    <a:pt x="19551" y="2274"/>
                    <a:pt x="20055" y="1741"/>
                    <a:pt x="20594" y="1741"/>
                  </a:cubicBezTo>
                  <a:cubicBezTo>
                    <a:pt x="21097" y="1741"/>
                    <a:pt x="21600" y="2274"/>
                    <a:pt x="21600" y="2771"/>
                  </a:cubicBezTo>
                  <a:cubicBezTo>
                    <a:pt x="21600" y="6786"/>
                    <a:pt x="21600" y="6786"/>
                    <a:pt x="21600" y="6786"/>
                  </a:cubicBezTo>
                  <a:cubicBezTo>
                    <a:pt x="21600" y="7283"/>
                    <a:pt x="21097" y="7780"/>
                    <a:pt x="20594" y="7780"/>
                  </a:cubicBezTo>
                  <a:close/>
                  <a:moveTo>
                    <a:pt x="1006" y="13820"/>
                  </a:moveTo>
                  <a:cubicBezTo>
                    <a:pt x="5319" y="13820"/>
                    <a:pt x="5319" y="13820"/>
                    <a:pt x="5319" y="13820"/>
                  </a:cubicBezTo>
                  <a:cubicBezTo>
                    <a:pt x="5858" y="13820"/>
                    <a:pt x="6361" y="14317"/>
                    <a:pt x="6361" y="14814"/>
                  </a:cubicBezTo>
                  <a:cubicBezTo>
                    <a:pt x="6361" y="15312"/>
                    <a:pt x="5858" y="15809"/>
                    <a:pt x="5319" y="15809"/>
                  </a:cubicBezTo>
                  <a:cubicBezTo>
                    <a:pt x="3558" y="15809"/>
                    <a:pt x="3558" y="15809"/>
                    <a:pt x="3558" y="15809"/>
                  </a:cubicBezTo>
                  <a:cubicBezTo>
                    <a:pt x="5068" y="18083"/>
                    <a:pt x="7871" y="19575"/>
                    <a:pt x="10674" y="19575"/>
                  </a:cubicBezTo>
                  <a:cubicBezTo>
                    <a:pt x="15490" y="19575"/>
                    <a:pt x="19551" y="15561"/>
                    <a:pt x="19551" y="10800"/>
                  </a:cubicBezTo>
                  <a:cubicBezTo>
                    <a:pt x="19551" y="10303"/>
                    <a:pt x="20055" y="9805"/>
                    <a:pt x="20594" y="9805"/>
                  </a:cubicBezTo>
                  <a:cubicBezTo>
                    <a:pt x="21097" y="9805"/>
                    <a:pt x="21600" y="10303"/>
                    <a:pt x="21600" y="10800"/>
                  </a:cubicBezTo>
                  <a:cubicBezTo>
                    <a:pt x="21600" y="16804"/>
                    <a:pt x="16748" y="21600"/>
                    <a:pt x="10674" y="21600"/>
                  </a:cubicBezTo>
                  <a:cubicBezTo>
                    <a:pt x="7116" y="21600"/>
                    <a:pt x="3810" y="19824"/>
                    <a:pt x="2049" y="17053"/>
                  </a:cubicBezTo>
                  <a:cubicBezTo>
                    <a:pt x="2049" y="18829"/>
                    <a:pt x="2049" y="18829"/>
                    <a:pt x="2049" y="18829"/>
                  </a:cubicBezTo>
                  <a:cubicBezTo>
                    <a:pt x="2049" y="19326"/>
                    <a:pt x="1509" y="19824"/>
                    <a:pt x="1006" y="19824"/>
                  </a:cubicBezTo>
                  <a:cubicBezTo>
                    <a:pt x="252" y="19824"/>
                    <a:pt x="0" y="19326"/>
                    <a:pt x="0" y="18829"/>
                  </a:cubicBezTo>
                  <a:cubicBezTo>
                    <a:pt x="0" y="14814"/>
                    <a:pt x="0" y="14814"/>
                    <a:pt x="0" y="14814"/>
                  </a:cubicBezTo>
                  <a:cubicBezTo>
                    <a:pt x="0" y="14317"/>
                    <a:pt x="252" y="13820"/>
                    <a:pt x="1006" y="13820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14" name="Shape"/>
            <p:cNvSpPr/>
            <p:nvPr/>
          </p:nvSpPr>
          <p:spPr>
            <a:xfrm>
              <a:off x="211782" y="6242924"/>
              <a:ext cx="523752" cy="5322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91" y="13542"/>
                  </a:moveTo>
                  <a:cubicBezTo>
                    <a:pt x="3413" y="11444"/>
                    <a:pt x="3413" y="11444"/>
                    <a:pt x="3413" y="11444"/>
                  </a:cubicBezTo>
                  <a:cubicBezTo>
                    <a:pt x="3413" y="13113"/>
                    <a:pt x="3413" y="13113"/>
                    <a:pt x="3413" y="13113"/>
                  </a:cubicBezTo>
                  <a:cubicBezTo>
                    <a:pt x="8191" y="14829"/>
                    <a:pt x="8191" y="14829"/>
                    <a:pt x="8191" y="14829"/>
                  </a:cubicBezTo>
                  <a:lnTo>
                    <a:pt x="8191" y="13542"/>
                  </a:lnTo>
                  <a:close/>
                  <a:moveTo>
                    <a:pt x="8191" y="8487"/>
                  </a:moveTo>
                  <a:cubicBezTo>
                    <a:pt x="3413" y="6819"/>
                    <a:pt x="3413" y="6819"/>
                    <a:pt x="3413" y="6819"/>
                  </a:cubicBezTo>
                  <a:cubicBezTo>
                    <a:pt x="3413" y="8058"/>
                    <a:pt x="3413" y="8058"/>
                    <a:pt x="3413" y="8058"/>
                  </a:cubicBezTo>
                  <a:cubicBezTo>
                    <a:pt x="8191" y="10156"/>
                    <a:pt x="8191" y="10156"/>
                    <a:pt x="8191" y="10156"/>
                  </a:cubicBezTo>
                  <a:lnTo>
                    <a:pt x="8191" y="8487"/>
                  </a:lnTo>
                  <a:close/>
                  <a:moveTo>
                    <a:pt x="21161" y="477"/>
                  </a:moveTo>
                  <a:cubicBezTo>
                    <a:pt x="20722" y="0"/>
                    <a:pt x="20332" y="0"/>
                    <a:pt x="19893" y="0"/>
                  </a:cubicBezTo>
                  <a:cubicBezTo>
                    <a:pt x="10776" y="3862"/>
                    <a:pt x="10776" y="3862"/>
                    <a:pt x="10776" y="3862"/>
                  </a:cubicBezTo>
                  <a:cubicBezTo>
                    <a:pt x="1707" y="0"/>
                    <a:pt x="1707" y="0"/>
                    <a:pt x="1707" y="0"/>
                  </a:cubicBezTo>
                  <a:cubicBezTo>
                    <a:pt x="1268" y="0"/>
                    <a:pt x="829" y="0"/>
                    <a:pt x="439" y="477"/>
                  </a:cubicBezTo>
                  <a:cubicBezTo>
                    <a:pt x="0" y="477"/>
                    <a:pt x="0" y="906"/>
                    <a:pt x="0" y="1335"/>
                  </a:cubicBezTo>
                  <a:cubicBezTo>
                    <a:pt x="0" y="16546"/>
                    <a:pt x="0" y="16546"/>
                    <a:pt x="0" y="16546"/>
                  </a:cubicBezTo>
                  <a:cubicBezTo>
                    <a:pt x="0" y="16927"/>
                    <a:pt x="0" y="17356"/>
                    <a:pt x="439" y="17356"/>
                  </a:cubicBezTo>
                  <a:cubicBezTo>
                    <a:pt x="10337" y="21171"/>
                    <a:pt x="10337" y="21171"/>
                    <a:pt x="10337" y="21171"/>
                  </a:cubicBezTo>
                  <a:cubicBezTo>
                    <a:pt x="10776" y="21600"/>
                    <a:pt x="10776" y="21600"/>
                    <a:pt x="10776" y="21600"/>
                  </a:cubicBezTo>
                  <a:cubicBezTo>
                    <a:pt x="10776" y="21600"/>
                    <a:pt x="10776" y="21600"/>
                    <a:pt x="10776" y="21171"/>
                  </a:cubicBezTo>
                  <a:cubicBezTo>
                    <a:pt x="11214" y="21171"/>
                    <a:pt x="11214" y="21171"/>
                    <a:pt x="11214" y="21171"/>
                  </a:cubicBezTo>
                  <a:cubicBezTo>
                    <a:pt x="20722" y="17356"/>
                    <a:pt x="20722" y="17356"/>
                    <a:pt x="20722" y="17356"/>
                  </a:cubicBezTo>
                  <a:cubicBezTo>
                    <a:pt x="21161" y="17356"/>
                    <a:pt x="21600" y="16927"/>
                    <a:pt x="21600" y="16546"/>
                  </a:cubicBezTo>
                  <a:cubicBezTo>
                    <a:pt x="21600" y="1335"/>
                    <a:pt x="21600" y="1335"/>
                    <a:pt x="21600" y="1335"/>
                  </a:cubicBezTo>
                  <a:cubicBezTo>
                    <a:pt x="21600" y="906"/>
                    <a:pt x="21600" y="477"/>
                    <a:pt x="21161" y="477"/>
                  </a:cubicBezTo>
                  <a:close/>
                  <a:moveTo>
                    <a:pt x="9508" y="19073"/>
                  </a:moveTo>
                  <a:cubicBezTo>
                    <a:pt x="1707" y="16117"/>
                    <a:pt x="1707" y="16117"/>
                    <a:pt x="1707" y="16117"/>
                  </a:cubicBezTo>
                  <a:cubicBezTo>
                    <a:pt x="1707" y="2575"/>
                    <a:pt x="1707" y="2575"/>
                    <a:pt x="1707" y="2575"/>
                  </a:cubicBezTo>
                  <a:cubicBezTo>
                    <a:pt x="9508" y="5531"/>
                    <a:pt x="9508" y="5531"/>
                    <a:pt x="9508" y="5531"/>
                  </a:cubicBezTo>
                  <a:lnTo>
                    <a:pt x="9508" y="19073"/>
                  </a:lnTo>
                  <a:close/>
                  <a:moveTo>
                    <a:pt x="19893" y="16117"/>
                  </a:moveTo>
                  <a:cubicBezTo>
                    <a:pt x="12092" y="19073"/>
                    <a:pt x="12092" y="19073"/>
                    <a:pt x="12092" y="19073"/>
                  </a:cubicBezTo>
                  <a:cubicBezTo>
                    <a:pt x="12092" y="5531"/>
                    <a:pt x="12092" y="5531"/>
                    <a:pt x="12092" y="5531"/>
                  </a:cubicBezTo>
                  <a:cubicBezTo>
                    <a:pt x="19893" y="2575"/>
                    <a:pt x="19893" y="2575"/>
                    <a:pt x="19893" y="2575"/>
                  </a:cubicBezTo>
                  <a:lnTo>
                    <a:pt x="19893" y="16117"/>
                  </a:lnTo>
                  <a:close/>
                  <a:moveTo>
                    <a:pt x="18138" y="11444"/>
                  </a:moveTo>
                  <a:cubicBezTo>
                    <a:pt x="13360" y="13542"/>
                    <a:pt x="13360" y="13542"/>
                    <a:pt x="13360" y="13542"/>
                  </a:cubicBezTo>
                  <a:cubicBezTo>
                    <a:pt x="13360" y="14829"/>
                    <a:pt x="13360" y="14829"/>
                    <a:pt x="13360" y="14829"/>
                  </a:cubicBezTo>
                  <a:cubicBezTo>
                    <a:pt x="18138" y="13113"/>
                    <a:pt x="18138" y="13113"/>
                    <a:pt x="18138" y="13113"/>
                  </a:cubicBezTo>
                  <a:lnTo>
                    <a:pt x="18138" y="11444"/>
                  </a:lnTo>
                  <a:close/>
                  <a:moveTo>
                    <a:pt x="18138" y="6819"/>
                  </a:moveTo>
                  <a:cubicBezTo>
                    <a:pt x="13360" y="8487"/>
                    <a:pt x="13360" y="8487"/>
                    <a:pt x="13360" y="8487"/>
                  </a:cubicBezTo>
                  <a:cubicBezTo>
                    <a:pt x="13360" y="10156"/>
                    <a:pt x="13360" y="10156"/>
                    <a:pt x="13360" y="10156"/>
                  </a:cubicBezTo>
                  <a:cubicBezTo>
                    <a:pt x="18138" y="8058"/>
                    <a:pt x="18138" y="8058"/>
                    <a:pt x="18138" y="8058"/>
                  </a:cubicBezTo>
                  <a:lnTo>
                    <a:pt x="18138" y="6819"/>
                  </a:ln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15" name="Shape"/>
            <p:cNvSpPr/>
            <p:nvPr/>
          </p:nvSpPr>
          <p:spPr>
            <a:xfrm>
              <a:off x="734389" y="4670406"/>
              <a:ext cx="350203" cy="3417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387" y="10430"/>
                  </a:moveTo>
                  <a:cubicBezTo>
                    <a:pt x="6387" y="11096"/>
                    <a:pt x="7033" y="11762"/>
                    <a:pt x="7033" y="11762"/>
                  </a:cubicBezTo>
                  <a:cubicBezTo>
                    <a:pt x="19734" y="19677"/>
                    <a:pt x="19734" y="19677"/>
                    <a:pt x="19734" y="19677"/>
                  </a:cubicBezTo>
                  <a:cubicBezTo>
                    <a:pt x="20954" y="20268"/>
                    <a:pt x="21600" y="20268"/>
                    <a:pt x="21600" y="19011"/>
                  </a:cubicBezTo>
                  <a:cubicBezTo>
                    <a:pt x="21600" y="2589"/>
                    <a:pt x="21600" y="2589"/>
                    <a:pt x="21600" y="2589"/>
                  </a:cubicBezTo>
                  <a:cubicBezTo>
                    <a:pt x="21600" y="1258"/>
                    <a:pt x="20954" y="666"/>
                    <a:pt x="19734" y="1258"/>
                  </a:cubicBezTo>
                  <a:cubicBezTo>
                    <a:pt x="7033" y="9764"/>
                    <a:pt x="7033" y="9764"/>
                    <a:pt x="7033" y="9764"/>
                  </a:cubicBezTo>
                  <a:lnTo>
                    <a:pt x="6387" y="10430"/>
                  </a:lnTo>
                  <a:close/>
                  <a:moveTo>
                    <a:pt x="0" y="1923"/>
                  </a:moveTo>
                  <a:cubicBezTo>
                    <a:pt x="0" y="19011"/>
                    <a:pt x="0" y="19011"/>
                    <a:pt x="0" y="19011"/>
                  </a:cubicBezTo>
                  <a:cubicBezTo>
                    <a:pt x="0" y="20934"/>
                    <a:pt x="1292" y="21600"/>
                    <a:pt x="2512" y="21600"/>
                  </a:cubicBezTo>
                  <a:cubicBezTo>
                    <a:pt x="4521" y="21600"/>
                    <a:pt x="5741" y="20934"/>
                    <a:pt x="5741" y="19011"/>
                  </a:cubicBezTo>
                  <a:cubicBezTo>
                    <a:pt x="5741" y="1923"/>
                    <a:pt x="5741" y="1923"/>
                    <a:pt x="5741" y="1923"/>
                  </a:cubicBezTo>
                  <a:cubicBezTo>
                    <a:pt x="5741" y="666"/>
                    <a:pt x="4521" y="0"/>
                    <a:pt x="2512" y="0"/>
                  </a:cubicBezTo>
                  <a:cubicBezTo>
                    <a:pt x="1292" y="0"/>
                    <a:pt x="0" y="666"/>
                    <a:pt x="0" y="1923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121919" tIns="121919" rIns="121919" bIns="121919" numCol="1" anchor="ctr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217" name="Полилиния 99"/>
          <p:cNvSpPr/>
          <p:nvPr/>
        </p:nvSpPr>
        <p:spPr>
          <a:xfrm>
            <a:off x="13235830" y="3050013"/>
            <a:ext cx="609125" cy="10332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660" y="282"/>
                </a:lnTo>
                <a:cubicBezTo>
                  <a:pt x="5154" y="500"/>
                  <a:pt x="7886" y="697"/>
                  <a:pt x="10819" y="871"/>
                </a:cubicBezTo>
                <a:lnTo>
                  <a:pt x="18088" y="1215"/>
                </a:lnTo>
                <a:lnTo>
                  <a:pt x="21600" y="21600"/>
                </a:lnTo>
                <a:lnTo>
                  <a:pt x="19382" y="21469"/>
                </a:lnTo>
                <a:cubicBezTo>
                  <a:pt x="16157" y="21233"/>
                  <a:pt x="13240" y="20949"/>
                  <a:pt x="10708" y="20626"/>
                </a:cubicBezTo>
                <a:lnTo>
                  <a:pt x="10421" y="20586"/>
                </a:lnTo>
                <a:close/>
              </a:path>
            </a:pathLst>
          </a:custGeom>
          <a:solidFill>
            <a:srgbClr val="FFFFFF">
              <a:alpha val="34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242" name="Group"/>
          <p:cNvGrpSpPr/>
          <p:nvPr/>
        </p:nvGrpSpPr>
        <p:grpSpPr>
          <a:xfrm>
            <a:off x="13575354" y="5769039"/>
            <a:ext cx="10532925" cy="6888377"/>
            <a:chOff x="0" y="0"/>
            <a:chExt cx="10532923" cy="6888376"/>
          </a:xfrm>
        </p:grpSpPr>
        <p:sp>
          <p:nvSpPr>
            <p:cNvPr id="1218" name="Freeform 8"/>
            <p:cNvSpPr/>
            <p:nvPr/>
          </p:nvSpPr>
          <p:spPr>
            <a:xfrm>
              <a:off x="966803" y="3835641"/>
              <a:ext cx="2665333" cy="13903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126" y="14474"/>
                    <a:pt x="2126" y="14474"/>
                    <a:pt x="2126" y="14474"/>
                  </a:cubicBezTo>
                  <a:cubicBezTo>
                    <a:pt x="2160" y="14474"/>
                    <a:pt x="2160" y="14474"/>
                    <a:pt x="2160" y="14474"/>
                  </a:cubicBezTo>
                  <a:cubicBezTo>
                    <a:pt x="2160" y="14474"/>
                    <a:pt x="2160" y="14474"/>
                    <a:pt x="2160" y="14586"/>
                  </a:cubicBezTo>
                  <a:cubicBezTo>
                    <a:pt x="2363" y="15922"/>
                    <a:pt x="2363" y="15922"/>
                    <a:pt x="2363" y="15922"/>
                  </a:cubicBezTo>
                  <a:cubicBezTo>
                    <a:pt x="3139" y="18928"/>
                    <a:pt x="6345" y="21600"/>
                    <a:pt x="10800" y="21600"/>
                  </a:cubicBezTo>
                  <a:cubicBezTo>
                    <a:pt x="15255" y="21600"/>
                    <a:pt x="18461" y="18928"/>
                    <a:pt x="19271" y="15922"/>
                  </a:cubicBezTo>
                  <a:cubicBezTo>
                    <a:pt x="19474" y="14586"/>
                    <a:pt x="19474" y="14586"/>
                    <a:pt x="19474" y="14586"/>
                  </a:cubicBezTo>
                  <a:cubicBezTo>
                    <a:pt x="19474" y="14474"/>
                    <a:pt x="19474" y="14474"/>
                    <a:pt x="19474" y="14474"/>
                  </a:cubicBezTo>
                  <a:cubicBezTo>
                    <a:pt x="19474" y="14474"/>
                    <a:pt x="19474" y="14474"/>
                    <a:pt x="19474" y="14474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811" y="3229"/>
                    <a:pt x="15255" y="5122"/>
                    <a:pt x="10800" y="5122"/>
                  </a:cubicBezTo>
                  <a:cubicBezTo>
                    <a:pt x="6379" y="5122"/>
                    <a:pt x="1789" y="3229"/>
                    <a:pt x="0" y="0"/>
                  </a:cubicBezTo>
                  <a:close/>
                </a:path>
              </a:pathLst>
            </a:cu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19" name="Freeform 11"/>
            <p:cNvSpPr/>
            <p:nvPr/>
          </p:nvSpPr>
          <p:spPr>
            <a:xfrm>
              <a:off x="319509" y="1574855"/>
              <a:ext cx="3959923" cy="14159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590" y="15709"/>
                    <a:pt x="1590" y="15709"/>
                    <a:pt x="1590" y="15709"/>
                  </a:cubicBezTo>
                  <a:cubicBezTo>
                    <a:pt x="2294" y="18655"/>
                    <a:pt x="5883" y="21600"/>
                    <a:pt x="10789" y="21600"/>
                  </a:cubicBezTo>
                  <a:cubicBezTo>
                    <a:pt x="15717" y="21600"/>
                    <a:pt x="19283" y="18655"/>
                    <a:pt x="20010" y="15709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010" y="3491"/>
                    <a:pt x="15286" y="5455"/>
                    <a:pt x="10789" y="5455"/>
                  </a:cubicBezTo>
                  <a:cubicBezTo>
                    <a:pt x="6291" y="5455"/>
                    <a:pt x="1567" y="3491"/>
                    <a:pt x="0" y="0"/>
                  </a:cubicBezTo>
                  <a:close/>
                </a:path>
              </a:pathLst>
            </a:custGeom>
            <a:solidFill>
              <a:srgbClr val="6B909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20" name="Freeform 12"/>
            <p:cNvSpPr/>
            <p:nvPr/>
          </p:nvSpPr>
          <p:spPr>
            <a:xfrm>
              <a:off x="0" y="438538"/>
              <a:ext cx="4600595" cy="1432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0" y="5508"/>
                  </a:moveTo>
                  <a:cubicBezTo>
                    <a:pt x="7799" y="5508"/>
                    <a:pt x="4985" y="4752"/>
                    <a:pt x="2873" y="3348"/>
                  </a:cubicBezTo>
                  <a:cubicBezTo>
                    <a:pt x="1486" y="2376"/>
                    <a:pt x="508" y="1296"/>
                    <a:pt x="0" y="0"/>
                  </a:cubicBezTo>
                  <a:cubicBezTo>
                    <a:pt x="1368" y="15660"/>
                    <a:pt x="1368" y="15660"/>
                    <a:pt x="1368" y="15660"/>
                  </a:cubicBezTo>
                  <a:cubicBezTo>
                    <a:pt x="2111" y="18684"/>
                    <a:pt x="5786" y="21600"/>
                    <a:pt x="10790" y="21600"/>
                  </a:cubicBezTo>
                  <a:cubicBezTo>
                    <a:pt x="15814" y="21600"/>
                    <a:pt x="19469" y="18684"/>
                    <a:pt x="20212" y="1566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134" y="3564"/>
                    <a:pt x="15345" y="5508"/>
                    <a:pt x="10790" y="5508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21" name="Freeform 13"/>
            <p:cNvSpPr/>
            <p:nvPr/>
          </p:nvSpPr>
          <p:spPr>
            <a:xfrm>
              <a:off x="642329" y="2702111"/>
              <a:ext cx="3314284" cy="14102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764" y="14473"/>
                    <a:pt x="1764" y="14473"/>
                    <a:pt x="1764" y="14473"/>
                  </a:cubicBezTo>
                  <a:cubicBezTo>
                    <a:pt x="1764" y="14473"/>
                    <a:pt x="1764" y="14473"/>
                    <a:pt x="1764" y="14473"/>
                  </a:cubicBezTo>
                  <a:cubicBezTo>
                    <a:pt x="1764" y="14583"/>
                    <a:pt x="1764" y="14583"/>
                    <a:pt x="1764" y="14583"/>
                  </a:cubicBezTo>
                  <a:cubicBezTo>
                    <a:pt x="1899" y="15570"/>
                    <a:pt x="1899" y="15570"/>
                    <a:pt x="1899" y="15570"/>
                  </a:cubicBezTo>
                  <a:cubicBezTo>
                    <a:pt x="2578" y="18640"/>
                    <a:pt x="5997" y="21600"/>
                    <a:pt x="10800" y="21600"/>
                  </a:cubicBezTo>
                  <a:cubicBezTo>
                    <a:pt x="15630" y="21600"/>
                    <a:pt x="19049" y="18640"/>
                    <a:pt x="19728" y="15570"/>
                  </a:cubicBezTo>
                  <a:cubicBezTo>
                    <a:pt x="19863" y="14583"/>
                    <a:pt x="19863" y="14583"/>
                    <a:pt x="19863" y="14583"/>
                  </a:cubicBezTo>
                  <a:cubicBezTo>
                    <a:pt x="19863" y="14473"/>
                    <a:pt x="19863" y="14473"/>
                    <a:pt x="19863" y="14473"/>
                  </a:cubicBezTo>
                  <a:cubicBezTo>
                    <a:pt x="19863" y="14473"/>
                    <a:pt x="19863" y="14473"/>
                    <a:pt x="19863" y="14473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945" y="3399"/>
                    <a:pt x="15250" y="5263"/>
                    <a:pt x="10800" y="5263"/>
                  </a:cubicBezTo>
                  <a:cubicBezTo>
                    <a:pt x="6350" y="5263"/>
                    <a:pt x="1682" y="3399"/>
                    <a:pt x="0" y="0"/>
                  </a:cubicBezTo>
                  <a:close/>
                </a:path>
              </a:pathLst>
            </a:custGeom>
            <a:solidFill>
              <a:srgbClr val="390608">
                <a:alpha val="67831"/>
              </a:srgbClr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22" name="Oval 14"/>
            <p:cNvSpPr/>
            <p:nvPr/>
          </p:nvSpPr>
          <p:spPr>
            <a:xfrm>
              <a:off x="38272" y="0"/>
              <a:ext cx="4527368" cy="737673"/>
            </a:xfrm>
            <a:prstGeom prst="ellipse">
              <a:avLst/>
            </a:prstGeom>
            <a:solidFill>
              <a:srgbClr val="284553">
                <a:alpha val="91093"/>
              </a:srgbClr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23" name="GITHUB"/>
            <p:cNvSpPr txBox="1"/>
            <p:nvPr/>
          </p:nvSpPr>
          <p:spPr>
            <a:xfrm>
              <a:off x="1600075" y="3319969"/>
              <a:ext cx="1425844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GITHUB</a:t>
              </a:r>
            </a:p>
          </p:txBody>
        </p:sp>
        <p:sp>
          <p:nvSpPr>
            <p:cNvPr id="1224" name="DOCKER"/>
            <p:cNvSpPr txBox="1"/>
            <p:nvPr/>
          </p:nvSpPr>
          <p:spPr>
            <a:xfrm>
              <a:off x="1554142" y="4388885"/>
              <a:ext cx="1517712" cy="482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5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DOCKER</a:t>
              </a:r>
            </a:p>
          </p:txBody>
        </p:sp>
        <p:sp>
          <p:nvSpPr>
            <p:cNvPr id="1225" name="COMMENTED SCRIPT"/>
            <p:cNvSpPr txBox="1"/>
            <p:nvPr/>
          </p:nvSpPr>
          <p:spPr>
            <a:xfrm>
              <a:off x="527462" y="974702"/>
              <a:ext cx="3571071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COMMENTED SCRIPT</a:t>
              </a:r>
            </a:p>
          </p:txBody>
        </p:sp>
        <p:sp>
          <p:nvSpPr>
            <p:cNvPr id="1226" name="RMARKDOWN"/>
            <p:cNvSpPr txBox="1"/>
            <p:nvPr/>
          </p:nvSpPr>
          <p:spPr>
            <a:xfrm>
              <a:off x="1121897" y="2147336"/>
              <a:ext cx="2382201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RMARKDOWN</a:t>
              </a:r>
            </a:p>
          </p:txBody>
        </p:sp>
        <p:sp>
          <p:nvSpPr>
            <p:cNvPr id="1227" name="REPRODUCIBILITY"/>
            <p:cNvSpPr txBox="1"/>
            <p:nvPr/>
          </p:nvSpPr>
          <p:spPr>
            <a:xfrm>
              <a:off x="496836" y="6329576"/>
              <a:ext cx="3606925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0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REPRODUCIBILITY</a:t>
              </a:r>
            </a:p>
          </p:txBody>
        </p:sp>
        <p:sp>
          <p:nvSpPr>
            <p:cNvPr id="1228" name="Recall your own code"/>
            <p:cNvSpPr txBox="1"/>
            <p:nvPr/>
          </p:nvSpPr>
          <p:spPr>
            <a:xfrm>
              <a:off x="5838575" y="930210"/>
              <a:ext cx="4628564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Recall your own code</a:t>
              </a:r>
            </a:p>
          </p:txBody>
        </p:sp>
        <p:sp>
          <p:nvSpPr>
            <p:cNvPr id="1229" name="Прямая соединительная линия 70"/>
            <p:cNvSpPr/>
            <p:nvPr/>
          </p:nvSpPr>
          <p:spPr>
            <a:xfrm flipH="1">
              <a:off x="4036603" y="3332989"/>
              <a:ext cx="88026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ash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30" name="Прямая соединительная линия 70"/>
            <p:cNvSpPr/>
            <p:nvPr/>
          </p:nvSpPr>
          <p:spPr>
            <a:xfrm flipH="1">
              <a:off x="3712896" y="4397853"/>
              <a:ext cx="88026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ash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31" name="Прямая соединительная линия 70"/>
            <p:cNvSpPr/>
            <p:nvPr/>
          </p:nvSpPr>
          <p:spPr>
            <a:xfrm flipH="1" flipV="1">
              <a:off x="4647687" y="1203260"/>
              <a:ext cx="88026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ash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32" name="Прямая соединительная линия 70"/>
            <p:cNvSpPr/>
            <p:nvPr/>
          </p:nvSpPr>
          <p:spPr>
            <a:xfrm flipH="1">
              <a:off x="4366803" y="2268125"/>
              <a:ext cx="880263" cy="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ysDash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33" name="Flexible report making"/>
            <p:cNvSpPr txBox="1"/>
            <p:nvPr/>
          </p:nvSpPr>
          <p:spPr>
            <a:xfrm>
              <a:off x="5511125" y="1986502"/>
              <a:ext cx="4042909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Flexible report making</a:t>
              </a:r>
            </a:p>
          </p:txBody>
        </p:sp>
        <p:sp>
          <p:nvSpPr>
            <p:cNvPr id="1234" name="Sharing &amp; version control"/>
            <p:cNvSpPr txBox="1"/>
            <p:nvPr/>
          </p:nvSpPr>
          <p:spPr>
            <a:xfrm>
              <a:off x="5208903" y="3059939"/>
              <a:ext cx="532402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Sharing &amp; version control</a:t>
              </a:r>
            </a:p>
          </p:txBody>
        </p:sp>
        <p:sp>
          <p:nvSpPr>
            <p:cNvPr id="1235" name="R environment control"/>
            <p:cNvSpPr txBox="1"/>
            <p:nvPr/>
          </p:nvSpPr>
          <p:spPr>
            <a:xfrm>
              <a:off x="4899871" y="4112103"/>
              <a:ext cx="3851483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environment control</a:t>
              </a:r>
            </a:p>
          </p:txBody>
        </p:sp>
        <p:sp>
          <p:nvSpPr>
            <p:cNvPr id="1236" name="Line"/>
            <p:cNvSpPr/>
            <p:nvPr/>
          </p:nvSpPr>
          <p:spPr>
            <a:xfrm flipV="1">
              <a:off x="2287598" y="5551291"/>
              <a:ext cx="1" cy="558801"/>
            </a:xfrm>
            <a:prstGeom prst="line">
              <a:avLst/>
            </a:prstGeom>
            <a:noFill/>
            <a:ln w="254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245" name="Connection Line"/>
            <p:cNvSpPr/>
            <p:nvPr/>
          </p:nvSpPr>
          <p:spPr>
            <a:xfrm>
              <a:off x="2164021" y="5943253"/>
              <a:ext cx="247122" cy="179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21600" y="642"/>
                  </a:moveTo>
                  <a:cubicBezTo>
                    <a:pt x="14267" y="21600"/>
                    <a:pt x="7067" y="21386"/>
                    <a:pt x="0" y="0"/>
                  </a:cubicBezTo>
                </a:path>
              </a:pathLst>
            </a:custGeom>
            <a:noFill/>
            <a:ln w="254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238" name="Полилиния 100"/>
            <p:cNvSpPr/>
            <p:nvPr/>
          </p:nvSpPr>
          <p:spPr>
            <a:xfrm rot="180000">
              <a:off x="451795" y="699694"/>
              <a:ext cx="869258" cy="1048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658" y="343"/>
                  </a:lnTo>
                  <a:cubicBezTo>
                    <a:pt x="7325" y="840"/>
                    <a:pt x="12883" y="1243"/>
                    <a:pt x="19054" y="1521"/>
                  </a:cubicBezTo>
                  <a:lnTo>
                    <a:pt x="19247" y="1527"/>
                  </a:lnTo>
                  <a:lnTo>
                    <a:pt x="21600" y="21600"/>
                  </a:lnTo>
                  <a:lnTo>
                    <a:pt x="20021" y="21463"/>
                  </a:lnTo>
                  <a:cubicBezTo>
                    <a:pt x="15410" y="21011"/>
                    <a:pt x="11265" y="20400"/>
                    <a:pt x="7772" y="19665"/>
                  </a:cubicBezTo>
                  <a:lnTo>
                    <a:pt x="6689" y="19416"/>
                  </a:lnTo>
                  <a:close/>
                </a:path>
              </a:pathLst>
            </a:custGeom>
            <a:solidFill>
              <a:srgbClr val="FFFFFF">
                <a:alpha val="2392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39" name="Полилиния 99"/>
            <p:cNvSpPr/>
            <p:nvPr/>
          </p:nvSpPr>
          <p:spPr>
            <a:xfrm rot="300000">
              <a:off x="709488" y="1832808"/>
              <a:ext cx="665680" cy="99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660" y="282"/>
                  </a:lnTo>
                  <a:cubicBezTo>
                    <a:pt x="5154" y="500"/>
                    <a:pt x="7886" y="697"/>
                    <a:pt x="10819" y="871"/>
                  </a:cubicBezTo>
                  <a:lnTo>
                    <a:pt x="18088" y="1215"/>
                  </a:lnTo>
                  <a:lnTo>
                    <a:pt x="21600" y="21600"/>
                  </a:lnTo>
                  <a:lnTo>
                    <a:pt x="19382" y="21469"/>
                  </a:lnTo>
                  <a:cubicBezTo>
                    <a:pt x="16157" y="21233"/>
                    <a:pt x="13240" y="20949"/>
                    <a:pt x="10708" y="20626"/>
                  </a:cubicBezTo>
                  <a:lnTo>
                    <a:pt x="10421" y="20586"/>
                  </a:lnTo>
                  <a:close/>
                </a:path>
              </a:pathLst>
            </a:custGeom>
            <a:solidFill>
              <a:srgbClr val="FFFFFF">
                <a:alpha val="2392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0" name="Полилиния 98"/>
            <p:cNvSpPr/>
            <p:nvPr/>
          </p:nvSpPr>
          <p:spPr>
            <a:xfrm rot="240000">
              <a:off x="1156734" y="4046643"/>
              <a:ext cx="280653" cy="907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5" y="199"/>
                  </a:lnTo>
                  <a:cubicBezTo>
                    <a:pt x="5113" y="437"/>
                    <a:pt x="8430" y="653"/>
                    <a:pt x="11990" y="843"/>
                  </a:cubicBezTo>
                  <a:lnTo>
                    <a:pt x="15384" y="988"/>
                  </a:lnTo>
                  <a:lnTo>
                    <a:pt x="21600" y="21600"/>
                  </a:lnTo>
                  <a:lnTo>
                    <a:pt x="21102" y="21562"/>
                  </a:lnTo>
                  <a:lnTo>
                    <a:pt x="18890" y="21319"/>
                  </a:lnTo>
                  <a:close/>
                </a:path>
              </a:pathLst>
            </a:custGeom>
            <a:solidFill>
              <a:srgbClr val="FFFFFF">
                <a:alpha val="23514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1" name="Полилиния 99"/>
            <p:cNvSpPr/>
            <p:nvPr/>
          </p:nvSpPr>
          <p:spPr>
            <a:xfrm rot="120000">
              <a:off x="1010918" y="2932216"/>
              <a:ext cx="368890" cy="9788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660" y="282"/>
                  </a:lnTo>
                  <a:cubicBezTo>
                    <a:pt x="5154" y="500"/>
                    <a:pt x="7886" y="697"/>
                    <a:pt x="10819" y="871"/>
                  </a:cubicBezTo>
                  <a:lnTo>
                    <a:pt x="18088" y="1215"/>
                  </a:lnTo>
                  <a:lnTo>
                    <a:pt x="21600" y="21600"/>
                  </a:lnTo>
                  <a:lnTo>
                    <a:pt x="19382" y="21469"/>
                  </a:lnTo>
                  <a:cubicBezTo>
                    <a:pt x="16157" y="21233"/>
                    <a:pt x="13240" y="20949"/>
                    <a:pt x="10708" y="20626"/>
                  </a:cubicBezTo>
                  <a:lnTo>
                    <a:pt x="10421" y="20586"/>
                  </a:lnTo>
                  <a:close/>
                </a:path>
              </a:pathLst>
            </a:custGeom>
            <a:solidFill>
              <a:srgbClr val="FFFFFF">
                <a:alpha val="2392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243" name="Line"/>
          <p:cNvSpPr/>
          <p:nvPr/>
        </p:nvSpPr>
        <p:spPr>
          <a:xfrm flipH="1" flipV="1">
            <a:off x="1394369" y="4519410"/>
            <a:ext cx="21811160" cy="1"/>
          </a:xfrm>
          <a:prstGeom prst="line">
            <a:avLst/>
          </a:prstGeom>
          <a:ln w="25400">
            <a:solidFill>
              <a:srgbClr val="355B6E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244" name="22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6" grpId="2" animBg="1" advAuto="0"/>
      <p:bldP spid="1242" grpId="1" animBg="1" advAuto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Rectangle"/>
          <p:cNvSpPr/>
          <p:nvPr/>
        </p:nvSpPr>
        <p:spPr>
          <a:xfrm>
            <a:off x="15939949" y="-18444"/>
            <a:ext cx="8512137" cy="13752888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251" name="Group"/>
          <p:cNvGrpSpPr/>
          <p:nvPr/>
        </p:nvGrpSpPr>
        <p:grpSpPr>
          <a:xfrm>
            <a:off x="16422226" y="5698281"/>
            <a:ext cx="7547583" cy="4432404"/>
            <a:chOff x="0" y="0"/>
            <a:chExt cx="7547581" cy="4432402"/>
          </a:xfrm>
        </p:grpSpPr>
        <p:sp>
          <p:nvSpPr>
            <p:cNvPr id="1248" name="R SCRIPT &amp; RMARKDOWN"/>
            <p:cNvSpPr txBox="1"/>
            <p:nvPr/>
          </p:nvSpPr>
          <p:spPr>
            <a:xfrm>
              <a:off x="338646" y="875374"/>
              <a:ext cx="6686481" cy="35570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SCRIPT &amp; RMARKDOWN</a:t>
              </a:r>
            </a:p>
          </p:txBody>
        </p:sp>
        <p:sp>
          <p:nvSpPr>
            <p:cNvPr id="1249" name="https://www.markdowntutorial.com/"/>
            <p:cNvSpPr txBox="1"/>
            <p:nvPr/>
          </p:nvSpPr>
          <p:spPr>
            <a:xfrm>
              <a:off x="1318220" y="0"/>
              <a:ext cx="6229362" cy="788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https://www.markdowntutorial.com/</a:t>
              </a:r>
            </a:p>
          </p:txBody>
        </p:sp>
        <p:sp>
          <p:nvSpPr>
            <p:cNvPr id="1250" name="Line"/>
            <p:cNvSpPr/>
            <p:nvPr/>
          </p:nvSpPr>
          <p:spPr>
            <a:xfrm>
              <a:off x="0" y="226568"/>
              <a:ext cx="1063115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262" name="Group"/>
          <p:cNvGrpSpPr/>
          <p:nvPr/>
        </p:nvGrpSpPr>
        <p:grpSpPr>
          <a:xfrm>
            <a:off x="1493660" y="1126939"/>
            <a:ext cx="12322134" cy="4770151"/>
            <a:chOff x="-124" y="0"/>
            <a:chExt cx="12322132" cy="4770149"/>
          </a:xfrm>
        </p:grpSpPr>
        <p:pic>
          <p:nvPicPr>
            <p:cNvPr id="1252" name="080817c8ebd3bd82290009eebdd2b971.jpg" descr="080817c8ebd3bd82290009eebdd2b971.jpg"/>
            <p:cNvPicPr>
              <a:picLocks noChangeAspect="1"/>
            </p:cNvPicPr>
            <p:nvPr/>
          </p:nvPicPr>
          <p:blipFill>
            <a:blip r:embed="rId2"/>
            <a:srcRect l="70942" t="32329" r="11957" b="32774"/>
            <a:stretch>
              <a:fillRect/>
            </a:stretch>
          </p:blipFill>
          <p:spPr>
            <a:xfrm>
              <a:off x="-125" y="420214"/>
              <a:ext cx="2059385" cy="24245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8" y="0"/>
                  </a:moveTo>
                  <a:lnTo>
                    <a:pt x="0" y="5399"/>
                  </a:lnTo>
                  <a:lnTo>
                    <a:pt x="0" y="16201"/>
                  </a:lnTo>
                  <a:lnTo>
                    <a:pt x="10798" y="21600"/>
                  </a:lnTo>
                  <a:lnTo>
                    <a:pt x="21600" y="16201"/>
                  </a:lnTo>
                  <a:lnTo>
                    <a:pt x="21600" y="5399"/>
                  </a:lnTo>
                  <a:lnTo>
                    <a:pt x="10798" y="0"/>
                  </a:lnTo>
                  <a:close/>
                </a:path>
              </a:pathLst>
            </a:custGeom>
            <a:ln w="38100" cap="flat">
              <a:solidFill>
                <a:srgbClr val="390622">
                  <a:alpha val="67831"/>
                </a:srgbClr>
              </a:solidFill>
              <a:prstDash val="solid"/>
              <a:miter lim="400000"/>
            </a:ln>
            <a:effectLst/>
          </p:spPr>
        </p:pic>
        <p:pic>
          <p:nvPicPr>
            <p:cNvPr id="1253" name="080817c8ebd3bd82290009eebdd2b971.jpg" descr="080817c8ebd3bd82290009eebdd2b971.jpg"/>
            <p:cNvPicPr>
              <a:picLocks noChangeAspect="1"/>
            </p:cNvPicPr>
            <p:nvPr/>
          </p:nvPicPr>
          <p:blipFill>
            <a:blip r:embed="rId3"/>
            <a:srcRect l="51189" t="32774" r="31866" b="33454"/>
            <a:stretch>
              <a:fillRect/>
            </a:stretch>
          </p:blipFill>
          <p:spPr>
            <a:xfrm>
              <a:off x="1136647" y="2371040"/>
              <a:ext cx="2086373" cy="23991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8" y="0"/>
                  </a:moveTo>
                  <a:lnTo>
                    <a:pt x="0" y="5399"/>
                  </a:lnTo>
                  <a:lnTo>
                    <a:pt x="0" y="16201"/>
                  </a:lnTo>
                  <a:lnTo>
                    <a:pt x="10798" y="21600"/>
                  </a:lnTo>
                  <a:lnTo>
                    <a:pt x="21600" y="16201"/>
                  </a:lnTo>
                  <a:lnTo>
                    <a:pt x="21600" y="5399"/>
                  </a:lnTo>
                  <a:lnTo>
                    <a:pt x="10798" y="0"/>
                  </a:lnTo>
                  <a:close/>
                </a:path>
              </a:pathLst>
            </a:custGeom>
            <a:ln w="38100" cap="flat">
              <a:solidFill>
                <a:srgbClr val="390622">
                  <a:alpha val="67831"/>
                </a:srgbClr>
              </a:solidFill>
              <a:prstDash val="solid"/>
              <a:miter lim="400000"/>
            </a:ln>
            <a:effectLst/>
          </p:spPr>
        </p:pic>
        <p:sp>
          <p:nvSpPr>
            <p:cNvPr id="1254" name="Прямая соединительная линия 84"/>
            <p:cNvSpPr/>
            <p:nvPr/>
          </p:nvSpPr>
          <p:spPr>
            <a:xfrm>
              <a:off x="1046472" y="240453"/>
              <a:ext cx="2780948" cy="1"/>
            </a:xfrm>
            <a:prstGeom prst="line">
              <a:avLst/>
            </a:prstGeom>
            <a:noFill/>
            <a:ln w="38100" cap="flat">
              <a:solidFill>
                <a:srgbClr val="390622">
                  <a:alpha val="67831"/>
                </a:srgbClr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55" name="Circle"/>
            <p:cNvSpPr/>
            <p:nvPr/>
          </p:nvSpPr>
          <p:spPr>
            <a:xfrm>
              <a:off x="3772480" y="804798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56" name="Circle"/>
            <p:cNvSpPr/>
            <p:nvPr/>
          </p:nvSpPr>
          <p:spPr>
            <a:xfrm>
              <a:off x="3772480" y="1441915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57" name="A markup language…"/>
            <p:cNvSpPr txBox="1"/>
            <p:nvPr/>
          </p:nvSpPr>
          <p:spPr>
            <a:xfrm>
              <a:off x="4195462" y="-1"/>
              <a:ext cx="5661175" cy="1742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 markup language </a:t>
              </a:r>
            </a:p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Plain text format </a:t>
              </a:r>
            </a:p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Converted into HTML, PDF, LATEX</a:t>
              </a:r>
            </a:p>
          </p:txBody>
        </p:sp>
        <p:sp>
          <p:nvSpPr>
            <p:cNvPr id="1258" name="Circle"/>
            <p:cNvSpPr/>
            <p:nvPr/>
          </p:nvSpPr>
          <p:spPr>
            <a:xfrm>
              <a:off x="6109281" y="3504173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59" name="Circle"/>
            <p:cNvSpPr/>
            <p:nvPr/>
          </p:nvSpPr>
          <p:spPr>
            <a:xfrm>
              <a:off x="6109281" y="4141290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60" name="Finds code embedded in text…"/>
            <p:cNvSpPr txBox="1"/>
            <p:nvPr/>
          </p:nvSpPr>
          <p:spPr>
            <a:xfrm>
              <a:off x="6515329" y="2699374"/>
              <a:ext cx="5806679" cy="1742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Finds code embedded in text</a:t>
              </a:r>
            </a:p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Evaluates the code</a:t>
              </a:r>
            </a:p>
            <a:p>
              <a:pPr>
                <a:lnSpc>
                  <a:spcPct val="140000"/>
                </a:lnSpc>
                <a:defRPr sz="28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“Knits” the results into the document</a:t>
              </a:r>
            </a:p>
          </p:txBody>
        </p:sp>
        <p:sp>
          <p:nvSpPr>
            <p:cNvPr id="1261" name="Прямая соединительная линия 84"/>
            <p:cNvSpPr/>
            <p:nvPr/>
          </p:nvSpPr>
          <p:spPr>
            <a:xfrm>
              <a:off x="3379038" y="2975186"/>
              <a:ext cx="2780949" cy="1"/>
            </a:xfrm>
            <a:prstGeom prst="line">
              <a:avLst/>
            </a:prstGeom>
            <a:noFill/>
            <a:ln w="38100" cap="flat">
              <a:solidFill>
                <a:srgbClr val="390622">
                  <a:alpha val="67831"/>
                </a:srgbClr>
              </a:solidFill>
              <a:prstDash val="sysDot"/>
              <a:miter lim="800000"/>
              <a:headEnd type="oval" w="med" len="med"/>
              <a:tailEnd type="oval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42524"/>
                  </a:solidFill>
                </a:defRPr>
              </a:pPr>
              <a:endParaRPr/>
            </a:p>
          </p:txBody>
        </p:sp>
      </p:grpSp>
      <p:sp>
        <p:nvSpPr>
          <p:cNvPr id="1263" name="Rectangle"/>
          <p:cNvSpPr/>
          <p:nvPr/>
        </p:nvSpPr>
        <p:spPr>
          <a:xfrm>
            <a:off x="1076286" y="6846682"/>
            <a:ext cx="14117413" cy="22636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277" name="Group"/>
          <p:cNvGrpSpPr/>
          <p:nvPr/>
        </p:nvGrpSpPr>
        <p:grpSpPr>
          <a:xfrm>
            <a:off x="7225653" y="8073633"/>
            <a:ext cx="8409288" cy="4751313"/>
            <a:chOff x="0" y="0"/>
            <a:chExt cx="8409286" cy="4751312"/>
          </a:xfrm>
        </p:grpSpPr>
        <p:grpSp>
          <p:nvGrpSpPr>
            <p:cNvPr id="1266" name="Group"/>
            <p:cNvGrpSpPr/>
            <p:nvPr/>
          </p:nvGrpSpPr>
          <p:grpSpPr>
            <a:xfrm>
              <a:off x="0" y="1917757"/>
              <a:ext cx="3103378" cy="1585437"/>
              <a:chOff x="0" y="0"/>
              <a:chExt cx="3103377" cy="1585436"/>
            </a:xfrm>
          </p:grpSpPr>
          <p:sp>
            <p:nvSpPr>
              <p:cNvPr id="1264" name="Freeform 16"/>
              <p:cNvSpPr/>
              <p:nvPr/>
            </p:nvSpPr>
            <p:spPr>
              <a:xfrm flipH="1">
                <a:off x="33431" y="1142985"/>
                <a:ext cx="441772" cy="4424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697"/>
                    </a:moveTo>
                    <a:cubicBezTo>
                      <a:pt x="18234" y="17074"/>
                      <a:pt x="9818" y="21600"/>
                      <a:pt x="0" y="2160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818" y="0"/>
                      <a:pt x="18234" y="4526"/>
                      <a:pt x="21600" y="1069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15020C">
                      <a:alpha val="67831"/>
                    </a:srgbClr>
                  </a:gs>
                  <a:gs pos="50795">
                    <a:srgbClr val="390622">
                      <a:alpha val="67831"/>
                    </a:srgbClr>
                  </a:gs>
                  <a:gs pos="100000">
                    <a:srgbClr val="6E0C41">
                      <a:alpha val="67831"/>
                    </a:srgbClr>
                  </a:gs>
                </a:gsLst>
                <a:lin ang="108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390622">
                        <a:alpha val="67831"/>
                      </a:srgbClr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265" name="Freeform 17"/>
              <p:cNvSpPr/>
              <p:nvPr/>
            </p:nvSpPr>
            <p:spPr>
              <a:xfrm flipH="1">
                <a:off x="0" y="-1"/>
                <a:ext cx="3103378" cy="14748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11" h="21422" extrusionOk="0">
                    <a:moveTo>
                      <a:pt x="6939" y="312"/>
                    </a:moveTo>
                    <a:cubicBezTo>
                      <a:pt x="7336" y="862"/>
                      <a:pt x="7336" y="1841"/>
                      <a:pt x="6979" y="2392"/>
                    </a:cubicBezTo>
                    <a:cubicBezTo>
                      <a:pt x="6462" y="3126"/>
                      <a:pt x="6462" y="3126"/>
                      <a:pt x="6462" y="3126"/>
                    </a:cubicBezTo>
                    <a:cubicBezTo>
                      <a:pt x="18215" y="3126"/>
                      <a:pt x="18215" y="3126"/>
                      <a:pt x="18215" y="3126"/>
                    </a:cubicBezTo>
                    <a:cubicBezTo>
                      <a:pt x="20042" y="3126"/>
                      <a:pt x="21511" y="5451"/>
                      <a:pt x="21511" y="8266"/>
                    </a:cubicBezTo>
                    <a:cubicBezTo>
                      <a:pt x="21511" y="17934"/>
                      <a:pt x="21511" y="17934"/>
                      <a:pt x="21511" y="17934"/>
                    </a:cubicBezTo>
                    <a:cubicBezTo>
                      <a:pt x="21511" y="18607"/>
                      <a:pt x="21432" y="19219"/>
                      <a:pt x="21273" y="19770"/>
                    </a:cubicBezTo>
                    <a:cubicBezTo>
                      <a:pt x="21114" y="20382"/>
                      <a:pt x="20876" y="20932"/>
                      <a:pt x="20598" y="21422"/>
                    </a:cubicBezTo>
                    <a:cubicBezTo>
                      <a:pt x="21154" y="20504"/>
                      <a:pt x="21154" y="19097"/>
                      <a:pt x="20598" y="18179"/>
                    </a:cubicBezTo>
                    <a:cubicBezTo>
                      <a:pt x="20002" y="17200"/>
                      <a:pt x="19168" y="16588"/>
                      <a:pt x="18215" y="16588"/>
                    </a:cubicBezTo>
                    <a:cubicBezTo>
                      <a:pt x="6542" y="16588"/>
                      <a:pt x="6542" y="16588"/>
                      <a:pt x="6542" y="16588"/>
                    </a:cubicBezTo>
                    <a:cubicBezTo>
                      <a:pt x="6939" y="17261"/>
                      <a:pt x="6939" y="17261"/>
                      <a:pt x="6939" y="17261"/>
                    </a:cubicBezTo>
                    <a:cubicBezTo>
                      <a:pt x="7296" y="17812"/>
                      <a:pt x="7336" y="18791"/>
                      <a:pt x="6939" y="19342"/>
                    </a:cubicBezTo>
                    <a:cubicBezTo>
                      <a:pt x="6780" y="19586"/>
                      <a:pt x="6542" y="19709"/>
                      <a:pt x="6343" y="19709"/>
                    </a:cubicBezTo>
                    <a:cubicBezTo>
                      <a:pt x="6105" y="19709"/>
                      <a:pt x="5867" y="19525"/>
                      <a:pt x="5668" y="19280"/>
                    </a:cubicBezTo>
                    <a:cubicBezTo>
                      <a:pt x="268" y="10836"/>
                      <a:pt x="268" y="10836"/>
                      <a:pt x="268" y="10836"/>
                    </a:cubicBezTo>
                    <a:cubicBezTo>
                      <a:pt x="-89" y="10285"/>
                      <a:pt x="-89" y="9429"/>
                      <a:pt x="268" y="8878"/>
                    </a:cubicBezTo>
                    <a:cubicBezTo>
                      <a:pt x="5629" y="434"/>
                      <a:pt x="5629" y="434"/>
                      <a:pt x="5629" y="434"/>
                    </a:cubicBezTo>
                    <a:cubicBezTo>
                      <a:pt x="5986" y="-56"/>
                      <a:pt x="6582" y="-178"/>
                      <a:pt x="6939" y="312"/>
                    </a:cubicBezTo>
                    <a:close/>
                  </a:path>
                </a:pathLst>
              </a:custGeom>
              <a:solidFill>
                <a:srgbClr val="390622">
                  <a:alpha val="67831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</p:grpSp>
        <p:sp>
          <p:nvSpPr>
            <p:cNvPr id="1267" name="Rectangle 20"/>
            <p:cNvSpPr txBox="1"/>
            <p:nvPr/>
          </p:nvSpPr>
          <p:spPr>
            <a:xfrm>
              <a:off x="205667" y="2377373"/>
              <a:ext cx="2456614" cy="6154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 defTabSz="914400"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.Rmd SCRIPT</a:t>
              </a:r>
            </a:p>
          </p:txBody>
        </p:sp>
        <p:sp>
          <p:nvSpPr>
            <p:cNvPr id="1268" name="Circle"/>
            <p:cNvSpPr/>
            <p:nvPr/>
          </p:nvSpPr>
          <p:spPr>
            <a:xfrm>
              <a:off x="3257987" y="32152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69" name="Circle"/>
            <p:cNvSpPr/>
            <p:nvPr/>
          </p:nvSpPr>
          <p:spPr>
            <a:xfrm>
              <a:off x="3257987" y="38248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70" name="Circle"/>
            <p:cNvSpPr/>
            <p:nvPr/>
          </p:nvSpPr>
          <p:spPr>
            <a:xfrm>
              <a:off x="3257987" y="44217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71" name="Reports for yourself…"/>
            <p:cNvSpPr txBox="1"/>
            <p:nvPr/>
          </p:nvSpPr>
          <p:spPr>
            <a:xfrm>
              <a:off x="3534570" y="2960612"/>
              <a:ext cx="4874717" cy="1790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Reports for yourself</a:t>
              </a:r>
            </a:p>
            <a:p>
              <a:pPr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Reports for collaborators</a:t>
              </a:r>
            </a:p>
            <a:p>
              <a:pPr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Tutorials</a:t>
              </a:r>
            </a:p>
          </p:txBody>
        </p:sp>
        <p:sp>
          <p:nvSpPr>
            <p:cNvPr id="1272" name="USE FOR"/>
            <p:cNvSpPr txBox="1"/>
            <p:nvPr/>
          </p:nvSpPr>
          <p:spPr>
            <a:xfrm>
              <a:off x="3529589" y="2370443"/>
              <a:ext cx="1812830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USE FOR</a:t>
              </a:r>
            </a:p>
          </p:txBody>
        </p:sp>
        <p:sp>
          <p:nvSpPr>
            <p:cNvPr id="1273" name="HOW TO"/>
            <p:cNvSpPr txBox="1"/>
            <p:nvPr/>
          </p:nvSpPr>
          <p:spPr>
            <a:xfrm>
              <a:off x="3531945" y="0"/>
              <a:ext cx="1776367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HOW TO</a:t>
              </a:r>
            </a:p>
          </p:txBody>
        </p:sp>
        <p:sp>
          <p:nvSpPr>
            <p:cNvPr id="1274" name="Write text as normal…"/>
            <p:cNvSpPr txBox="1"/>
            <p:nvPr/>
          </p:nvSpPr>
          <p:spPr>
            <a:xfrm>
              <a:off x="3534570" y="620579"/>
              <a:ext cx="4874717" cy="1168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Write text as normal</a:t>
              </a:r>
            </a:p>
            <a:p>
              <a:pPr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Embed code ```{r} my.code```</a:t>
              </a:r>
            </a:p>
          </p:txBody>
        </p:sp>
        <p:sp>
          <p:nvSpPr>
            <p:cNvPr id="1275" name="Circle"/>
            <p:cNvSpPr/>
            <p:nvPr/>
          </p:nvSpPr>
          <p:spPr>
            <a:xfrm>
              <a:off x="3257987" y="808157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76" name="Circle"/>
            <p:cNvSpPr/>
            <p:nvPr/>
          </p:nvSpPr>
          <p:spPr>
            <a:xfrm>
              <a:off x="3257987" y="1417757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291" name="Group"/>
          <p:cNvGrpSpPr/>
          <p:nvPr/>
        </p:nvGrpSpPr>
        <p:grpSpPr>
          <a:xfrm>
            <a:off x="241017" y="8353033"/>
            <a:ext cx="8603874" cy="4275223"/>
            <a:chOff x="0" y="279399"/>
            <a:chExt cx="8603872" cy="4275221"/>
          </a:xfrm>
        </p:grpSpPr>
        <p:grpSp>
          <p:nvGrpSpPr>
            <p:cNvPr id="1280" name="Group"/>
            <p:cNvGrpSpPr/>
            <p:nvPr/>
          </p:nvGrpSpPr>
          <p:grpSpPr>
            <a:xfrm>
              <a:off x="5509706" y="497339"/>
              <a:ext cx="3094167" cy="1585437"/>
              <a:chOff x="0" y="0"/>
              <a:chExt cx="3094166" cy="1585436"/>
            </a:xfrm>
          </p:grpSpPr>
          <p:sp>
            <p:nvSpPr>
              <p:cNvPr id="1278" name="Freeform 16"/>
              <p:cNvSpPr/>
              <p:nvPr/>
            </p:nvSpPr>
            <p:spPr>
              <a:xfrm>
                <a:off x="2620374" y="1142985"/>
                <a:ext cx="440460" cy="4424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697"/>
                    </a:moveTo>
                    <a:cubicBezTo>
                      <a:pt x="18234" y="17074"/>
                      <a:pt x="9818" y="21600"/>
                      <a:pt x="0" y="2160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818" y="0"/>
                      <a:pt x="18234" y="4526"/>
                      <a:pt x="21600" y="1069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15020C">
                      <a:alpha val="67831"/>
                    </a:srgbClr>
                  </a:gs>
                  <a:gs pos="50795">
                    <a:srgbClr val="390622">
                      <a:alpha val="67831"/>
                    </a:srgbClr>
                  </a:gs>
                  <a:gs pos="100000">
                    <a:srgbClr val="6E0C41">
                      <a:alpha val="67831"/>
                    </a:srgbClr>
                  </a:gs>
                </a:gsLst>
                <a:lin ang="108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390622">
                        <a:alpha val="67831"/>
                      </a:srgbClr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279" name="Freeform 17"/>
              <p:cNvSpPr/>
              <p:nvPr/>
            </p:nvSpPr>
            <p:spPr>
              <a:xfrm>
                <a:off x="0" y="-1"/>
                <a:ext cx="3094167" cy="14748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11" h="21422" extrusionOk="0">
                    <a:moveTo>
                      <a:pt x="6939" y="312"/>
                    </a:moveTo>
                    <a:cubicBezTo>
                      <a:pt x="7336" y="862"/>
                      <a:pt x="7336" y="1841"/>
                      <a:pt x="6979" y="2392"/>
                    </a:cubicBezTo>
                    <a:cubicBezTo>
                      <a:pt x="6462" y="3126"/>
                      <a:pt x="6462" y="3126"/>
                      <a:pt x="6462" y="3126"/>
                    </a:cubicBezTo>
                    <a:cubicBezTo>
                      <a:pt x="18215" y="3126"/>
                      <a:pt x="18215" y="3126"/>
                      <a:pt x="18215" y="3126"/>
                    </a:cubicBezTo>
                    <a:cubicBezTo>
                      <a:pt x="20042" y="3126"/>
                      <a:pt x="21511" y="5451"/>
                      <a:pt x="21511" y="8266"/>
                    </a:cubicBezTo>
                    <a:cubicBezTo>
                      <a:pt x="21511" y="17934"/>
                      <a:pt x="21511" y="17934"/>
                      <a:pt x="21511" y="17934"/>
                    </a:cubicBezTo>
                    <a:cubicBezTo>
                      <a:pt x="21511" y="18607"/>
                      <a:pt x="21432" y="19219"/>
                      <a:pt x="21273" y="19770"/>
                    </a:cubicBezTo>
                    <a:cubicBezTo>
                      <a:pt x="21114" y="20382"/>
                      <a:pt x="20876" y="20932"/>
                      <a:pt x="20598" y="21422"/>
                    </a:cubicBezTo>
                    <a:cubicBezTo>
                      <a:pt x="21154" y="20504"/>
                      <a:pt x="21154" y="19097"/>
                      <a:pt x="20598" y="18179"/>
                    </a:cubicBezTo>
                    <a:cubicBezTo>
                      <a:pt x="20002" y="17200"/>
                      <a:pt x="19168" y="16588"/>
                      <a:pt x="18215" y="16588"/>
                    </a:cubicBezTo>
                    <a:cubicBezTo>
                      <a:pt x="6542" y="16588"/>
                      <a:pt x="6542" y="16588"/>
                      <a:pt x="6542" y="16588"/>
                    </a:cubicBezTo>
                    <a:cubicBezTo>
                      <a:pt x="6939" y="17261"/>
                      <a:pt x="6939" y="17261"/>
                      <a:pt x="6939" y="17261"/>
                    </a:cubicBezTo>
                    <a:cubicBezTo>
                      <a:pt x="7296" y="17812"/>
                      <a:pt x="7336" y="18791"/>
                      <a:pt x="6939" y="19342"/>
                    </a:cubicBezTo>
                    <a:cubicBezTo>
                      <a:pt x="6780" y="19586"/>
                      <a:pt x="6542" y="19709"/>
                      <a:pt x="6343" y="19709"/>
                    </a:cubicBezTo>
                    <a:cubicBezTo>
                      <a:pt x="6105" y="19709"/>
                      <a:pt x="5867" y="19525"/>
                      <a:pt x="5668" y="19280"/>
                    </a:cubicBezTo>
                    <a:cubicBezTo>
                      <a:pt x="268" y="10836"/>
                      <a:pt x="268" y="10836"/>
                      <a:pt x="268" y="10836"/>
                    </a:cubicBezTo>
                    <a:cubicBezTo>
                      <a:pt x="-89" y="10285"/>
                      <a:pt x="-89" y="9429"/>
                      <a:pt x="268" y="8878"/>
                    </a:cubicBezTo>
                    <a:cubicBezTo>
                      <a:pt x="5629" y="434"/>
                      <a:pt x="5629" y="434"/>
                      <a:pt x="5629" y="434"/>
                    </a:cubicBezTo>
                    <a:cubicBezTo>
                      <a:pt x="5986" y="-56"/>
                      <a:pt x="6582" y="-178"/>
                      <a:pt x="6939" y="312"/>
                    </a:cubicBezTo>
                    <a:close/>
                  </a:path>
                </a:pathLst>
              </a:custGeom>
              <a:solidFill>
                <a:srgbClr val="390622">
                  <a:alpha val="67831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</p:grpSp>
        <p:sp>
          <p:nvSpPr>
            <p:cNvPr id="1281" name="Rectangle 20"/>
            <p:cNvSpPr txBox="1"/>
            <p:nvPr/>
          </p:nvSpPr>
          <p:spPr>
            <a:xfrm>
              <a:off x="6302788" y="956178"/>
              <a:ext cx="1891767" cy="4574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 defTabSz="914400"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.R SCRIPT</a:t>
              </a:r>
            </a:p>
          </p:txBody>
        </p:sp>
        <p:sp>
          <p:nvSpPr>
            <p:cNvPr id="1282" name="Circle"/>
            <p:cNvSpPr/>
            <p:nvPr/>
          </p:nvSpPr>
          <p:spPr>
            <a:xfrm>
              <a:off x="4949048" y="44217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83" name="Circle"/>
            <p:cNvSpPr/>
            <p:nvPr/>
          </p:nvSpPr>
          <p:spPr>
            <a:xfrm>
              <a:off x="4954401" y="32152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84" name="Circle"/>
            <p:cNvSpPr/>
            <p:nvPr/>
          </p:nvSpPr>
          <p:spPr>
            <a:xfrm>
              <a:off x="4949048" y="3824879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85" name="Testing new code…"/>
            <p:cNvSpPr/>
            <p:nvPr/>
          </p:nvSpPr>
          <p:spPr>
            <a:xfrm>
              <a:off x="0" y="3855962"/>
              <a:ext cx="4670326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r"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Testing new code</a:t>
              </a:r>
            </a:p>
            <a:p>
              <a:pPr algn="r"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Big data analysis</a:t>
              </a:r>
            </a:p>
            <a:p>
              <a:pPr algn="r"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Software development</a:t>
              </a:r>
            </a:p>
          </p:txBody>
        </p:sp>
        <p:sp>
          <p:nvSpPr>
            <p:cNvPr id="1286" name="USE FOR"/>
            <p:cNvSpPr/>
            <p:nvPr/>
          </p:nvSpPr>
          <p:spPr>
            <a:xfrm>
              <a:off x="2856055" y="2694649"/>
              <a:ext cx="1814271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USE FOR</a:t>
              </a:r>
            </a:p>
          </p:txBody>
        </p:sp>
        <p:sp>
          <p:nvSpPr>
            <p:cNvPr id="1287" name="Circle"/>
            <p:cNvSpPr/>
            <p:nvPr/>
          </p:nvSpPr>
          <p:spPr>
            <a:xfrm>
              <a:off x="4986811" y="1417757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88" name="Circle"/>
            <p:cNvSpPr/>
            <p:nvPr/>
          </p:nvSpPr>
          <p:spPr>
            <a:xfrm>
              <a:off x="4986811" y="808157"/>
              <a:ext cx="121974" cy="132843"/>
            </a:xfrm>
            <a:prstGeom prst="ellipse">
              <a:avLst/>
            </a:prstGeom>
            <a:solidFill>
              <a:srgbClr val="390622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89" name="Write code as normal…"/>
            <p:cNvSpPr/>
            <p:nvPr/>
          </p:nvSpPr>
          <p:spPr>
            <a:xfrm>
              <a:off x="87248" y="1484179"/>
              <a:ext cx="467032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r"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Write code as normal</a:t>
              </a:r>
            </a:p>
            <a:p>
              <a:pPr algn="r">
                <a:lnSpc>
                  <a:spcPct val="140000"/>
                </a:lnSpc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Comment text with #</a:t>
              </a:r>
            </a:p>
          </p:txBody>
        </p:sp>
        <p:sp>
          <p:nvSpPr>
            <p:cNvPr id="1290" name="HOW TO"/>
            <p:cNvSpPr/>
            <p:nvPr/>
          </p:nvSpPr>
          <p:spPr>
            <a:xfrm>
              <a:off x="2980972" y="279399"/>
              <a:ext cx="168935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HOW TO</a:t>
              </a:r>
            </a:p>
          </p:txBody>
        </p:sp>
      </p:grpSp>
      <p:sp>
        <p:nvSpPr>
          <p:cNvPr id="1292" name="23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23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7" grpId="2" animBg="1" advAuto="0"/>
      <p:bldP spid="1291" grpId="1" animBg="1" advAuto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" name="Rectangle"/>
          <p:cNvSpPr/>
          <p:nvPr/>
        </p:nvSpPr>
        <p:spPr>
          <a:xfrm>
            <a:off x="-30125" y="-498825"/>
            <a:ext cx="24431550" cy="3742308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95" name="REPRODUCIBLE ANALYSIS"/>
          <p:cNvSpPr txBox="1"/>
          <p:nvPr/>
        </p:nvSpPr>
        <p:spPr>
          <a:xfrm>
            <a:off x="2125926" y="4586270"/>
            <a:ext cx="504107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REPRODUCIBLE ANALYSIS</a:t>
            </a:r>
          </a:p>
        </p:txBody>
      </p:sp>
      <p:grpSp>
        <p:nvGrpSpPr>
          <p:cNvPr id="1300" name="Group"/>
          <p:cNvGrpSpPr/>
          <p:nvPr/>
        </p:nvGrpSpPr>
        <p:grpSpPr>
          <a:xfrm>
            <a:off x="1624748" y="3371951"/>
            <a:ext cx="21121804" cy="10041642"/>
            <a:chOff x="0" y="0"/>
            <a:chExt cx="21121802" cy="10041641"/>
          </a:xfrm>
        </p:grpSpPr>
        <p:pic>
          <p:nvPicPr>
            <p:cNvPr id="1296" name="Screenshot 2020-09-14 at 15.29.23.png" descr="Screenshot 2020-09-14 at 15.29.23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7965" y="362228"/>
              <a:ext cx="10208929" cy="931718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97" name="Rounded Rectangle"/>
            <p:cNvSpPr/>
            <p:nvPr/>
          </p:nvSpPr>
          <p:spPr>
            <a:xfrm>
              <a:off x="0" y="0"/>
              <a:ext cx="10844859" cy="10041642"/>
            </a:xfrm>
            <a:prstGeom prst="roundRect">
              <a:avLst>
                <a:gd name="adj" fmla="val 11625"/>
              </a:avLst>
            </a:prstGeom>
            <a:noFill/>
            <a:ln w="25400" cap="flat">
              <a:solidFill>
                <a:srgbClr val="355B6E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298" name="Screenshot 2020-09-14 at 15.31.26.png" descr="Screenshot 2020-09-14 at 15.31.26.png"/>
            <p:cNvPicPr>
              <a:picLocks noChangeAspect="1"/>
            </p:cNvPicPr>
            <p:nvPr/>
          </p:nvPicPr>
          <p:blipFill>
            <a:blip r:embed="rId3"/>
            <a:srcRect t="301"/>
            <a:stretch>
              <a:fillRect/>
            </a:stretch>
          </p:blipFill>
          <p:spPr>
            <a:xfrm>
              <a:off x="11380264" y="488520"/>
              <a:ext cx="9559499" cy="92927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99" name="Rounded Rectangle"/>
            <p:cNvSpPr/>
            <p:nvPr/>
          </p:nvSpPr>
          <p:spPr>
            <a:xfrm>
              <a:off x="11185566" y="0"/>
              <a:ext cx="9936237" cy="10041642"/>
            </a:xfrm>
            <a:prstGeom prst="roundRect">
              <a:avLst>
                <a:gd name="adj" fmla="val 11749"/>
              </a:avLst>
            </a:prstGeom>
            <a:noFill/>
            <a:ln w="25400" cap="flat">
              <a:solidFill>
                <a:srgbClr val="355B6E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304" name="Group"/>
          <p:cNvGrpSpPr/>
          <p:nvPr/>
        </p:nvGrpSpPr>
        <p:grpSpPr>
          <a:xfrm>
            <a:off x="1985798" y="854335"/>
            <a:ext cx="9486170" cy="3476188"/>
            <a:chOff x="0" y="-210"/>
            <a:chExt cx="9486169" cy="3476187"/>
          </a:xfrm>
        </p:grpSpPr>
        <p:sp>
          <p:nvSpPr>
            <p:cNvPr id="1301" name="RMARKDOWN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RMARKDOWN</a:t>
              </a:r>
            </a:p>
          </p:txBody>
        </p:sp>
        <p:sp>
          <p:nvSpPr>
            <p:cNvPr id="1302" name="https://www.markdowntutorial.com/"/>
            <p:cNvSpPr txBox="1"/>
            <p:nvPr/>
          </p:nvSpPr>
          <p:spPr>
            <a:xfrm>
              <a:off x="1331713" y="-211"/>
              <a:ext cx="6471696" cy="4369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https://www.markdowntutorial.com/</a:t>
              </a:r>
            </a:p>
          </p:txBody>
        </p:sp>
        <p:sp>
          <p:nvSpPr>
            <p:cNvPr id="1303" name="Line"/>
            <p:cNvSpPr/>
            <p:nvPr/>
          </p:nvSpPr>
          <p:spPr>
            <a:xfrm>
              <a:off x="111502" y="218268"/>
              <a:ext cx="873113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305" name="Rounded Rectangle"/>
          <p:cNvSpPr/>
          <p:nvPr/>
        </p:nvSpPr>
        <p:spPr>
          <a:xfrm>
            <a:off x="4832350" y="3720771"/>
            <a:ext cx="898658" cy="413611"/>
          </a:xfrm>
          <a:prstGeom prst="roundRect">
            <a:avLst>
              <a:gd name="adj" fmla="val 24814"/>
            </a:avLst>
          </a:prstGeom>
          <a:ln w="25400">
            <a:solidFill>
              <a:srgbClr val="355B6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06" name="24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24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309" name="Group"/>
          <p:cNvGrpSpPr/>
          <p:nvPr/>
        </p:nvGrpSpPr>
        <p:grpSpPr>
          <a:xfrm>
            <a:off x="10749115" y="1759541"/>
            <a:ext cx="4054573" cy="1373519"/>
            <a:chOff x="0" y="0"/>
            <a:chExt cx="4054571" cy="1373517"/>
          </a:xfrm>
        </p:grpSpPr>
        <p:sp>
          <p:nvSpPr>
            <p:cNvPr id="1310" name="Connection Line"/>
            <p:cNvSpPr/>
            <p:nvPr/>
          </p:nvSpPr>
          <p:spPr>
            <a:xfrm>
              <a:off x="0" y="-1"/>
              <a:ext cx="3987921" cy="13013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1" extrusionOk="0">
                  <a:moveTo>
                    <a:pt x="0" y="15795"/>
                  </a:moveTo>
                  <a:cubicBezTo>
                    <a:pt x="2146" y="-5399"/>
                    <a:pt x="9346" y="-5264"/>
                    <a:pt x="21600" y="16201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311" name="Connection Line"/>
            <p:cNvSpPr/>
            <p:nvPr/>
          </p:nvSpPr>
          <p:spPr>
            <a:xfrm>
              <a:off x="3428906" y="776130"/>
              <a:ext cx="625666" cy="5973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839" h="17319" extrusionOk="0">
                  <a:moveTo>
                    <a:pt x="10565" y="0"/>
                  </a:moveTo>
                  <a:cubicBezTo>
                    <a:pt x="21600" y="17222"/>
                    <a:pt x="18078" y="21600"/>
                    <a:pt x="0" y="13134"/>
                  </a:cubicBezTo>
                </a:path>
              </a:pathLst>
            </a:custGeom>
            <a:noFill/>
            <a:ln w="635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</p:grp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4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15" name="25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25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319" name="Group"/>
          <p:cNvGrpSpPr/>
          <p:nvPr/>
        </p:nvGrpSpPr>
        <p:grpSpPr>
          <a:xfrm>
            <a:off x="7296486" y="1119252"/>
            <a:ext cx="10309241" cy="2311737"/>
            <a:chOff x="88391" y="0"/>
            <a:chExt cx="10309239" cy="2311735"/>
          </a:xfrm>
        </p:grpSpPr>
        <p:sp>
          <p:nvSpPr>
            <p:cNvPr id="1316" name="RMARKDOWN CHEAT SHEET"/>
            <p:cNvSpPr txBox="1"/>
            <p:nvPr/>
          </p:nvSpPr>
          <p:spPr>
            <a:xfrm>
              <a:off x="1447799" y="1194407"/>
              <a:ext cx="7520027" cy="1117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RMARKDOWN CHEAT SHEET </a:t>
              </a:r>
            </a:p>
          </p:txBody>
        </p:sp>
        <p:sp>
          <p:nvSpPr>
            <p:cNvPr id="1317" name="https://rstudio.com/wp-content/uploads/2016/03/rmarkdown-cheatsheet-2.0.pdf"/>
            <p:cNvSpPr txBox="1"/>
            <p:nvPr/>
          </p:nvSpPr>
          <p:spPr>
            <a:xfrm>
              <a:off x="1686609" y="-1"/>
              <a:ext cx="8711023" cy="10075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https://rstudio.com/wp-content/uploads/2016/03/rmarkdown-cheatsheet-2.0.pdf</a:t>
              </a:r>
            </a:p>
          </p:txBody>
        </p:sp>
        <p:sp>
          <p:nvSpPr>
            <p:cNvPr id="1318" name="Line"/>
            <p:cNvSpPr/>
            <p:nvPr/>
          </p:nvSpPr>
          <p:spPr>
            <a:xfrm>
              <a:off x="88391" y="173029"/>
              <a:ext cx="1351843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320" name="Группа 36"/>
          <p:cNvSpPr/>
          <p:nvPr/>
        </p:nvSpPr>
        <p:spPr>
          <a:xfrm>
            <a:off x="1266262" y="4596970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321" name="Группа 63"/>
          <p:cNvSpPr/>
          <p:nvPr/>
        </p:nvSpPr>
        <p:spPr>
          <a:xfrm>
            <a:off x="1266262" y="7519599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322" name="Группа 69"/>
          <p:cNvSpPr/>
          <p:nvPr/>
        </p:nvSpPr>
        <p:spPr>
          <a:xfrm>
            <a:off x="1266262" y="10442229"/>
            <a:ext cx="19054757" cy="242603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b"/>
          <a:lstStyle/>
          <a:p>
            <a:pPr defTabSz="914400">
              <a:spcBef>
                <a:spcPts val="2400"/>
              </a:spcBef>
              <a:defRPr sz="1000">
                <a:solidFill>
                  <a:srgbClr val="242524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323" name="Line"/>
          <p:cNvSpPr/>
          <p:nvPr/>
        </p:nvSpPr>
        <p:spPr>
          <a:xfrm flipV="1">
            <a:off x="10406700" y="4779297"/>
            <a:ext cx="1" cy="2042311"/>
          </a:xfrm>
          <a:prstGeom prst="line">
            <a:avLst/>
          </a:prstGeom>
          <a:ln w="50800">
            <a:solidFill>
              <a:srgbClr val="3C3A4B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24" name="Line"/>
          <p:cNvSpPr/>
          <p:nvPr/>
        </p:nvSpPr>
        <p:spPr>
          <a:xfrm flipV="1">
            <a:off x="9499677" y="10643627"/>
            <a:ext cx="1" cy="2115804"/>
          </a:xfrm>
          <a:prstGeom prst="line">
            <a:avLst/>
          </a:prstGeom>
          <a:ln w="50800">
            <a:solidFill>
              <a:srgbClr val="880C0A">
                <a:alpha val="67831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25" name="Begin .Rmd:"/>
          <p:cNvSpPr txBox="1"/>
          <p:nvPr/>
        </p:nvSpPr>
        <p:spPr>
          <a:xfrm>
            <a:off x="1587260" y="4784066"/>
            <a:ext cx="227813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Begin .Rmd:</a:t>
            </a:r>
          </a:p>
        </p:txBody>
      </p:sp>
      <p:sp>
        <p:nvSpPr>
          <p:cNvPr id="1326" name="Code Chunk:"/>
          <p:cNvSpPr txBox="1"/>
          <p:nvPr/>
        </p:nvSpPr>
        <p:spPr>
          <a:xfrm>
            <a:off x="10850171" y="4756949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Code Chunk:</a:t>
            </a:r>
          </a:p>
        </p:txBody>
      </p:sp>
      <p:sp>
        <p:nvSpPr>
          <p:cNvPr id="1327" name="---…"/>
          <p:cNvSpPr txBox="1"/>
          <p:nvPr/>
        </p:nvSpPr>
        <p:spPr>
          <a:xfrm>
            <a:off x="3849122" y="5001469"/>
            <a:ext cx="6511276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---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title: My Project Name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output:</a:t>
            </a:r>
          </a:p>
          <a:p>
            <a:pPr lvl="1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html_document (pdf_document, …)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---</a:t>
            </a:r>
          </a:p>
        </p:txBody>
      </p:sp>
      <p:sp>
        <p:nvSpPr>
          <p:cNvPr id="1328" name="Figure Options:"/>
          <p:cNvSpPr txBox="1"/>
          <p:nvPr/>
        </p:nvSpPr>
        <p:spPr>
          <a:xfrm>
            <a:off x="12042047" y="7674716"/>
            <a:ext cx="42615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Figure Options:</a:t>
            </a:r>
          </a:p>
        </p:txBody>
      </p:sp>
      <p:sp>
        <p:nvSpPr>
          <p:cNvPr id="1329" name="Code Options:"/>
          <p:cNvSpPr txBox="1"/>
          <p:nvPr/>
        </p:nvSpPr>
        <p:spPr>
          <a:xfrm>
            <a:off x="1590135" y="7679578"/>
            <a:ext cx="426901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Code Options:</a:t>
            </a:r>
          </a:p>
        </p:txBody>
      </p:sp>
      <p:sp>
        <p:nvSpPr>
          <p:cNvPr id="1330" name="Header:"/>
          <p:cNvSpPr txBox="1"/>
          <p:nvPr/>
        </p:nvSpPr>
        <p:spPr>
          <a:xfrm>
            <a:off x="1512220" y="10629810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Header:</a:t>
            </a:r>
          </a:p>
        </p:txBody>
      </p:sp>
      <p:sp>
        <p:nvSpPr>
          <p:cNvPr id="1331" name="Rectangle"/>
          <p:cNvSpPr/>
          <p:nvPr/>
        </p:nvSpPr>
        <p:spPr>
          <a:xfrm>
            <a:off x="20635571" y="4597454"/>
            <a:ext cx="2644505" cy="2425069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2" name="Rectangle"/>
          <p:cNvSpPr/>
          <p:nvPr/>
        </p:nvSpPr>
        <p:spPr>
          <a:xfrm>
            <a:off x="20646710" y="7513315"/>
            <a:ext cx="2633367" cy="2425069"/>
          </a:xfrm>
          <a:prstGeom prst="rect">
            <a:avLst/>
          </a:prstGeom>
          <a:solidFill>
            <a:srgbClr val="747193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3" name="Rectangle"/>
          <p:cNvSpPr/>
          <p:nvPr/>
        </p:nvSpPr>
        <p:spPr>
          <a:xfrm>
            <a:off x="20646710" y="10442713"/>
            <a:ext cx="2633367" cy="2425069"/>
          </a:xfrm>
          <a:prstGeom prst="rect">
            <a:avLst/>
          </a:prstGeom>
          <a:solidFill>
            <a:srgbClr val="880C0A">
              <a:alpha val="678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34" name="CHUNK OPTIONS"/>
          <p:cNvSpPr txBox="1"/>
          <p:nvPr/>
        </p:nvSpPr>
        <p:spPr>
          <a:xfrm>
            <a:off x="21008643" y="8224618"/>
            <a:ext cx="187296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CHUNK OPTIONS</a:t>
            </a:r>
          </a:p>
        </p:txBody>
      </p:sp>
      <p:sp>
        <p:nvSpPr>
          <p:cNvPr id="1335" name="GETTING…"/>
          <p:cNvSpPr txBox="1"/>
          <p:nvPr/>
        </p:nvSpPr>
        <p:spPr>
          <a:xfrm>
            <a:off x="21021343" y="5301987"/>
            <a:ext cx="187296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GETTING</a:t>
            </a:r>
          </a:p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STARTED</a:t>
            </a:r>
          </a:p>
        </p:txBody>
      </p:sp>
      <p:sp>
        <p:nvSpPr>
          <p:cNvPr id="1336" name="```{r}…"/>
          <p:cNvSpPr txBox="1"/>
          <p:nvPr/>
        </p:nvSpPr>
        <p:spPr>
          <a:xfrm>
            <a:off x="10963781" y="5504147"/>
            <a:ext cx="2278135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```{r}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some R code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```</a:t>
            </a:r>
          </a:p>
        </p:txBody>
      </p:sp>
      <p:sp>
        <p:nvSpPr>
          <p:cNvPr id="1337" name="```{r setup, include=FALSE}…"/>
          <p:cNvSpPr txBox="1"/>
          <p:nvPr/>
        </p:nvSpPr>
        <p:spPr>
          <a:xfrm>
            <a:off x="14377685" y="5453347"/>
            <a:ext cx="5826421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```{r setup, include=FALSE}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knitr::opts_chunk$set(echo = TRUE)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```</a:t>
            </a:r>
          </a:p>
        </p:txBody>
      </p:sp>
      <p:sp>
        <p:nvSpPr>
          <p:cNvPr id="1338" name="Global Option:"/>
          <p:cNvSpPr txBox="1"/>
          <p:nvPr/>
        </p:nvSpPr>
        <p:spPr>
          <a:xfrm>
            <a:off x="14320625" y="4755563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Global Option:</a:t>
            </a:r>
          </a:p>
        </p:txBody>
      </p:sp>
      <p:sp>
        <p:nvSpPr>
          <p:cNvPr id="1339" name="Line"/>
          <p:cNvSpPr/>
          <p:nvPr/>
        </p:nvSpPr>
        <p:spPr>
          <a:xfrm flipV="1">
            <a:off x="13976796" y="4793114"/>
            <a:ext cx="1" cy="2042312"/>
          </a:xfrm>
          <a:prstGeom prst="line">
            <a:avLst/>
          </a:prstGeom>
          <a:ln w="50800">
            <a:solidFill>
              <a:srgbClr val="3C3A4B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40" name="echo (= TRUE or FALSE - print my code)…"/>
          <p:cNvSpPr txBox="1"/>
          <p:nvPr/>
        </p:nvSpPr>
        <p:spPr>
          <a:xfrm>
            <a:off x="2449662" y="8341362"/>
            <a:ext cx="8636001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echo (= TRUE or FALSE - print my code)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eval (= TRUE or FALSE - run my code)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warning (= TRUE or FALSE display warning messages)</a:t>
            </a:r>
          </a:p>
        </p:txBody>
      </p:sp>
      <p:sp>
        <p:nvSpPr>
          <p:cNvPr id="1341" name="fig.align (= 'left', 'right', 'center')…"/>
          <p:cNvSpPr txBox="1"/>
          <p:nvPr/>
        </p:nvSpPr>
        <p:spPr>
          <a:xfrm>
            <a:off x="13399377" y="8341362"/>
            <a:ext cx="8243705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fig.align (= 'left', 'right', 'center')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fig.cap (= 'my figure cation’)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fig.height (= n), fig.width (= n)</a:t>
            </a:r>
          </a:p>
        </p:txBody>
      </p:sp>
      <p:sp>
        <p:nvSpPr>
          <p:cNvPr id="1342" name="TEXT"/>
          <p:cNvSpPr txBox="1"/>
          <p:nvPr/>
        </p:nvSpPr>
        <p:spPr>
          <a:xfrm>
            <a:off x="21394382" y="11375847"/>
            <a:ext cx="125388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TEXT</a:t>
            </a:r>
          </a:p>
        </p:txBody>
      </p:sp>
      <p:sp>
        <p:nvSpPr>
          <p:cNvPr id="1343" name="Header size ranging from largest (one #) to smallest (six #):…"/>
          <p:cNvSpPr txBox="1"/>
          <p:nvPr/>
        </p:nvSpPr>
        <p:spPr>
          <a:xfrm>
            <a:off x="2214352" y="11229377"/>
            <a:ext cx="7111856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Header size ranging from largest (one #) to smallest (six #):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 my.text, ## my.text, ### my.text, etc.</a:t>
            </a:r>
          </a:p>
        </p:txBody>
      </p:sp>
      <p:sp>
        <p:nvSpPr>
          <p:cNvPr id="1344" name="*italics*…"/>
          <p:cNvSpPr txBox="1"/>
          <p:nvPr/>
        </p:nvSpPr>
        <p:spPr>
          <a:xfrm>
            <a:off x="10371570" y="11229377"/>
            <a:ext cx="248482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*italics*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**bold**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`highlighted`</a:t>
            </a:r>
          </a:p>
        </p:txBody>
      </p:sp>
      <p:sp>
        <p:nvSpPr>
          <p:cNvPr id="1345" name="Text:"/>
          <p:cNvSpPr txBox="1"/>
          <p:nvPr/>
        </p:nvSpPr>
        <p:spPr>
          <a:xfrm>
            <a:off x="9726027" y="10587506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Text:</a:t>
            </a:r>
          </a:p>
        </p:txBody>
      </p:sp>
      <p:sp>
        <p:nvSpPr>
          <p:cNvPr id="1346" name="Lists:"/>
          <p:cNvSpPr txBox="1"/>
          <p:nvPr/>
        </p:nvSpPr>
        <p:spPr>
          <a:xfrm>
            <a:off x="13513682" y="10587506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Lists:</a:t>
            </a:r>
          </a:p>
        </p:txBody>
      </p:sp>
      <p:sp>
        <p:nvSpPr>
          <p:cNvPr id="1347" name="List item1 (filled dot)…"/>
          <p:cNvSpPr txBox="1"/>
          <p:nvPr/>
        </p:nvSpPr>
        <p:spPr>
          <a:xfrm>
            <a:off x="14790683" y="10993218"/>
            <a:ext cx="5713668" cy="276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*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List item1 (filled dot)</a:t>
            </a:r>
          </a:p>
          <a:p>
            <a:pPr lvl="2" indent="0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+ sub-item1 (open dot)</a:t>
            </a:r>
          </a:p>
          <a:p>
            <a:pPr marL="463020" indent="-463020">
              <a:buSzPct val="100000"/>
              <a:buAutoNum type="arabicPeriod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List item1 (numbered)</a:t>
            </a:r>
          </a:p>
          <a:p>
            <a:pPr lvl="1" indent="889000"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i) sub-item1 (roman)</a:t>
            </a:r>
          </a:p>
          <a:p>
            <a:pPr marL="1352020" lvl="1" indent="-463020">
              <a:buSzPct val="100000"/>
              <a:buAutoNum type="arabicPeriod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</p:txBody>
      </p:sp>
      <p:sp>
        <p:nvSpPr>
          <p:cNvPr id="1348" name="Line"/>
          <p:cNvSpPr/>
          <p:nvPr/>
        </p:nvSpPr>
        <p:spPr>
          <a:xfrm flipV="1">
            <a:off x="13125084" y="10597345"/>
            <a:ext cx="1" cy="2115805"/>
          </a:xfrm>
          <a:prstGeom prst="line">
            <a:avLst/>
          </a:prstGeom>
          <a:ln w="50800">
            <a:solidFill>
              <a:srgbClr val="880C0A">
                <a:alpha val="67831"/>
              </a:srgbClr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49" name="Line"/>
          <p:cNvSpPr/>
          <p:nvPr/>
        </p:nvSpPr>
        <p:spPr>
          <a:xfrm flipV="1">
            <a:off x="11563184" y="7667947"/>
            <a:ext cx="1" cy="2115805"/>
          </a:xfrm>
          <a:prstGeom prst="line">
            <a:avLst/>
          </a:prstGeom>
          <a:ln w="50800">
            <a:solidFill>
              <a:srgbClr val="74719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355" name="Group"/>
          <p:cNvGrpSpPr/>
          <p:nvPr/>
        </p:nvGrpSpPr>
        <p:grpSpPr>
          <a:xfrm>
            <a:off x="18325766" y="6146204"/>
            <a:ext cx="5330386" cy="1953192"/>
            <a:chOff x="0" y="0"/>
            <a:chExt cx="5330385" cy="1953190"/>
          </a:xfrm>
        </p:grpSpPr>
        <p:sp>
          <p:nvSpPr>
            <p:cNvPr id="1352" name="EXERCISE 3"/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EXERCISE 3</a:t>
              </a:r>
            </a:p>
          </p:txBody>
        </p:sp>
        <p:sp>
          <p:nvSpPr>
            <p:cNvPr id="1353" name="R MARKDOWN"/>
            <p:cNvSpPr txBox="1"/>
            <p:nvPr/>
          </p:nvSpPr>
          <p:spPr>
            <a:xfrm>
              <a:off x="1195511" y="0"/>
              <a:ext cx="3636519" cy="4136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 MARKDOWN</a:t>
              </a:r>
            </a:p>
          </p:txBody>
        </p:sp>
        <p:sp>
          <p:nvSpPr>
            <p:cNvPr id="1354" name="Line"/>
            <p:cNvSpPr/>
            <p:nvPr/>
          </p:nvSpPr>
          <p:spPr>
            <a:xfrm>
              <a:off x="758393" y="175104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401" name="Group"/>
          <p:cNvGrpSpPr/>
          <p:nvPr/>
        </p:nvGrpSpPr>
        <p:grpSpPr>
          <a:xfrm>
            <a:off x="1193626" y="3620536"/>
            <a:ext cx="12985615" cy="7314333"/>
            <a:chOff x="0" y="0"/>
            <a:chExt cx="12985613" cy="7314332"/>
          </a:xfrm>
        </p:grpSpPr>
        <p:sp>
          <p:nvSpPr>
            <p:cNvPr id="1356" name="Line 18"/>
            <p:cNvSpPr/>
            <p:nvPr/>
          </p:nvSpPr>
          <p:spPr>
            <a:xfrm>
              <a:off x="3540584" y="3526304"/>
              <a:ext cx="7794786" cy="1"/>
            </a:xfrm>
            <a:prstGeom prst="lin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7" name="Oval 9"/>
            <p:cNvSpPr/>
            <p:nvPr/>
          </p:nvSpPr>
          <p:spPr>
            <a:xfrm>
              <a:off x="11486514" y="2839320"/>
              <a:ext cx="1331012" cy="1331013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8" name="Oval 14"/>
            <p:cNvSpPr/>
            <p:nvPr/>
          </p:nvSpPr>
          <p:spPr>
            <a:xfrm>
              <a:off x="11318428" y="2669278"/>
              <a:ext cx="1667186" cy="1669141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59" name="Oval 27"/>
            <p:cNvSpPr/>
            <p:nvPr/>
          </p:nvSpPr>
          <p:spPr>
            <a:xfrm>
              <a:off x="3109304" y="3465933"/>
              <a:ext cx="158316" cy="158316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0" name="Oval 28"/>
            <p:cNvSpPr/>
            <p:nvPr/>
          </p:nvSpPr>
          <p:spPr>
            <a:xfrm>
              <a:off x="4563786" y="3458847"/>
              <a:ext cx="160270" cy="158315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1" name="Oval 29"/>
            <p:cNvSpPr/>
            <p:nvPr/>
          </p:nvSpPr>
          <p:spPr>
            <a:xfrm>
              <a:off x="7005256" y="3465933"/>
              <a:ext cx="158315" cy="158316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2" name="Oval 10"/>
            <p:cNvSpPr/>
            <p:nvPr/>
          </p:nvSpPr>
          <p:spPr>
            <a:xfrm>
              <a:off x="7133609" y="5809371"/>
              <a:ext cx="1331012" cy="1336876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3" name="Oval 15"/>
            <p:cNvSpPr/>
            <p:nvPr/>
          </p:nvSpPr>
          <p:spPr>
            <a:xfrm>
              <a:off x="6965523" y="5641285"/>
              <a:ext cx="1667186" cy="1673048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4" name="Freeform 20"/>
            <p:cNvSpPr/>
            <p:nvPr/>
          </p:nvSpPr>
          <p:spPr>
            <a:xfrm>
              <a:off x="3615519" y="4599540"/>
              <a:ext cx="3350005" cy="18763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944" y="0"/>
                  </a:lnTo>
                  <a:lnTo>
                    <a:pt x="18752" y="21600"/>
                  </a:lnTo>
                  <a:lnTo>
                    <a:pt x="2160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5" name="Oval 33"/>
            <p:cNvSpPr/>
            <p:nvPr/>
          </p:nvSpPr>
          <p:spPr>
            <a:xfrm>
              <a:off x="3445477" y="4519405"/>
              <a:ext cx="160271" cy="160271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6" name="Oval 34"/>
            <p:cNvSpPr/>
            <p:nvPr/>
          </p:nvSpPr>
          <p:spPr>
            <a:xfrm>
              <a:off x="5732235" y="5668648"/>
              <a:ext cx="160271" cy="160271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7" name="Oval 35"/>
            <p:cNvSpPr/>
            <p:nvPr/>
          </p:nvSpPr>
          <p:spPr>
            <a:xfrm>
              <a:off x="6885387" y="6395719"/>
              <a:ext cx="158316" cy="16417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8" name="Oval 8"/>
            <p:cNvSpPr/>
            <p:nvPr/>
          </p:nvSpPr>
          <p:spPr>
            <a:xfrm>
              <a:off x="9387141" y="4505725"/>
              <a:ext cx="1331013" cy="1332968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69" name="Oval 13"/>
            <p:cNvSpPr/>
            <p:nvPr/>
          </p:nvSpPr>
          <p:spPr>
            <a:xfrm>
              <a:off x="9219055" y="4337638"/>
              <a:ext cx="1667186" cy="1669141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0" name="Freeform 19"/>
            <p:cNvSpPr/>
            <p:nvPr/>
          </p:nvSpPr>
          <p:spPr>
            <a:xfrm>
              <a:off x="2939264" y="4075735"/>
              <a:ext cx="6279794" cy="1096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1173" y="0"/>
                  </a:lnTo>
                  <a:lnTo>
                    <a:pt x="15650" y="21600"/>
                  </a:lnTo>
                  <a:lnTo>
                    <a:pt x="2160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1" name="Oval 30"/>
            <p:cNvSpPr/>
            <p:nvPr/>
          </p:nvSpPr>
          <p:spPr>
            <a:xfrm>
              <a:off x="2771177" y="3989738"/>
              <a:ext cx="160271" cy="16417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2" name="Oval 31"/>
            <p:cNvSpPr/>
            <p:nvPr/>
          </p:nvSpPr>
          <p:spPr>
            <a:xfrm>
              <a:off x="6111090" y="3995601"/>
              <a:ext cx="160271" cy="16417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3" name="Oval 32"/>
            <p:cNvSpPr/>
            <p:nvPr/>
          </p:nvSpPr>
          <p:spPr>
            <a:xfrm>
              <a:off x="9133058" y="5092072"/>
              <a:ext cx="164178" cy="160271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4" name="Freeform 17"/>
            <p:cNvSpPr/>
            <p:nvPr/>
          </p:nvSpPr>
          <p:spPr>
            <a:xfrm>
              <a:off x="2868902" y="2121906"/>
              <a:ext cx="5886938" cy="8984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9453" y="0"/>
                  </a:lnTo>
                  <a:lnTo>
                    <a:pt x="7234" y="21600"/>
                  </a:lnTo>
                  <a:lnTo>
                    <a:pt x="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5" name="Oval 7"/>
            <p:cNvSpPr/>
            <p:nvPr/>
          </p:nvSpPr>
          <p:spPr>
            <a:xfrm>
              <a:off x="8952419" y="1476797"/>
              <a:ext cx="1331012" cy="1331012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6" name="Oval 12"/>
            <p:cNvSpPr/>
            <p:nvPr/>
          </p:nvSpPr>
          <p:spPr>
            <a:xfrm>
              <a:off x="8784333" y="1307733"/>
              <a:ext cx="1667186" cy="1669141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7" name="Oval 24"/>
            <p:cNvSpPr/>
            <p:nvPr/>
          </p:nvSpPr>
          <p:spPr>
            <a:xfrm>
              <a:off x="2700815" y="2936264"/>
              <a:ext cx="160271" cy="164178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8" name="Oval 25"/>
            <p:cNvSpPr/>
            <p:nvPr/>
          </p:nvSpPr>
          <p:spPr>
            <a:xfrm>
              <a:off x="6358840" y="2050446"/>
              <a:ext cx="160271" cy="158315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79" name="Oval 26"/>
            <p:cNvSpPr/>
            <p:nvPr/>
          </p:nvSpPr>
          <p:spPr>
            <a:xfrm>
              <a:off x="8692416" y="2050446"/>
              <a:ext cx="164179" cy="158315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0" name="Oval 6"/>
            <p:cNvSpPr/>
            <p:nvPr/>
          </p:nvSpPr>
          <p:spPr>
            <a:xfrm>
              <a:off x="6866801" y="168086"/>
              <a:ext cx="1331012" cy="1332965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1" name="Oval 11"/>
            <p:cNvSpPr/>
            <p:nvPr/>
          </p:nvSpPr>
          <p:spPr>
            <a:xfrm>
              <a:off x="6698715" y="0"/>
              <a:ext cx="1667185" cy="1669138"/>
            </a:xfrm>
            <a:prstGeom prst="ellipse">
              <a:avLst/>
            </a:pr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2" name="Freeform 16"/>
            <p:cNvSpPr/>
            <p:nvPr/>
          </p:nvSpPr>
          <p:spPr>
            <a:xfrm>
              <a:off x="3785814" y="870599"/>
              <a:ext cx="2927218" cy="16691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1178" y="0"/>
                  </a:lnTo>
                  <a:lnTo>
                    <a:pt x="2722" y="21600"/>
                  </a:lnTo>
                  <a:lnTo>
                    <a:pt x="0" y="21600"/>
                  </a:lnTo>
                </a:path>
              </a:pathLst>
            </a:custGeom>
            <a:noFill/>
            <a:ln w="14288" cap="rnd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3" name="Freeform 21"/>
            <p:cNvSpPr/>
            <p:nvPr/>
          </p:nvSpPr>
          <p:spPr>
            <a:xfrm>
              <a:off x="3316540" y="2411917"/>
              <a:ext cx="160150" cy="1574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29" h="18125" extrusionOk="0">
                  <a:moveTo>
                    <a:pt x="11906" y="17702"/>
                  </a:moveTo>
                  <a:cubicBezTo>
                    <a:pt x="4706" y="19862"/>
                    <a:pt x="-1386" y="13382"/>
                    <a:pt x="276" y="6362"/>
                  </a:cubicBezTo>
                  <a:cubicBezTo>
                    <a:pt x="1383" y="3662"/>
                    <a:pt x="3599" y="962"/>
                    <a:pt x="6922" y="422"/>
                  </a:cubicBezTo>
                  <a:cubicBezTo>
                    <a:pt x="14122" y="-1738"/>
                    <a:pt x="20214" y="4742"/>
                    <a:pt x="18552" y="11762"/>
                  </a:cubicBezTo>
                  <a:cubicBezTo>
                    <a:pt x="17445" y="14462"/>
                    <a:pt x="15229" y="17162"/>
                    <a:pt x="11906" y="17702"/>
                  </a:cubicBezTo>
                  <a:close/>
                </a:path>
              </a:pathLst>
            </a:custGeom>
            <a:solidFill>
              <a:srgbClr val="436C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84" name="1"/>
            <p:cNvSpPr txBox="1"/>
            <p:nvPr/>
          </p:nvSpPr>
          <p:spPr>
            <a:xfrm>
              <a:off x="7248427" y="203189"/>
              <a:ext cx="567761" cy="1265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385" name="2"/>
            <p:cNvSpPr txBox="1"/>
            <p:nvPr/>
          </p:nvSpPr>
          <p:spPr>
            <a:xfrm>
              <a:off x="9325305" y="1511015"/>
              <a:ext cx="567761" cy="1296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386" name="3"/>
            <p:cNvSpPr txBox="1"/>
            <p:nvPr/>
          </p:nvSpPr>
          <p:spPr>
            <a:xfrm>
              <a:off x="11868140" y="2880852"/>
              <a:ext cx="567762" cy="1296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387" name="4"/>
            <p:cNvSpPr txBox="1"/>
            <p:nvPr/>
          </p:nvSpPr>
          <p:spPr>
            <a:xfrm>
              <a:off x="9749008" y="4545972"/>
              <a:ext cx="567761" cy="13310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388" name="5"/>
            <p:cNvSpPr txBox="1"/>
            <p:nvPr/>
          </p:nvSpPr>
          <p:spPr>
            <a:xfrm>
              <a:off x="7503751" y="5855592"/>
              <a:ext cx="567761" cy="12967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7000" b="1">
                  <a:solidFill>
                    <a:srgbClr val="EBEBE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389" name="Oval 23"/>
            <p:cNvSpPr/>
            <p:nvPr/>
          </p:nvSpPr>
          <p:spPr>
            <a:xfrm>
              <a:off x="6604510" y="792535"/>
              <a:ext cx="160270" cy="160269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390" name="Freeform 395"/>
            <p:cNvSpPr/>
            <p:nvPr/>
          </p:nvSpPr>
          <p:spPr>
            <a:xfrm>
              <a:off x="402774" y="2248749"/>
              <a:ext cx="3585943" cy="25101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1" name="Freeform 396"/>
            <p:cNvSpPr/>
            <p:nvPr/>
          </p:nvSpPr>
          <p:spPr>
            <a:xfrm>
              <a:off x="402774" y="4651618"/>
              <a:ext cx="3585943" cy="107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C697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2" name="Rectangle 397"/>
            <p:cNvSpPr/>
            <p:nvPr/>
          </p:nvSpPr>
          <p:spPr>
            <a:xfrm>
              <a:off x="546399" y="2426561"/>
              <a:ext cx="3300254" cy="21241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3" name="Freeform 398"/>
            <p:cNvSpPr/>
            <p:nvPr/>
          </p:nvSpPr>
          <p:spPr>
            <a:xfrm>
              <a:off x="0" y="4770160"/>
              <a:ext cx="4393053" cy="65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4" name="Rectangle 399"/>
            <p:cNvSpPr/>
            <p:nvPr/>
          </p:nvSpPr>
          <p:spPr>
            <a:xfrm>
              <a:off x="0" y="4742928"/>
              <a:ext cx="4393053" cy="27234"/>
            </a:xfrm>
            <a:prstGeom prst="rect">
              <a:avLst/>
            </a:prstGeom>
            <a:solidFill>
              <a:srgbClr val="2D4F5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95" name="Oval"/>
            <p:cNvSpPr/>
            <p:nvPr/>
          </p:nvSpPr>
          <p:spPr>
            <a:xfrm>
              <a:off x="1094086" y="3061368"/>
              <a:ext cx="785398" cy="780612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396" name="Oval"/>
            <p:cNvSpPr/>
            <p:nvPr/>
          </p:nvSpPr>
          <p:spPr>
            <a:xfrm>
              <a:off x="1238205" y="3096928"/>
              <a:ext cx="497161" cy="29210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397" name="R"/>
            <p:cNvSpPr txBox="1"/>
            <p:nvPr/>
          </p:nvSpPr>
          <p:spPr>
            <a:xfrm>
              <a:off x="1278745" y="3026073"/>
              <a:ext cx="493840" cy="7464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4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  <p:sp>
          <p:nvSpPr>
            <p:cNvPr id="1398" name="Studio"/>
            <p:cNvSpPr txBox="1"/>
            <p:nvPr/>
          </p:nvSpPr>
          <p:spPr>
            <a:xfrm>
              <a:off x="1898247" y="3096928"/>
              <a:ext cx="1219284" cy="7319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000">
                  <a:solidFill>
                    <a:srgbClr val="576B85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Studio</a:t>
              </a:r>
            </a:p>
          </p:txBody>
        </p:sp>
        <p:sp>
          <p:nvSpPr>
            <p:cNvPr id="1399" name="Oval 25"/>
            <p:cNvSpPr/>
            <p:nvPr/>
          </p:nvSpPr>
          <p:spPr>
            <a:xfrm>
              <a:off x="5223086" y="794488"/>
              <a:ext cx="160271" cy="158316"/>
            </a:xfrm>
            <a:prstGeom prst="ellipse">
              <a:avLst/>
            </a:prstGeom>
            <a:solidFill>
              <a:srgbClr val="AFAFAF">
                <a:alpha val="7998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400" name="Oval 29"/>
            <p:cNvSpPr/>
            <p:nvPr/>
          </p:nvSpPr>
          <p:spPr>
            <a:xfrm>
              <a:off x="11234998" y="3453233"/>
              <a:ext cx="158316" cy="158316"/>
            </a:xfrm>
            <a:prstGeom prst="ellipse">
              <a:avLst/>
            </a:prstGeom>
            <a:solidFill>
              <a:srgbClr val="355B6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1402" name="R markdown…"/>
          <p:cNvSpPr txBox="1"/>
          <p:nvPr/>
        </p:nvSpPr>
        <p:spPr>
          <a:xfrm>
            <a:off x="13065388" y="8175858"/>
            <a:ext cx="2236283" cy="276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 markdown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Output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Syntax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Tables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Plots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Images</a:t>
            </a:r>
          </a:p>
        </p:txBody>
      </p:sp>
      <p:sp>
        <p:nvSpPr>
          <p:cNvPr id="1403" name="Oval 23"/>
          <p:cNvSpPr/>
          <p:nvPr/>
        </p:nvSpPr>
        <p:spPr>
          <a:xfrm>
            <a:off x="13718454" y="8806758"/>
            <a:ext cx="155496" cy="155494"/>
          </a:xfrm>
          <a:prstGeom prst="ellipse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404" name="Oval 23"/>
          <p:cNvSpPr/>
          <p:nvPr/>
        </p:nvSpPr>
        <p:spPr>
          <a:xfrm>
            <a:off x="13718454" y="9246532"/>
            <a:ext cx="155496" cy="155494"/>
          </a:xfrm>
          <a:prstGeom prst="ellipse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405" name="Oval 23"/>
          <p:cNvSpPr/>
          <p:nvPr/>
        </p:nvSpPr>
        <p:spPr>
          <a:xfrm>
            <a:off x="13718454" y="9707760"/>
            <a:ext cx="155496" cy="155494"/>
          </a:xfrm>
          <a:prstGeom prst="ellipse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406" name="Oval 23"/>
          <p:cNvSpPr/>
          <p:nvPr/>
        </p:nvSpPr>
        <p:spPr>
          <a:xfrm>
            <a:off x="13718454" y="10166973"/>
            <a:ext cx="155496" cy="155494"/>
          </a:xfrm>
          <a:prstGeom prst="ellipse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407" name="Oval 23"/>
          <p:cNvSpPr/>
          <p:nvPr/>
        </p:nvSpPr>
        <p:spPr>
          <a:xfrm>
            <a:off x="13718454" y="10607137"/>
            <a:ext cx="155496" cy="155494"/>
          </a:xfrm>
          <a:prstGeom prst="ellipse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408" name="Oval 23"/>
          <p:cNvSpPr/>
          <p:nvPr/>
        </p:nvSpPr>
        <p:spPr>
          <a:xfrm>
            <a:off x="12812521" y="8374958"/>
            <a:ext cx="155496" cy="155494"/>
          </a:xfrm>
          <a:prstGeom prst="ellipse">
            <a:avLst/>
          </a:prstGeom>
          <a:solidFill>
            <a:srgbClr val="355B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409" name="26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26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bioinformatics_illustration_web.jpg" descr="bioinformatics_illustration_web.jpg"/>
          <p:cNvPicPr>
            <a:picLocks noChangeAspect="1"/>
          </p:cNvPicPr>
          <p:nvPr/>
        </p:nvPicPr>
        <p:blipFill>
          <a:blip r:embed="rId2">
            <a:alphaModFix amt="50148"/>
          </a:blip>
          <a:srcRect t="105" b="954"/>
          <a:stretch>
            <a:fillRect/>
          </a:stretch>
        </p:blipFill>
        <p:spPr>
          <a:xfrm rot="5400000">
            <a:off x="7152755" y="4469455"/>
            <a:ext cx="13733239" cy="4777262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Rectangle"/>
          <p:cNvSpPr/>
          <p:nvPr/>
        </p:nvSpPr>
        <p:spPr>
          <a:xfrm>
            <a:off x="15954173" y="-181273"/>
            <a:ext cx="8454415" cy="1392492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23" name="Group"/>
          <p:cNvGrpSpPr/>
          <p:nvPr/>
        </p:nvGrpSpPr>
        <p:grpSpPr>
          <a:xfrm>
            <a:off x="1394494" y="1524000"/>
            <a:ext cx="9486170" cy="3475977"/>
            <a:chOff x="0" y="0"/>
            <a:chExt cx="9486169" cy="3475976"/>
          </a:xfrm>
        </p:grpSpPr>
        <p:sp>
          <p:nvSpPr>
            <p:cNvPr id="120" name="THE PRACTICALS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THE PRACTICALS</a:t>
              </a:r>
            </a:p>
          </p:txBody>
        </p:sp>
        <p:sp>
          <p:nvSpPr>
            <p:cNvPr id="121" name="FROM EXCEL TO R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122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24" name="Rectangle"/>
          <p:cNvSpPr/>
          <p:nvPr/>
        </p:nvSpPr>
        <p:spPr>
          <a:xfrm>
            <a:off x="1510893" y="4277379"/>
            <a:ext cx="21247914" cy="3715371"/>
          </a:xfrm>
          <a:prstGeom prst="rect">
            <a:avLst/>
          </a:prstGeom>
          <a:solidFill>
            <a:srgbClr val="FFFFFF"/>
          </a:solidFill>
          <a:ln w="508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32" name="Group"/>
          <p:cNvGrpSpPr/>
          <p:nvPr/>
        </p:nvGrpSpPr>
        <p:grpSpPr>
          <a:xfrm>
            <a:off x="1485899" y="8509013"/>
            <a:ext cx="21272908" cy="3715371"/>
            <a:chOff x="0" y="0"/>
            <a:chExt cx="21272906" cy="3715370"/>
          </a:xfrm>
        </p:grpSpPr>
        <p:sp>
          <p:nvSpPr>
            <p:cNvPr id="125" name="Rectangle"/>
            <p:cNvSpPr/>
            <p:nvPr/>
          </p:nvSpPr>
          <p:spPr>
            <a:xfrm>
              <a:off x="24994" y="0"/>
              <a:ext cx="21247913" cy="371537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293441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26" name="Freeform 43"/>
            <p:cNvSpPr/>
            <p:nvPr/>
          </p:nvSpPr>
          <p:spPr>
            <a:xfrm>
              <a:off x="0" y="1322658"/>
              <a:ext cx="5007565" cy="1070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5" h="21334" extrusionOk="0">
                  <a:moveTo>
                    <a:pt x="18763" y="21223"/>
                  </a:moveTo>
                  <a:cubicBezTo>
                    <a:pt x="21499" y="11338"/>
                    <a:pt x="21499" y="11338"/>
                    <a:pt x="21499" y="11338"/>
                  </a:cubicBezTo>
                  <a:cubicBezTo>
                    <a:pt x="21600" y="10972"/>
                    <a:pt x="21600" y="10362"/>
                    <a:pt x="21499" y="9996"/>
                  </a:cubicBezTo>
                  <a:cubicBezTo>
                    <a:pt x="18763" y="111"/>
                    <a:pt x="18763" y="111"/>
                    <a:pt x="18763" y="111"/>
                  </a:cubicBezTo>
                  <a:cubicBezTo>
                    <a:pt x="18695" y="-133"/>
                    <a:pt x="18577" y="50"/>
                    <a:pt x="18577" y="416"/>
                  </a:cubicBezTo>
                  <a:cubicBezTo>
                    <a:pt x="18577" y="2491"/>
                    <a:pt x="18577" y="2491"/>
                    <a:pt x="18577" y="2491"/>
                  </a:cubicBezTo>
                  <a:cubicBezTo>
                    <a:pt x="0" y="2491"/>
                    <a:pt x="0" y="2491"/>
                    <a:pt x="0" y="2491"/>
                  </a:cubicBezTo>
                  <a:cubicBezTo>
                    <a:pt x="0" y="18843"/>
                    <a:pt x="0" y="18843"/>
                    <a:pt x="0" y="18843"/>
                  </a:cubicBezTo>
                  <a:cubicBezTo>
                    <a:pt x="18577" y="18843"/>
                    <a:pt x="18577" y="18843"/>
                    <a:pt x="18577" y="18843"/>
                  </a:cubicBezTo>
                  <a:cubicBezTo>
                    <a:pt x="18577" y="20918"/>
                    <a:pt x="18577" y="20918"/>
                    <a:pt x="18577" y="20918"/>
                  </a:cubicBezTo>
                  <a:cubicBezTo>
                    <a:pt x="18577" y="21284"/>
                    <a:pt x="18695" y="21467"/>
                    <a:pt x="18763" y="21223"/>
                  </a:cubicBez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7" name="Freeform 47"/>
            <p:cNvSpPr/>
            <p:nvPr/>
          </p:nvSpPr>
          <p:spPr>
            <a:xfrm>
              <a:off x="0" y="2143374"/>
              <a:ext cx="3830659" cy="1070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9" h="21349" extrusionOk="0">
                  <a:moveTo>
                    <a:pt x="18147" y="21222"/>
                  </a:moveTo>
                  <a:cubicBezTo>
                    <a:pt x="21477" y="11309"/>
                    <a:pt x="21477" y="11309"/>
                    <a:pt x="21477" y="11309"/>
                  </a:cubicBezTo>
                  <a:cubicBezTo>
                    <a:pt x="21600" y="11004"/>
                    <a:pt x="21600" y="10392"/>
                    <a:pt x="21477" y="10025"/>
                  </a:cubicBezTo>
                  <a:cubicBezTo>
                    <a:pt x="18147" y="112"/>
                    <a:pt x="18147" y="112"/>
                    <a:pt x="18147" y="112"/>
                  </a:cubicBezTo>
                  <a:cubicBezTo>
                    <a:pt x="18065" y="-133"/>
                    <a:pt x="17921" y="51"/>
                    <a:pt x="17921" y="418"/>
                  </a:cubicBezTo>
                  <a:cubicBezTo>
                    <a:pt x="17921" y="2498"/>
                    <a:pt x="17921" y="2498"/>
                    <a:pt x="17921" y="2498"/>
                  </a:cubicBezTo>
                  <a:cubicBezTo>
                    <a:pt x="0" y="2498"/>
                    <a:pt x="0" y="2498"/>
                    <a:pt x="0" y="2498"/>
                  </a:cubicBezTo>
                  <a:cubicBezTo>
                    <a:pt x="0" y="18897"/>
                    <a:pt x="0" y="18897"/>
                    <a:pt x="0" y="18897"/>
                  </a:cubicBezTo>
                  <a:cubicBezTo>
                    <a:pt x="17921" y="18897"/>
                    <a:pt x="17921" y="18897"/>
                    <a:pt x="17921" y="18897"/>
                  </a:cubicBezTo>
                  <a:cubicBezTo>
                    <a:pt x="17921" y="20977"/>
                    <a:pt x="17921" y="20977"/>
                    <a:pt x="17921" y="20977"/>
                  </a:cubicBezTo>
                  <a:cubicBezTo>
                    <a:pt x="17921" y="21345"/>
                    <a:pt x="18065" y="21467"/>
                    <a:pt x="18147" y="21222"/>
                  </a:cubicBezTo>
                  <a:close/>
                </a:path>
              </a:pathLst>
            </a:custGeom>
            <a:solidFill>
              <a:srgbClr val="3158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28" name="Freeform 44"/>
            <p:cNvSpPr/>
            <p:nvPr/>
          </p:nvSpPr>
          <p:spPr>
            <a:xfrm>
              <a:off x="-1" y="501363"/>
              <a:ext cx="2805652" cy="10700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21337" extrusionOk="0">
                  <a:moveTo>
                    <a:pt x="17058" y="21224"/>
                  </a:moveTo>
                  <a:cubicBezTo>
                    <a:pt x="21438" y="11311"/>
                    <a:pt x="21438" y="11311"/>
                    <a:pt x="21438" y="11311"/>
                  </a:cubicBezTo>
                  <a:cubicBezTo>
                    <a:pt x="21600" y="10944"/>
                    <a:pt x="21600" y="10394"/>
                    <a:pt x="21438" y="10027"/>
                  </a:cubicBezTo>
                  <a:cubicBezTo>
                    <a:pt x="17058" y="114"/>
                    <a:pt x="17058" y="114"/>
                    <a:pt x="17058" y="114"/>
                  </a:cubicBezTo>
                  <a:cubicBezTo>
                    <a:pt x="16950" y="-131"/>
                    <a:pt x="16761" y="53"/>
                    <a:pt x="16761" y="359"/>
                  </a:cubicBezTo>
                  <a:cubicBezTo>
                    <a:pt x="16761" y="2439"/>
                    <a:pt x="16761" y="2439"/>
                    <a:pt x="16761" y="2439"/>
                  </a:cubicBezTo>
                  <a:cubicBezTo>
                    <a:pt x="0" y="2439"/>
                    <a:pt x="0" y="2439"/>
                    <a:pt x="0" y="2439"/>
                  </a:cubicBezTo>
                  <a:cubicBezTo>
                    <a:pt x="0" y="18899"/>
                    <a:pt x="0" y="18899"/>
                    <a:pt x="0" y="18899"/>
                  </a:cubicBezTo>
                  <a:cubicBezTo>
                    <a:pt x="16761" y="18899"/>
                    <a:pt x="16761" y="18899"/>
                    <a:pt x="16761" y="18899"/>
                  </a:cubicBezTo>
                  <a:cubicBezTo>
                    <a:pt x="16761" y="20979"/>
                    <a:pt x="16761" y="20979"/>
                    <a:pt x="16761" y="20979"/>
                  </a:cubicBezTo>
                  <a:cubicBezTo>
                    <a:pt x="16761" y="21285"/>
                    <a:pt x="16950" y="21469"/>
                    <a:pt x="17058" y="21224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129" name="Download and install the newest version of R (https://cran.r-project.org/)"/>
            <p:cNvSpPr txBox="1"/>
            <p:nvPr/>
          </p:nvSpPr>
          <p:spPr>
            <a:xfrm>
              <a:off x="3340879" y="713001"/>
              <a:ext cx="12446004" cy="535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Download and install the newest version of R (</a:t>
              </a:r>
              <a:r>
                <a:rPr u="sng">
                  <a:hlinkClick r:id="rId3"/>
                </a:rPr>
                <a:t>https://cran.r-project.org/</a:t>
              </a:r>
              <a:r>
                <a:t>)</a:t>
              </a:r>
            </a:p>
          </p:txBody>
        </p:sp>
        <p:sp>
          <p:nvSpPr>
            <p:cNvPr id="130" name="Download and install the newest version of R-studio (http://www.rstudio.com/download)"/>
            <p:cNvSpPr txBox="1"/>
            <p:nvPr/>
          </p:nvSpPr>
          <p:spPr>
            <a:xfrm>
              <a:off x="5436379" y="1596064"/>
              <a:ext cx="14919329" cy="535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Download and install the newest version of R-studio (</a:t>
              </a:r>
              <a:r>
                <a:rPr u="sng">
                  <a:hlinkClick r:id="rId4"/>
                </a:rPr>
                <a:t>http://www.rstudio.com/download</a:t>
              </a:r>
              <a:r>
                <a:t>)</a:t>
              </a:r>
            </a:p>
          </p:txBody>
        </p:sp>
        <p:sp>
          <p:nvSpPr>
            <p:cNvPr id="131" name="Download the course material and place it somewhere you can find it again!…"/>
            <p:cNvSpPr txBox="1"/>
            <p:nvPr/>
          </p:nvSpPr>
          <p:spPr>
            <a:xfrm>
              <a:off x="4369579" y="2479128"/>
              <a:ext cx="15760108" cy="929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Download the course material and place it somewhere you can find it again!</a:t>
              </a:r>
            </a:p>
            <a:p>
              <a:pPr>
                <a:defRPr sz="2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>
                  <a:hlinkClick r:id="rId5"/>
                </a:rPr>
                <a:t>https://github.com/Center-for-Health-Data-Science/FromExceltoR</a:t>
              </a:r>
              <a:r>
                <a:t> </a:t>
              </a:r>
            </a:p>
          </p:txBody>
        </p:sp>
      </p:grpSp>
      <p:pic>
        <p:nvPicPr>
          <p:cNvPr id="133" name="91on5Tt+MVL.jpg" descr="91on5Tt+MVL.jpg"/>
          <p:cNvPicPr>
            <a:picLocks noChangeAspect="1"/>
          </p:cNvPicPr>
          <p:nvPr/>
        </p:nvPicPr>
        <p:blipFill>
          <a:blip r:embed="rId6"/>
          <a:srcRect b="1746"/>
          <a:stretch>
            <a:fillRect/>
          </a:stretch>
        </p:blipFill>
        <p:spPr>
          <a:xfrm>
            <a:off x="19838091" y="4460252"/>
            <a:ext cx="2273142" cy="3349518"/>
          </a:xfrm>
          <a:prstGeom prst="rect">
            <a:avLst/>
          </a:prstGeom>
          <a:ln w="12700">
            <a:solidFill>
              <a:srgbClr val="293441"/>
            </a:solidFill>
            <a:miter lim="400000"/>
          </a:ln>
        </p:spPr>
      </p:pic>
      <p:sp>
        <p:nvSpPr>
          <p:cNvPr id="134" name="Freeform 43"/>
          <p:cNvSpPr/>
          <p:nvPr/>
        </p:nvSpPr>
        <p:spPr>
          <a:xfrm flipH="1">
            <a:off x="14601163" y="5673935"/>
            <a:ext cx="5240001" cy="1070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390622">
              <a:alpha val="67831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135" name="Freeform 43"/>
          <p:cNvSpPr/>
          <p:nvPr/>
        </p:nvSpPr>
        <p:spPr>
          <a:xfrm flipH="1">
            <a:off x="15610250" y="4866010"/>
            <a:ext cx="4230914" cy="1070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136" name="Freeform 43"/>
          <p:cNvSpPr/>
          <p:nvPr/>
        </p:nvSpPr>
        <p:spPr>
          <a:xfrm flipH="1">
            <a:off x="16673749" y="6462673"/>
            <a:ext cx="3163182" cy="1070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88434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137" name="“R for Data Science” - a generally useful book on R, also for this course"/>
          <p:cNvSpPr txBox="1"/>
          <p:nvPr/>
        </p:nvSpPr>
        <p:spPr>
          <a:xfrm>
            <a:off x="1829578" y="5957368"/>
            <a:ext cx="11938001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“R for Data Science” - a generally useful book on R, also for this course</a:t>
            </a:r>
          </a:p>
        </p:txBody>
      </p:sp>
      <p:sp>
        <p:nvSpPr>
          <p:cNvPr id="138" name="Two days: 9.00-16.30. There will be coffee breaks, we promise"/>
          <p:cNvSpPr txBox="1"/>
          <p:nvPr/>
        </p:nvSpPr>
        <p:spPr>
          <a:xfrm>
            <a:off x="1829578" y="5007433"/>
            <a:ext cx="12048531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r"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</a:t>
            </a:r>
            <a:r>
              <a:rPr sz="2900"/>
              <a:t>wo days: 9.00-16.30. There will be coffee breaks, we promise</a:t>
            </a:r>
          </a:p>
        </p:txBody>
      </p:sp>
      <p:sp>
        <p:nvSpPr>
          <p:cNvPr id="139" name="The course is build on hands-on presentations (.R, .Rmd) &amp; exercises"/>
          <p:cNvSpPr txBox="1"/>
          <p:nvPr/>
        </p:nvSpPr>
        <p:spPr>
          <a:xfrm>
            <a:off x="1725530" y="6907304"/>
            <a:ext cx="13219250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The course is build on hands-on presentations (.R, .Rmd) &amp; exercises</a:t>
            </a:r>
          </a:p>
        </p:txBody>
      </p:sp>
      <p:sp>
        <p:nvSpPr>
          <p:cNvPr id="140" name="Shape"/>
          <p:cNvSpPr/>
          <p:nvPr/>
        </p:nvSpPr>
        <p:spPr>
          <a:xfrm>
            <a:off x="14011261" y="4925888"/>
            <a:ext cx="639763" cy="5847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277" y="15043"/>
                </a:moveTo>
                <a:cubicBezTo>
                  <a:pt x="20437" y="14079"/>
                  <a:pt x="21600" y="12150"/>
                  <a:pt x="21600" y="9643"/>
                </a:cubicBezTo>
                <a:cubicBezTo>
                  <a:pt x="21600" y="9064"/>
                  <a:pt x="21268" y="8679"/>
                  <a:pt x="20769" y="8679"/>
                </a:cubicBezTo>
                <a:cubicBezTo>
                  <a:pt x="18111" y="8679"/>
                  <a:pt x="18111" y="8679"/>
                  <a:pt x="18111" y="8679"/>
                </a:cubicBezTo>
                <a:cubicBezTo>
                  <a:pt x="18111" y="8679"/>
                  <a:pt x="18111" y="8679"/>
                  <a:pt x="18111" y="8679"/>
                </a:cubicBezTo>
                <a:cubicBezTo>
                  <a:pt x="18111" y="8679"/>
                  <a:pt x="18111" y="8679"/>
                  <a:pt x="18111" y="8486"/>
                </a:cubicBezTo>
                <a:cubicBezTo>
                  <a:pt x="18111" y="8293"/>
                  <a:pt x="17945" y="8293"/>
                  <a:pt x="17778" y="8293"/>
                </a:cubicBezTo>
                <a:cubicBezTo>
                  <a:pt x="1495" y="8293"/>
                  <a:pt x="1495" y="8293"/>
                  <a:pt x="1495" y="8293"/>
                </a:cubicBezTo>
                <a:cubicBezTo>
                  <a:pt x="1329" y="8293"/>
                  <a:pt x="1163" y="8293"/>
                  <a:pt x="1163" y="8486"/>
                </a:cubicBezTo>
                <a:cubicBezTo>
                  <a:pt x="1163" y="8871"/>
                  <a:pt x="1163" y="9257"/>
                  <a:pt x="1163" y="9450"/>
                </a:cubicBezTo>
                <a:cubicBezTo>
                  <a:pt x="1163" y="12150"/>
                  <a:pt x="1994" y="14464"/>
                  <a:pt x="3489" y="16393"/>
                </a:cubicBezTo>
                <a:cubicBezTo>
                  <a:pt x="3489" y="16393"/>
                  <a:pt x="3323" y="16393"/>
                  <a:pt x="3157" y="16393"/>
                </a:cubicBezTo>
                <a:cubicBezTo>
                  <a:pt x="2326" y="16586"/>
                  <a:pt x="1662" y="16779"/>
                  <a:pt x="1163" y="17164"/>
                </a:cubicBezTo>
                <a:cubicBezTo>
                  <a:pt x="332" y="17550"/>
                  <a:pt x="0" y="18129"/>
                  <a:pt x="0" y="18707"/>
                </a:cubicBezTo>
                <a:cubicBezTo>
                  <a:pt x="0" y="19286"/>
                  <a:pt x="332" y="19864"/>
                  <a:pt x="1163" y="20250"/>
                </a:cubicBezTo>
                <a:cubicBezTo>
                  <a:pt x="1662" y="20636"/>
                  <a:pt x="2326" y="20829"/>
                  <a:pt x="3157" y="21021"/>
                </a:cubicBezTo>
                <a:cubicBezTo>
                  <a:pt x="4985" y="21407"/>
                  <a:pt x="7311" y="21600"/>
                  <a:pt x="9637" y="21600"/>
                </a:cubicBezTo>
                <a:cubicBezTo>
                  <a:pt x="12129" y="21600"/>
                  <a:pt x="14289" y="21407"/>
                  <a:pt x="16117" y="21021"/>
                </a:cubicBezTo>
                <a:cubicBezTo>
                  <a:pt x="16948" y="20829"/>
                  <a:pt x="17612" y="20636"/>
                  <a:pt x="18111" y="20250"/>
                </a:cubicBezTo>
                <a:cubicBezTo>
                  <a:pt x="18942" y="19864"/>
                  <a:pt x="19274" y="19286"/>
                  <a:pt x="19274" y="18707"/>
                </a:cubicBezTo>
                <a:cubicBezTo>
                  <a:pt x="19274" y="18129"/>
                  <a:pt x="18942" y="17550"/>
                  <a:pt x="18111" y="17164"/>
                </a:cubicBezTo>
                <a:cubicBezTo>
                  <a:pt x="17612" y="16779"/>
                  <a:pt x="16948" y="16586"/>
                  <a:pt x="16117" y="16393"/>
                </a:cubicBezTo>
                <a:cubicBezTo>
                  <a:pt x="15951" y="16393"/>
                  <a:pt x="15951" y="16393"/>
                  <a:pt x="15785" y="16393"/>
                </a:cubicBezTo>
                <a:cubicBezTo>
                  <a:pt x="15951" y="16200"/>
                  <a:pt x="16117" y="16007"/>
                  <a:pt x="16283" y="15621"/>
                </a:cubicBezTo>
                <a:cubicBezTo>
                  <a:pt x="16948" y="15621"/>
                  <a:pt x="17612" y="15429"/>
                  <a:pt x="18277" y="15043"/>
                </a:cubicBezTo>
                <a:close/>
                <a:moveTo>
                  <a:pt x="18111" y="10414"/>
                </a:moveTo>
                <a:cubicBezTo>
                  <a:pt x="18111" y="10414"/>
                  <a:pt x="18111" y="10414"/>
                  <a:pt x="18111" y="10414"/>
                </a:cubicBezTo>
                <a:cubicBezTo>
                  <a:pt x="19938" y="10414"/>
                  <a:pt x="19938" y="10414"/>
                  <a:pt x="19938" y="10414"/>
                </a:cubicBezTo>
                <a:cubicBezTo>
                  <a:pt x="19772" y="11764"/>
                  <a:pt x="18942" y="12729"/>
                  <a:pt x="17778" y="13307"/>
                </a:cubicBezTo>
                <a:cubicBezTo>
                  <a:pt x="17612" y="13500"/>
                  <a:pt x="17446" y="13500"/>
                  <a:pt x="17446" y="13500"/>
                </a:cubicBezTo>
                <a:cubicBezTo>
                  <a:pt x="17778" y="12536"/>
                  <a:pt x="17945" y="11571"/>
                  <a:pt x="18111" y="10414"/>
                </a:cubicBezTo>
                <a:close/>
                <a:moveTo>
                  <a:pt x="17446" y="18707"/>
                </a:moveTo>
                <a:cubicBezTo>
                  <a:pt x="17114" y="18900"/>
                  <a:pt x="16449" y="19093"/>
                  <a:pt x="15286" y="19286"/>
                </a:cubicBezTo>
                <a:cubicBezTo>
                  <a:pt x="13791" y="19671"/>
                  <a:pt x="11797" y="19864"/>
                  <a:pt x="9637" y="19864"/>
                </a:cubicBezTo>
                <a:cubicBezTo>
                  <a:pt x="7643" y="19864"/>
                  <a:pt x="5649" y="19671"/>
                  <a:pt x="3988" y="19286"/>
                </a:cubicBezTo>
                <a:cubicBezTo>
                  <a:pt x="2825" y="19093"/>
                  <a:pt x="2160" y="18900"/>
                  <a:pt x="1828" y="18707"/>
                </a:cubicBezTo>
                <a:cubicBezTo>
                  <a:pt x="2160" y="18514"/>
                  <a:pt x="2825" y="18321"/>
                  <a:pt x="3988" y="18129"/>
                </a:cubicBezTo>
                <a:cubicBezTo>
                  <a:pt x="4320" y="17936"/>
                  <a:pt x="4818" y="17936"/>
                  <a:pt x="5151" y="17936"/>
                </a:cubicBezTo>
                <a:cubicBezTo>
                  <a:pt x="6480" y="18900"/>
                  <a:pt x="7975" y="19479"/>
                  <a:pt x="9637" y="19479"/>
                </a:cubicBezTo>
                <a:cubicBezTo>
                  <a:pt x="11298" y="19479"/>
                  <a:pt x="12794" y="18900"/>
                  <a:pt x="14123" y="17936"/>
                </a:cubicBezTo>
                <a:cubicBezTo>
                  <a:pt x="14622" y="17936"/>
                  <a:pt x="14954" y="17936"/>
                  <a:pt x="15286" y="18129"/>
                </a:cubicBezTo>
                <a:cubicBezTo>
                  <a:pt x="16449" y="18321"/>
                  <a:pt x="17114" y="18514"/>
                  <a:pt x="17446" y="18707"/>
                </a:cubicBezTo>
                <a:close/>
                <a:moveTo>
                  <a:pt x="7975" y="6750"/>
                </a:moveTo>
                <a:cubicBezTo>
                  <a:pt x="7975" y="6750"/>
                  <a:pt x="8142" y="6750"/>
                  <a:pt x="8142" y="6750"/>
                </a:cubicBezTo>
                <a:cubicBezTo>
                  <a:pt x="8142" y="6750"/>
                  <a:pt x="8142" y="6750"/>
                  <a:pt x="8142" y="6750"/>
                </a:cubicBezTo>
                <a:cubicBezTo>
                  <a:pt x="8142" y="6750"/>
                  <a:pt x="8142" y="6750"/>
                  <a:pt x="8142" y="6750"/>
                </a:cubicBezTo>
                <a:cubicBezTo>
                  <a:pt x="8972" y="6171"/>
                  <a:pt x="9305" y="4821"/>
                  <a:pt x="8806" y="3664"/>
                </a:cubicBezTo>
                <a:cubicBezTo>
                  <a:pt x="8474" y="3086"/>
                  <a:pt x="8308" y="2314"/>
                  <a:pt x="8308" y="1350"/>
                </a:cubicBezTo>
                <a:cubicBezTo>
                  <a:pt x="8308" y="1350"/>
                  <a:pt x="8308" y="1157"/>
                  <a:pt x="8308" y="1157"/>
                </a:cubicBezTo>
                <a:cubicBezTo>
                  <a:pt x="8308" y="1157"/>
                  <a:pt x="8308" y="1157"/>
                  <a:pt x="8308" y="1157"/>
                </a:cubicBezTo>
                <a:cubicBezTo>
                  <a:pt x="7477" y="1736"/>
                  <a:pt x="7311" y="3086"/>
                  <a:pt x="7643" y="4050"/>
                </a:cubicBezTo>
                <a:cubicBezTo>
                  <a:pt x="8142" y="4821"/>
                  <a:pt x="8308" y="5593"/>
                  <a:pt x="7975" y="6750"/>
                </a:cubicBezTo>
                <a:close/>
                <a:moveTo>
                  <a:pt x="10634" y="6750"/>
                </a:moveTo>
                <a:cubicBezTo>
                  <a:pt x="10634" y="6750"/>
                  <a:pt x="10634" y="6750"/>
                  <a:pt x="10634" y="6750"/>
                </a:cubicBezTo>
                <a:cubicBezTo>
                  <a:pt x="10634" y="6750"/>
                  <a:pt x="10634" y="6750"/>
                  <a:pt x="10634" y="6750"/>
                </a:cubicBezTo>
                <a:cubicBezTo>
                  <a:pt x="10634" y="6750"/>
                  <a:pt x="10634" y="6750"/>
                  <a:pt x="10634" y="6750"/>
                </a:cubicBezTo>
                <a:cubicBezTo>
                  <a:pt x="12628" y="5207"/>
                  <a:pt x="11631" y="2700"/>
                  <a:pt x="11465" y="2314"/>
                </a:cubicBezTo>
                <a:cubicBezTo>
                  <a:pt x="11132" y="1543"/>
                  <a:pt x="10966" y="964"/>
                  <a:pt x="10966" y="0"/>
                </a:cubicBezTo>
                <a:cubicBezTo>
                  <a:pt x="10966" y="0"/>
                  <a:pt x="10966" y="0"/>
                  <a:pt x="10966" y="0"/>
                </a:cubicBezTo>
                <a:cubicBezTo>
                  <a:pt x="10966" y="0"/>
                  <a:pt x="10966" y="0"/>
                  <a:pt x="10800" y="0"/>
                </a:cubicBezTo>
                <a:cubicBezTo>
                  <a:pt x="9803" y="579"/>
                  <a:pt x="9637" y="2314"/>
                  <a:pt x="10135" y="3279"/>
                </a:cubicBezTo>
                <a:cubicBezTo>
                  <a:pt x="10634" y="4436"/>
                  <a:pt x="10800" y="5400"/>
                  <a:pt x="10634" y="6750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41" name="2"/>
          <p:cNvSpPr txBox="1"/>
          <p:nvPr/>
        </p:nvSpPr>
        <p:spPr>
          <a:xfrm>
            <a:off x="374649" y="12998449"/>
            <a:ext cx="4137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1" animBg="1" advAuto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Rectangle"/>
          <p:cNvSpPr/>
          <p:nvPr/>
        </p:nvSpPr>
        <p:spPr>
          <a:xfrm>
            <a:off x="11702686" y="-1"/>
            <a:ext cx="11120924" cy="13716001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415" name="Group"/>
          <p:cNvGrpSpPr/>
          <p:nvPr/>
        </p:nvGrpSpPr>
        <p:grpSpPr>
          <a:xfrm>
            <a:off x="1394494" y="1524000"/>
            <a:ext cx="9486170" cy="3475977"/>
            <a:chOff x="0" y="0"/>
            <a:chExt cx="9486169" cy="3475976"/>
          </a:xfrm>
        </p:grpSpPr>
        <p:sp>
          <p:nvSpPr>
            <p:cNvPr id="1412" name="GGPLOT2 - EASY GRAPHICS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GGPLOT2 - EASY GRAPHICS</a:t>
              </a:r>
            </a:p>
          </p:txBody>
        </p:sp>
        <p:sp>
          <p:nvSpPr>
            <p:cNvPr id="1413" name="https://www.r-graph-gallery.com/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https://www.r-graph-gallery.com/</a:t>
              </a:r>
            </a:p>
          </p:txBody>
        </p:sp>
        <p:sp>
          <p:nvSpPr>
            <p:cNvPr id="1414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416" name="Rectangle"/>
          <p:cNvSpPr/>
          <p:nvPr/>
        </p:nvSpPr>
        <p:spPr>
          <a:xfrm>
            <a:off x="609293" y="4219468"/>
            <a:ext cx="23152714" cy="8896519"/>
          </a:xfrm>
          <a:prstGeom prst="rect">
            <a:avLst/>
          </a:prstGeom>
          <a:solidFill>
            <a:srgbClr val="FFFFFF"/>
          </a:solidFill>
          <a:ln w="127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435" name="Group"/>
          <p:cNvGrpSpPr/>
          <p:nvPr/>
        </p:nvGrpSpPr>
        <p:grpSpPr>
          <a:xfrm>
            <a:off x="1229486" y="6035692"/>
            <a:ext cx="9407428" cy="5264072"/>
            <a:chOff x="0" y="0"/>
            <a:chExt cx="9407426" cy="5264071"/>
          </a:xfrm>
        </p:grpSpPr>
        <p:sp>
          <p:nvSpPr>
            <p:cNvPr id="1417" name="Aesthetically pleasing graphics."/>
            <p:cNvSpPr txBox="1"/>
            <p:nvPr/>
          </p:nvSpPr>
          <p:spPr>
            <a:xfrm>
              <a:off x="2287016" y="140903"/>
              <a:ext cx="712041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Aesthetically pleasing graphics.</a:t>
              </a:r>
            </a:p>
          </p:txBody>
        </p:sp>
        <p:sp>
          <p:nvSpPr>
            <p:cNvPr id="1418" name="Well-defined “additive” (+) structure."/>
            <p:cNvSpPr txBox="1"/>
            <p:nvPr/>
          </p:nvSpPr>
          <p:spPr>
            <a:xfrm>
              <a:off x="3025541" y="1581929"/>
              <a:ext cx="6105192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Well-defined “additive” (+) structure.</a:t>
              </a:r>
            </a:p>
          </p:txBody>
        </p:sp>
        <p:sp>
          <p:nvSpPr>
            <p:cNvPr id="1419" name="Integrates perfectly with tidy data."/>
            <p:cNvSpPr txBox="1"/>
            <p:nvPr/>
          </p:nvSpPr>
          <p:spPr>
            <a:xfrm>
              <a:off x="3029189" y="3079498"/>
              <a:ext cx="5636065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Integrates perfectly with tidy data.</a:t>
              </a:r>
            </a:p>
          </p:txBody>
        </p:sp>
        <p:sp>
          <p:nvSpPr>
            <p:cNvPr id="1420" name="Freeform 12"/>
            <p:cNvSpPr/>
            <p:nvPr/>
          </p:nvSpPr>
          <p:spPr>
            <a:xfrm>
              <a:off x="0" y="0"/>
              <a:ext cx="2127513" cy="25121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976" y="0"/>
                  </a:moveTo>
                  <a:lnTo>
                    <a:pt x="0" y="11880"/>
                  </a:lnTo>
                  <a:lnTo>
                    <a:pt x="0" y="21600"/>
                  </a:lnTo>
                  <a:lnTo>
                    <a:pt x="21600" y="9720"/>
                  </a:lnTo>
                  <a:lnTo>
                    <a:pt x="13976" y="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1" name="Freeform 13"/>
            <p:cNvSpPr/>
            <p:nvPr/>
          </p:nvSpPr>
          <p:spPr>
            <a:xfrm>
              <a:off x="0" y="1381676"/>
              <a:ext cx="3045264" cy="25007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274" y="0"/>
                  </a:moveTo>
                  <a:lnTo>
                    <a:pt x="0" y="11934"/>
                  </a:lnTo>
                  <a:lnTo>
                    <a:pt x="0" y="21600"/>
                  </a:lnTo>
                  <a:lnTo>
                    <a:pt x="21600" y="9764"/>
                  </a:lnTo>
                  <a:lnTo>
                    <a:pt x="16274" y="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2" name="Freeform 14"/>
            <p:cNvSpPr/>
            <p:nvPr/>
          </p:nvSpPr>
          <p:spPr>
            <a:xfrm>
              <a:off x="0" y="2763353"/>
              <a:ext cx="3045264" cy="25007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11934"/>
                  </a:lnTo>
                  <a:lnTo>
                    <a:pt x="0" y="21600"/>
                  </a:lnTo>
                  <a:lnTo>
                    <a:pt x="16274" y="966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3" name="Freeform 51"/>
            <p:cNvSpPr/>
            <p:nvPr/>
          </p:nvSpPr>
          <p:spPr>
            <a:xfrm>
              <a:off x="0" y="4145022"/>
              <a:ext cx="2127513" cy="11190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13976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4" name="Freeform 52"/>
            <p:cNvSpPr/>
            <p:nvPr/>
          </p:nvSpPr>
          <p:spPr>
            <a:xfrm>
              <a:off x="0" y="2763353"/>
              <a:ext cx="3045264" cy="11190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6274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5" name="Freeform 53"/>
            <p:cNvSpPr/>
            <p:nvPr/>
          </p:nvSpPr>
          <p:spPr>
            <a:xfrm>
              <a:off x="-1" y="1381676"/>
              <a:ext cx="3045265" cy="11304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6274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6" name="Freeform 54"/>
            <p:cNvSpPr/>
            <p:nvPr/>
          </p:nvSpPr>
          <p:spPr>
            <a:xfrm>
              <a:off x="0" y="0"/>
              <a:ext cx="2127513" cy="11304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3976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03A54"/>
            </a:solidFill>
            <a:ln w="12700" cap="flat">
              <a:noFill/>
              <a:miter lim="400000"/>
            </a:ln>
            <a:effectLst>
              <a:outerShdw blurRad="457200" dist="101600" dir="2700000" rotWithShape="0">
                <a:srgbClr val="000000">
                  <a:alpha val="26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427" name="Great documentation &amp; community"/>
            <p:cNvSpPr txBox="1"/>
            <p:nvPr/>
          </p:nvSpPr>
          <p:spPr>
            <a:xfrm>
              <a:off x="2287016" y="4577068"/>
              <a:ext cx="7120411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457200">
                <a:lnSpc>
                  <a:spcPts val="4800"/>
                </a:lnSpc>
                <a:defRPr sz="29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Great documentation &amp; community</a:t>
              </a:r>
            </a:p>
          </p:txBody>
        </p:sp>
        <p:sp>
          <p:nvSpPr>
            <p:cNvPr id="1428" name="Shape"/>
            <p:cNvSpPr/>
            <p:nvPr/>
          </p:nvSpPr>
          <p:spPr>
            <a:xfrm>
              <a:off x="410929" y="4340508"/>
              <a:ext cx="790311" cy="7179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145" y="15309"/>
                  </a:moveTo>
                  <a:cubicBezTo>
                    <a:pt x="7455" y="15309"/>
                    <a:pt x="7455" y="15309"/>
                    <a:pt x="7455" y="15309"/>
                  </a:cubicBezTo>
                  <a:cubicBezTo>
                    <a:pt x="6308" y="15309"/>
                    <a:pt x="5352" y="16567"/>
                    <a:pt x="5352" y="17825"/>
                  </a:cubicBezTo>
                  <a:cubicBezTo>
                    <a:pt x="5352" y="21600"/>
                    <a:pt x="5352" y="21600"/>
                    <a:pt x="5352" y="21600"/>
                  </a:cubicBezTo>
                  <a:cubicBezTo>
                    <a:pt x="16248" y="21600"/>
                    <a:pt x="16248" y="21600"/>
                    <a:pt x="16248" y="21600"/>
                  </a:cubicBezTo>
                  <a:cubicBezTo>
                    <a:pt x="16248" y="17825"/>
                    <a:pt x="16248" y="17825"/>
                    <a:pt x="16248" y="17825"/>
                  </a:cubicBezTo>
                  <a:cubicBezTo>
                    <a:pt x="16248" y="16567"/>
                    <a:pt x="15292" y="15309"/>
                    <a:pt x="14145" y="15309"/>
                  </a:cubicBezTo>
                  <a:close/>
                  <a:moveTo>
                    <a:pt x="10896" y="7130"/>
                  </a:moveTo>
                  <a:cubicBezTo>
                    <a:pt x="8984" y="7130"/>
                    <a:pt x="7646" y="8598"/>
                    <a:pt x="7646" y="10485"/>
                  </a:cubicBezTo>
                  <a:cubicBezTo>
                    <a:pt x="7646" y="12373"/>
                    <a:pt x="8984" y="14050"/>
                    <a:pt x="10896" y="14050"/>
                  </a:cubicBezTo>
                  <a:cubicBezTo>
                    <a:pt x="12616" y="14050"/>
                    <a:pt x="13954" y="12373"/>
                    <a:pt x="13954" y="10485"/>
                  </a:cubicBezTo>
                  <a:cubicBezTo>
                    <a:pt x="13954" y="8598"/>
                    <a:pt x="12616" y="7130"/>
                    <a:pt x="10896" y="7130"/>
                  </a:cubicBezTo>
                  <a:close/>
                  <a:moveTo>
                    <a:pt x="5926" y="5872"/>
                  </a:moveTo>
                  <a:cubicBezTo>
                    <a:pt x="5926" y="5243"/>
                    <a:pt x="5543" y="4614"/>
                    <a:pt x="4779" y="4614"/>
                  </a:cubicBezTo>
                  <a:cubicBezTo>
                    <a:pt x="1147" y="4614"/>
                    <a:pt x="1147" y="4614"/>
                    <a:pt x="1147" y="4614"/>
                  </a:cubicBezTo>
                  <a:cubicBezTo>
                    <a:pt x="382" y="4614"/>
                    <a:pt x="0" y="5243"/>
                    <a:pt x="0" y="5872"/>
                  </a:cubicBezTo>
                  <a:cubicBezTo>
                    <a:pt x="0" y="7969"/>
                    <a:pt x="0" y="7969"/>
                    <a:pt x="0" y="7969"/>
                  </a:cubicBezTo>
                  <a:cubicBezTo>
                    <a:pt x="5926" y="7969"/>
                    <a:pt x="5926" y="7969"/>
                    <a:pt x="5926" y="7969"/>
                  </a:cubicBezTo>
                  <a:lnTo>
                    <a:pt x="5926" y="5872"/>
                  </a:lnTo>
                  <a:close/>
                  <a:moveTo>
                    <a:pt x="3058" y="3775"/>
                  </a:moveTo>
                  <a:cubicBezTo>
                    <a:pt x="4014" y="3775"/>
                    <a:pt x="4779" y="2936"/>
                    <a:pt x="4779" y="1887"/>
                  </a:cubicBezTo>
                  <a:cubicBezTo>
                    <a:pt x="4779" y="839"/>
                    <a:pt x="4014" y="0"/>
                    <a:pt x="3058" y="0"/>
                  </a:cubicBezTo>
                  <a:cubicBezTo>
                    <a:pt x="1912" y="0"/>
                    <a:pt x="1147" y="839"/>
                    <a:pt x="1147" y="1887"/>
                  </a:cubicBezTo>
                  <a:cubicBezTo>
                    <a:pt x="1147" y="2936"/>
                    <a:pt x="1912" y="3775"/>
                    <a:pt x="3058" y="3775"/>
                  </a:cubicBezTo>
                  <a:close/>
                  <a:moveTo>
                    <a:pt x="20262" y="4614"/>
                  </a:moveTo>
                  <a:cubicBezTo>
                    <a:pt x="16630" y="4614"/>
                    <a:pt x="16630" y="4614"/>
                    <a:pt x="16630" y="4614"/>
                  </a:cubicBezTo>
                  <a:cubicBezTo>
                    <a:pt x="16057" y="4614"/>
                    <a:pt x="15483" y="5243"/>
                    <a:pt x="15483" y="5872"/>
                  </a:cubicBezTo>
                  <a:cubicBezTo>
                    <a:pt x="15483" y="7969"/>
                    <a:pt x="15483" y="7969"/>
                    <a:pt x="15483" y="7969"/>
                  </a:cubicBezTo>
                  <a:cubicBezTo>
                    <a:pt x="21600" y="7969"/>
                    <a:pt x="21600" y="7969"/>
                    <a:pt x="21600" y="7969"/>
                  </a:cubicBezTo>
                  <a:cubicBezTo>
                    <a:pt x="21600" y="5872"/>
                    <a:pt x="21600" y="5872"/>
                    <a:pt x="21600" y="5872"/>
                  </a:cubicBezTo>
                  <a:cubicBezTo>
                    <a:pt x="21600" y="5243"/>
                    <a:pt x="21027" y="4614"/>
                    <a:pt x="20262" y="4614"/>
                  </a:cubicBezTo>
                  <a:close/>
                  <a:moveTo>
                    <a:pt x="18542" y="3775"/>
                  </a:moveTo>
                  <a:cubicBezTo>
                    <a:pt x="19497" y="3775"/>
                    <a:pt x="20262" y="2936"/>
                    <a:pt x="20262" y="1887"/>
                  </a:cubicBezTo>
                  <a:cubicBezTo>
                    <a:pt x="20262" y="839"/>
                    <a:pt x="19497" y="0"/>
                    <a:pt x="18542" y="0"/>
                  </a:cubicBezTo>
                  <a:cubicBezTo>
                    <a:pt x="17586" y="0"/>
                    <a:pt x="16821" y="839"/>
                    <a:pt x="16821" y="1887"/>
                  </a:cubicBezTo>
                  <a:cubicBezTo>
                    <a:pt x="16821" y="2936"/>
                    <a:pt x="17586" y="3775"/>
                    <a:pt x="18542" y="3775"/>
                  </a:cubicBezTo>
                  <a:close/>
                  <a:moveTo>
                    <a:pt x="8219" y="4823"/>
                  </a:moveTo>
                  <a:cubicBezTo>
                    <a:pt x="13763" y="4823"/>
                    <a:pt x="13763" y="4823"/>
                    <a:pt x="13763" y="4823"/>
                  </a:cubicBezTo>
                  <a:cubicBezTo>
                    <a:pt x="14145" y="4823"/>
                    <a:pt x="14336" y="4404"/>
                    <a:pt x="14336" y="3984"/>
                  </a:cubicBezTo>
                  <a:cubicBezTo>
                    <a:pt x="14336" y="3565"/>
                    <a:pt x="14145" y="3355"/>
                    <a:pt x="13763" y="3355"/>
                  </a:cubicBezTo>
                  <a:cubicBezTo>
                    <a:pt x="8219" y="3355"/>
                    <a:pt x="8219" y="3355"/>
                    <a:pt x="8219" y="3355"/>
                  </a:cubicBezTo>
                  <a:cubicBezTo>
                    <a:pt x="7646" y="3355"/>
                    <a:pt x="7455" y="3565"/>
                    <a:pt x="7455" y="3984"/>
                  </a:cubicBezTo>
                  <a:cubicBezTo>
                    <a:pt x="7455" y="4404"/>
                    <a:pt x="7646" y="4823"/>
                    <a:pt x="8219" y="4823"/>
                  </a:cubicBezTo>
                  <a:close/>
                  <a:moveTo>
                    <a:pt x="5926" y="14470"/>
                  </a:moveTo>
                  <a:cubicBezTo>
                    <a:pt x="6117" y="14470"/>
                    <a:pt x="6117" y="14470"/>
                    <a:pt x="6308" y="14470"/>
                  </a:cubicBezTo>
                  <a:cubicBezTo>
                    <a:pt x="6690" y="14050"/>
                    <a:pt x="6690" y="13631"/>
                    <a:pt x="6499" y="13212"/>
                  </a:cubicBezTo>
                  <a:cubicBezTo>
                    <a:pt x="3823" y="9437"/>
                    <a:pt x="3823" y="9437"/>
                    <a:pt x="3823" y="9437"/>
                  </a:cubicBezTo>
                  <a:cubicBezTo>
                    <a:pt x="3632" y="9017"/>
                    <a:pt x="3250" y="9017"/>
                    <a:pt x="2867" y="9227"/>
                  </a:cubicBezTo>
                  <a:cubicBezTo>
                    <a:pt x="2676" y="9437"/>
                    <a:pt x="2485" y="10066"/>
                    <a:pt x="2867" y="10276"/>
                  </a:cubicBezTo>
                  <a:cubicBezTo>
                    <a:pt x="5352" y="14260"/>
                    <a:pt x="5352" y="14260"/>
                    <a:pt x="5352" y="14260"/>
                  </a:cubicBezTo>
                  <a:cubicBezTo>
                    <a:pt x="5543" y="14470"/>
                    <a:pt x="5735" y="14470"/>
                    <a:pt x="5926" y="14470"/>
                  </a:cubicBezTo>
                  <a:close/>
                  <a:moveTo>
                    <a:pt x="18159" y="9437"/>
                  </a:moveTo>
                  <a:cubicBezTo>
                    <a:pt x="17777" y="9017"/>
                    <a:pt x="17395" y="9227"/>
                    <a:pt x="17204" y="9647"/>
                  </a:cubicBezTo>
                  <a:cubicBezTo>
                    <a:pt x="14910" y="13421"/>
                    <a:pt x="14910" y="13421"/>
                    <a:pt x="14910" y="13421"/>
                  </a:cubicBezTo>
                  <a:cubicBezTo>
                    <a:pt x="14719" y="13631"/>
                    <a:pt x="14910" y="14260"/>
                    <a:pt x="15101" y="14470"/>
                  </a:cubicBezTo>
                  <a:cubicBezTo>
                    <a:pt x="15292" y="14470"/>
                    <a:pt x="15483" y="14470"/>
                    <a:pt x="15483" y="14470"/>
                  </a:cubicBezTo>
                  <a:cubicBezTo>
                    <a:pt x="15865" y="14470"/>
                    <a:pt x="16057" y="14470"/>
                    <a:pt x="16248" y="14260"/>
                  </a:cubicBezTo>
                  <a:cubicBezTo>
                    <a:pt x="18350" y="10485"/>
                    <a:pt x="18350" y="10485"/>
                    <a:pt x="18350" y="10485"/>
                  </a:cubicBezTo>
                  <a:cubicBezTo>
                    <a:pt x="18542" y="10066"/>
                    <a:pt x="18542" y="9647"/>
                    <a:pt x="18159" y="9437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431" name="Group"/>
            <p:cNvGrpSpPr/>
            <p:nvPr/>
          </p:nvGrpSpPr>
          <p:grpSpPr>
            <a:xfrm>
              <a:off x="390555" y="277952"/>
              <a:ext cx="932659" cy="536362"/>
              <a:chOff x="0" y="0"/>
              <a:chExt cx="932657" cy="536360"/>
            </a:xfrm>
          </p:grpSpPr>
          <p:sp>
            <p:nvSpPr>
              <p:cNvPr id="1429" name="Shape"/>
              <p:cNvSpPr/>
              <p:nvPr/>
            </p:nvSpPr>
            <p:spPr>
              <a:xfrm>
                <a:off x="0" y="0"/>
                <a:ext cx="932658" cy="5363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5716" extrusionOk="0">
                    <a:moveTo>
                      <a:pt x="185" y="6393"/>
                    </a:moveTo>
                    <a:cubicBezTo>
                      <a:pt x="0" y="7283"/>
                      <a:pt x="0" y="7283"/>
                      <a:pt x="0" y="7283"/>
                    </a:cubicBezTo>
                    <a:cubicBezTo>
                      <a:pt x="4246" y="17527"/>
                      <a:pt x="16062" y="18640"/>
                      <a:pt x="21600" y="9510"/>
                    </a:cubicBezTo>
                    <a:cubicBezTo>
                      <a:pt x="21600" y="8397"/>
                      <a:pt x="21600" y="8397"/>
                      <a:pt x="21600" y="8397"/>
                    </a:cubicBezTo>
                    <a:cubicBezTo>
                      <a:pt x="17354" y="-1847"/>
                      <a:pt x="5723" y="-2960"/>
                      <a:pt x="185" y="6393"/>
                    </a:cubicBezTo>
                    <a:close/>
                    <a:moveTo>
                      <a:pt x="10708" y="13741"/>
                    </a:moveTo>
                    <a:cubicBezTo>
                      <a:pt x="7938" y="13518"/>
                      <a:pt x="5908" y="10624"/>
                      <a:pt x="6092" y="7506"/>
                    </a:cubicBezTo>
                    <a:cubicBezTo>
                      <a:pt x="6462" y="4166"/>
                      <a:pt x="8677" y="1716"/>
                      <a:pt x="11446" y="2162"/>
                    </a:cubicBezTo>
                    <a:cubicBezTo>
                      <a:pt x="14031" y="2384"/>
                      <a:pt x="16062" y="5056"/>
                      <a:pt x="15877" y="8397"/>
                    </a:cubicBezTo>
                    <a:cubicBezTo>
                      <a:pt x="15692" y="11737"/>
                      <a:pt x="13292" y="13964"/>
                      <a:pt x="10708" y="1374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t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0" name="Circle"/>
              <p:cNvSpPr/>
              <p:nvPr/>
            </p:nvSpPr>
            <p:spPr>
              <a:xfrm>
                <a:off x="375036" y="171320"/>
                <a:ext cx="207261" cy="197212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21919" tIns="121919" rIns="121919" bIns="121919" numCol="1" anchor="t">
                <a:noAutofit/>
              </a:bodyPr>
              <a:lstStyle/>
              <a:p>
                <a:pPr defTabSz="2438400">
                  <a:defRPr sz="480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1432" name="Freeform 8"/>
            <p:cNvSpPr/>
            <p:nvPr/>
          </p:nvSpPr>
          <p:spPr>
            <a:xfrm>
              <a:off x="1160699" y="2923369"/>
              <a:ext cx="613292" cy="799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0" h="21600" extrusionOk="0">
                  <a:moveTo>
                    <a:pt x="21527" y="17292"/>
                  </a:moveTo>
                  <a:cubicBezTo>
                    <a:pt x="21450" y="16230"/>
                    <a:pt x="21182" y="13898"/>
                    <a:pt x="20991" y="12866"/>
                  </a:cubicBezTo>
                  <a:cubicBezTo>
                    <a:pt x="20952" y="12689"/>
                    <a:pt x="20684" y="12630"/>
                    <a:pt x="20531" y="12777"/>
                  </a:cubicBezTo>
                  <a:cubicBezTo>
                    <a:pt x="20454" y="12836"/>
                    <a:pt x="20378" y="12895"/>
                    <a:pt x="20301" y="12984"/>
                  </a:cubicBezTo>
                  <a:cubicBezTo>
                    <a:pt x="19918" y="13426"/>
                    <a:pt x="19420" y="13692"/>
                    <a:pt x="18846" y="13692"/>
                  </a:cubicBezTo>
                  <a:cubicBezTo>
                    <a:pt x="17697" y="13692"/>
                    <a:pt x="16778" y="12570"/>
                    <a:pt x="16778" y="11125"/>
                  </a:cubicBezTo>
                  <a:cubicBezTo>
                    <a:pt x="16778" y="9679"/>
                    <a:pt x="17697" y="8557"/>
                    <a:pt x="18846" y="8557"/>
                  </a:cubicBezTo>
                  <a:cubicBezTo>
                    <a:pt x="19229" y="8557"/>
                    <a:pt x="19574" y="8675"/>
                    <a:pt x="19880" y="8882"/>
                  </a:cubicBezTo>
                  <a:cubicBezTo>
                    <a:pt x="20033" y="8970"/>
                    <a:pt x="20263" y="8911"/>
                    <a:pt x="20263" y="8734"/>
                  </a:cubicBezTo>
                  <a:cubicBezTo>
                    <a:pt x="20186" y="7849"/>
                    <a:pt x="20033" y="4220"/>
                    <a:pt x="19995" y="2892"/>
                  </a:cubicBezTo>
                  <a:cubicBezTo>
                    <a:pt x="19995" y="2597"/>
                    <a:pt x="19688" y="2390"/>
                    <a:pt x="19305" y="2390"/>
                  </a:cubicBezTo>
                  <a:cubicBezTo>
                    <a:pt x="17774" y="2479"/>
                    <a:pt x="13982" y="2685"/>
                    <a:pt x="12412" y="2862"/>
                  </a:cubicBezTo>
                  <a:cubicBezTo>
                    <a:pt x="12105" y="2892"/>
                    <a:pt x="11876" y="2626"/>
                    <a:pt x="12029" y="2420"/>
                  </a:cubicBezTo>
                  <a:cubicBezTo>
                    <a:pt x="12182" y="2243"/>
                    <a:pt x="12450" y="2036"/>
                    <a:pt x="12833" y="1800"/>
                  </a:cubicBezTo>
                  <a:cubicBezTo>
                    <a:pt x="13216" y="1623"/>
                    <a:pt x="13446" y="1357"/>
                    <a:pt x="13446" y="1092"/>
                  </a:cubicBezTo>
                  <a:cubicBezTo>
                    <a:pt x="13446" y="502"/>
                    <a:pt x="12259" y="0"/>
                    <a:pt x="10765" y="0"/>
                  </a:cubicBezTo>
                  <a:cubicBezTo>
                    <a:pt x="9310" y="0"/>
                    <a:pt x="8084" y="502"/>
                    <a:pt x="8084" y="1092"/>
                  </a:cubicBezTo>
                  <a:cubicBezTo>
                    <a:pt x="8084" y="1357"/>
                    <a:pt x="8314" y="1623"/>
                    <a:pt x="8735" y="1800"/>
                  </a:cubicBezTo>
                  <a:cubicBezTo>
                    <a:pt x="9425" y="2213"/>
                    <a:pt x="9731" y="2508"/>
                    <a:pt x="9654" y="2803"/>
                  </a:cubicBezTo>
                  <a:cubicBezTo>
                    <a:pt x="9578" y="3039"/>
                    <a:pt x="9348" y="3187"/>
                    <a:pt x="9042" y="3216"/>
                  </a:cubicBezTo>
                  <a:cubicBezTo>
                    <a:pt x="7510" y="3364"/>
                    <a:pt x="3680" y="3541"/>
                    <a:pt x="2225" y="3600"/>
                  </a:cubicBezTo>
                  <a:cubicBezTo>
                    <a:pt x="1880" y="3630"/>
                    <a:pt x="1612" y="3836"/>
                    <a:pt x="1612" y="4072"/>
                  </a:cubicBezTo>
                  <a:cubicBezTo>
                    <a:pt x="1574" y="5105"/>
                    <a:pt x="1459" y="7554"/>
                    <a:pt x="1305" y="8557"/>
                  </a:cubicBezTo>
                  <a:cubicBezTo>
                    <a:pt x="1305" y="8734"/>
                    <a:pt x="1535" y="8823"/>
                    <a:pt x="1727" y="8734"/>
                  </a:cubicBezTo>
                  <a:cubicBezTo>
                    <a:pt x="1956" y="8616"/>
                    <a:pt x="2225" y="8557"/>
                    <a:pt x="2493" y="8557"/>
                  </a:cubicBezTo>
                  <a:cubicBezTo>
                    <a:pt x="3680" y="8557"/>
                    <a:pt x="4561" y="9679"/>
                    <a:pt x="4561" y="11125"/>
                  </a:cubicBezTo>
                  <a:cubicBezTo>
                    <a:pt x="4561" y="12570"/>
                    <a:pt x="3680" y="13692"/>
                    <a:pt x="2493" y="13692"/>
                  </a:cubicBezTo>
                  <a:cubicBezTo>
                    <a:pt x="1956" y="13692"/>
                    <a:pt x="1459" y="13426"/>
                    <a:pt x="1076" y="12984"/>
                  </a:cubicBezTo>
                  <a:cubicBezTo>
                    <a:pt x="1037" y="12954"/>
                    <a:pt x="999" y="12925"/>
                    <a:pt x="961" y="12895"/>
                  </a:cubicBezTo>
                  <a:cubicBezTo>
                    <a:pt x="846" y="12777"/>
                    <a:pt x="616" y="12836"/>
                    <a:pt x="578" y="12984"/>
                  </a:cubicBezTo>
                  <a:cubicBezTo>
                    <a:pt x="386" y="14223"/>
                    <a:pt x="118" y="17292"/>
                    <a:pt x="3" y="18531"/>
                  </a:cubicBezTo>
                  <a:cubicBezTo>
                    <a:pt x="-35" y="18826"/>
                    <a:pt x="310" y="19092"/>
                    <a:pt x="654" y="19062"/>
                  </a:cubicBezTo>
                  <a:cubicBezTo>
                    <a:pt x="2493" y="19003"/>
                    <a:pt x="7356" y="18826"/>
                    <a:pt x="9195" y="18649"/>
                  </a:cubicBezTo>
                  <a:cubicBezTo>
                    <a:pt x="9501" y="18620"/>
                    <a:pt x="9731" y="18826"/>
                    <a:pt x="9616" y="19062"/>
                  </a:cubicBezTo>
                  <a:cubicBezTo>
                    <a:pt x="9501" y="19269"/>
                    <a:pt x="9233" y="19505"/>
                    <a:pt x="8735" y="19800"/>
                  </a:cubicBezTo>
                  <a:cubicBezTo>
                    <a:pt x="8314" y="19977"/>
                    <a:pt x="8084" y="20243"/>
                    <a:pt x="8084" y="20508"/>
                  </a:cubicBezTo>
                  <a:cubicBezTo>
                    <a:pt x="8084" y="21098"/>
                    <a:pt x="9310" y="21600"/>
                    <a:pt x="10765" y="21600"/>
                  </a:cubicBezTo>
                  <a:cubicBezTo>
                    <a:pt x="12259" y="21600"/>
                    <a:pt x="13446" y="21098"/>
                    <a:pt x="13446" y="20508"/>
                  </a:cubicBezTo>
                  <a:cubicBezTo>
                    <a:pt x="13446" y="20243"/>
                    <a:pt x="13216" y="19977"/>
                    <a:pt x="12833" y="19800"/>
                  </a:cubicBezTo>
                  <a:cubicBezTo>
                    <a:pt x="12029" y="19328"/>
                    <a:pt x="11761" y="19003"/>
                    <a:pt x="11991" y="18649"/>
                  </a:cubicBezTo>
                  <a:cubicBezTo>
                    <a:pt x="12105" y="18443"/>
                    <a:pt x="12374" y="18295"/>
                    <a:pt x="12680" y="18266"/>
                  </a:cubicBezTo>
                  <a:cubicBezTo>
                    <a:pt x="14480" y="18089"/>
                    <a:pt x="19191" y="17882"/>
                    <a:pt x="20952" y="17823"/>
                  </a:cubicBezTo>
                  <a:cubicBezTo>
                    <a:pt x="21297" y="17793"/>
                    <a:pt x="21565" y="17557"/>
                    <a:pt x="21527" y="1729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33" name="Freeform 9"/>
            <p:cNvSpPr/>
            <p:nvPr/>
          </p:nvSpPr>
          <p:spPr>
            <a:xfrm>
              <a:off x="525760" y="3017139"/>
              <a:ext cx="747167" cy="6124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65" extrusionOk="0">
                  <a:moveTo>
                    <a:pt x="20402" y="8497"/>
                  </a:moveTo>
                  <a:cubicBezTo>
                    <a:pt x="20118" y="8497"/>
                    <a:pt x="19866" y="8728"/>
                    <a:pt x="19676" y="9112"/>
                  </a:cubicBezTo>
                  <a:cubicBezTo>
                    <a:pt x="19424" y="9535"/>
                    <a:pt x="19204" y="9804"/>
                    <a:pt x="19014" y="9958"/>
                  </a:cubicBezTo>
                  <a:cubicBezTo>
                    <a:pt x="18794" y="10112"/>
                    <a:pt x="18541" y="9881"/>
                    <a:pt x="18573" y="9612"/>
                  </a:cubicBezTo>
                  <a:cubicBezTo>
                    <a:pt x="18731" y="7998"/>
                    <a:pt x="18888" y="3770"/>
                    <a:pt x="18951" y="2117"/>
                  </a:cubicBezTo>
                  <a:cubicBezTo>
                    <a:pt x="18983" y="1733"/>
                    <a:pt x="18731" y="1464"/>
                    <a:pt x="18447" y="1464"/>
                  </a:cubicBezTo>
                  <a:cubicBezTo>
                    <a:pt x="18163" y="1464"/>
                    <a:pt x="17848" y="1464"/>
                    <a:pt x="17627" y="1464"/>
                  </a:cubicBezTo>
                  <a:cubicBezTo>
                    <a:pt x="15766" y="1464"/>
                    <a:pt x="14221" y="1387"/>
                    <a:pt x="12928" y="1272"/>
                  </a:cubicBezTo>
                  <a:cubicBezTo>
                    <a:pt x="12708" y="1272"/>
                    <a:pt x="12487" y="1387"/>
                    <a:pt x="12392" y="1618"/>
                  </a:cubicBezTo>
                  <a:cubicBezTo>
                    <a:pt x="12077" y="2156"/>
                    <a:pt x="12298" y="2579"/>
                    <a:pt x="13023" y="3232"/>
                  </a:cubicBezTo>
                  <a:cubicBezTo>
                    <a:pt x="13338" y="3501"/>
                    <a:pt x="13528" y="3808"/>
                    <a:pt x="13528" y="4154"/>
                  </a:cubicBezTo>
                  <a:cubicBezTo>
                    <a:pt x="13528" y="4961"/>
                    <a:pt x="12550" y="5576"/>
                    <a:pt x="11320" y="5576"/>
                  </a:cubicBezTo>
                  <a:cubicBezTo>
                    <a:pt x="10122" y="5576"/>
                    <a:pt x="9113" y="4961"/>
                    <a:pt x="9113" y="4154"/>
                  </a:cubicBezTo>
                  <a:cubicBezTo>
                    <a:pt x="9113" y="3808"/>
                    <a:pt x="9302" y="3501"/>
                    <a:pt x="9649" y="3232"/>
                  </a:cubicBezTo>
                  <a:cubicBezTo>
                    <a:pt x="10595" y="2348"/>
                    <a:pt x="10658" y="1887"/>
                    <a:pt x="9807" y="1041"/>
                  </a:cubicBezTo>
                  <a:cubicBezTo>
                    <a:pt x="9744" y="964"/>
                    <a:pt x="9649" y="926"/>
                    <a:pt x="9554" y="887"/>
                  </a:cubicBezTo>
                  <a:cubicBezTo>
                    <a:pt x="8924" y="811"/>
                    <a:pt x="8293" y="695"/>
                    <a:pt x="7694" y="580"/>
                  </a:cubicBezTo>
                  <a:cubicBezTo>
                    <a:pt x="6685" y="426"/>
                    <a:pt x="4572" y="157"/>
                    <a:pt x="3532" y="3"/>
                  </a:cubicBezTo>
                  <a:cubicBezTo>
                    <a:pt x="3216" y="-35"/>
                    <a:pt x="2933" y="272"/>
                    <a:pt x="2964" y="657"/>
                  </a:cubicBezTo>
                  <a:cubicBezTo>
                    <a:pt x="2996" y="2540"/>
                    <a:pt x="3153" y="7498"/>
                    <a:pt x="3311" y="9343"/>
                  </a:cubicBezTo>
                  <a:cubicBezTo>
                    <a:pt x="3374" y="9843"/>
                    <a:pt x="2901" y="10188"/>
                    <a:pt x="2554" y="9919"/>
                  </a:cubicBezTo>
                  <a:cubicBezTo>
                    <a:pt x="2365" y="9766"/>
                    <a:pt x="2144" y="9497"/>
                    <a:pt x="1924" y="9112"/>
                  </a:cubicBezTo>
                  <a:cubicBezTo>
                    <a:pt x="1703" y="8728"/>
                    <a:pt x="1451" y="8497"/>
                    <a:pt x="1167" y="8497"/>
                  </a:cubicBezTo>
                  <a:cubicBezTo>
                    <a:pt x="505" y="8497"/>
                    <a:pt x="0" y="9689"/>
                    <a:pt x="0" y="11188"/>
                  </a:cubicBezTo>
                  <a:cubicBezTo>
                    <a:pt x="0" y="12687"/>
                    <a:pt x="505" y="13878"/>
                    <a:pt x="1167" y="13878"/>
                  </a:cubicBezTo>
                  <a:cubicBezTo>
                    <a:pt x="1451" y="13878"/>
                    <a:pt x="1703" y="13648"/>
                    <a:pt x="1924" y="13263"/>
                  </a:cubicBezTo>
                  <a:cubicBezTo>
                    <a:pt x="2523" y="12264"/>
                    <a:pt x="2933" y="12033"/>
                    <a:pt x="3437" y="12648"/>
                  </a:cubicBezTo>
                  <a:cubicBezTo>
                    <a:pt x="3626" y="12879"/>
                    <a:pt x="3752" y="13148"/>
                    <a:pt x="3784" y="13455"/>
                  </a:cubicBezTo>
                  <a:cubicBezTo>
                    <a:pt x="3942" y="14916"/>
                    <a:pt x="4162" y="18337"/>
                    <a:pt x="4257" y="19643"/>
                  </a:cubicBezTo>
                  <a:cubicBezTo>
                    <a:pt x="4257" y="19951"/>
                    <a:pt x="4446" y="20220"/>
                    <a:pt x="4698" y="20258"/>
                  </a:cubicBezTo>
                  <a:cubicBezTo>
                    <a:pt x="5455" y="20335"/>
                    <a:pt x="7032" y="20566"/>
                    <a:pt x="7789" y="20719"/>
                  </a:cubicBezTo>
                  <a:cubicBezTo>
                    <a:pt x="8104" y="20758"/>
                    <a:pt x="8419" y="20835"/>
                    <a:pt x="8735" y="20873"/>
                  </a:cubicBezTo>
                  <a:cubicBezTo>
                    <a:pt x="8955" y="20912"/>
                    <a:pt x="9176" y="20796"/>
                    <a:pt x="9334" y="20566"/>
                  </a:cubicBezTo>
                  <a:cubicBezTo>
                    <a:pt x="9649" y="20028"/>
                    <a:pt x="9428" y="19566"/>
                    <a:pt x="8703" y="18913"/>
                  </a:cubicBezTo>
                  <a:cubicBezTo>
                    <a:pt x="8388" y="18644"/>
                    <a:pt x="8199" y="18337"/>
                    <a:pt x="8199" y="17991"/>
                  </a:cubicBezTo>
                  <a:cubicBezTo>
                    <a:pt x="8199" y="17184"/>
                    <a:pt x="9176" y="16569"/>
                    <a:pt x="10406" y="16569"/>
                  </a:cubicBezTo>
                  <a:cubicBezTo>
                    <a:pt x="11604" y="16569"/>
                    <a:pt x="12613" y="17184"/>
                    <a:pt x="12613" y="17991"/>
                  </a:cubicBezTo>
                  <a:cubicBezTo>
                    <a:pt x="12613" y="18337"/>
                    <a:pt x="12392" y="18644"/>
                    <a:pt x="12077" y="18913"/>
                  </a:cubicBezTo>
                  <a:cubicBezTo>
                    <a:pt x="11163" y="19759"/>
                    <a:pt x="11068" y="20220"/>
                    <a:pt x="11825" y="21027"/>
                  </a:cubicBezTo>
                  <a:cubicBezTo>
                    <a:pt x="12014" y="21219"/>
                    <a:pt x="12266" y="21334"/>
                    <a:pt x="12519" y="21373"/>
                  </a:cubicBezTo>
                  <a:cubicBezTo>
                    <a:pt x="13559" y="21450"/>
                    <a:pt x="16050" y="21527"/>
                    <a:pt x="17091" y="21565"/>
                  </a:cubicBezTo>
                  <a:cubicBezTo>
                    <a:pt x="17375" y="21565"/>
                    <a:pt x="17627" y="21296"/>
                    <a:pt x="17658" y="20950"/>
                  </a:cubicBezTo>
                  <a:cubicBezTo>
                    <a:pt x="17721" y="19297"/>
                    <a:pt x="18005" y="14724"/>
                    <a:pt x="18194" y="12917"/>
                  </a:cubicBezTo>
                  <a:cubicBezTo>
                    <a:pt x="18258" y="12456"/>
                    <a:pt x="18731" y="12187"/>
                    <a:pt x="19046" y="12456"/>
                  </a:cubicBezTo>
                  <a:cubicBezTo>
                    <a:pt x="19235" y="12610"/>
                    <a:pt x="19424" y="12879"/>
                    <a:pt x="19676" y="13263"/>
                  </a:cubicBezTo>
                  <a:cubicBezTo>
                    <a:pt x="19866" y="13648"/>
                    <a:pt x="20118" y="13878"/>
                    <a:pt x="20402" y="13878"/>
                  </a:cubicBezTo>
                  <a:cubicBezTo>
                    <a:pt x="21064" y="13878"/>
                    <a:pt x="21600" y="12687"/>
                    <a:pt x="21600" y="11188"/>
                  </a:cubicBezTo>
                  <a:cubicBezTo>
                    <a:pt x="21600" y="9689"/>
                    <a:pt x="21064" y="8497"/>
                    <a:pt x="20402" y="8497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34" name="Shape"/>
            <p:cNvSpPr/>
            <p:nvPr/>
          </p:nvSpPr>
          <p:spPr>
            <a:xfrm rot="20460000">
              <a:off x="830711" y="1518907"/>
              <a:ext cx="893805" cy="8613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55" y="18813"/>
                  </a:moveTo>
                  <a:cubicBezTo>
                    <a:pt x="18465" y="20555"/>
                    <a:pt x="18465" y="20555"/>
                    <a:pt x="18465" y="20555"/>
                  </a:cubicBezTo>
                  <a:cubicBezTo>
                    <a:pt x="17768" y="21252"/>
                    <a:pt x="16723" y="21600"/>
                    <a:pt x="15677" y="21600"/>
                  </a:cubicBezTo>
                  <a:cubicBezTo>
                    <a:pt x="14981" y="21600"/>
                    <a:pt x="13935" y="21252"/>
                    <a:pt x="13239" y="20555"/>
                  </a:cubicBezTo>
                  <a:cubicBezTo>
                    <a:pt x="10452" y="17768"/>
                    <a:pt x="10452" y="17768"/>
                    <a:pt x="10452" y="17768"/>
                  </a:cubicBezTo>
                  <a:cubicBezTo>
                    <a:pt x="9755" y="17071"/>
                    <a:pt x="9406" y="16026"/>
                    <a:pt x="9406" y="14981"/>
                  </a:cubicBezTo>
                  <a:cubicBezTo>
                    <a:pt x="9406" y="13935"/>
                    <a:pt x="9755" y="13239"/>
                    <a:pt x="10452" y="12542"/>
                  </a:cubicBezTo>
                  <a:cubicBezTo>
                    <a:pt x="9406" y="11148"/>
                    <a:pt x="9406" y="11148"/>
                    <a:pt x="9406" y="11148"/>
                  </a:cubicBezTo>
                  <a:cubicBezTo>
                    <a:pt x="8710" y="11845"/>
                    <a:pt x="7665" y="12542"/>
                    <a:pt x="6619" y="12542"/>
                  </a:cubicBezTo>
                  <a:cubicBezTo>
                    <a:pt x="5574" y="12542"/>
                    <a:pt x="4529" y="11845"/>
                    <a:pt x="3832" y="11148"/>
                  </a:cubicBezTo>
                  <a:cubicBezTo>
                    <a:pt x="1045" y="8361"/>
                    <a:pt x="1045" y="8361"/>
                    <a:pt x="1045" y="8361"/>
                  </a:cubicBezTo>
                  <a:cubicBezTo>
                    <a:pt x="348" y="7665"/>
                    <a:pt x="0" y="6968"/>
                    <a:pt x="0" y="5923"/>
                  </a:cubicBezTo>
                  <a:cubicBezTo>
                    <a:pt x="0" y="4877"/>
                    <a:pt x="348" y="3832"/>
                    <a:pt x="1045" y="3135"/>
                  </a:cubicBezTo>
                  <a:cubicBezTo>
                    <a:pt x="3135" y="1045"/>
                    <a:pt x="3135" y="1045"/>
                    <a:pt x="3135" y="1045"/>
                  </a:cubicBezTo>
                  <a:cubicBezTo>
                    <a:pt x="3832" y="348"/>
                    <a:pt x="4877" y="0"/>
                    <a:pt x="5923" y="0"/>
                  </a:cubicBezTo>
                  <a:cubicBezTo>
                    <a:pt x="6619" y="0"/>
                    <a:pt x="7665" y="348"/>
                    <a:pt x="8361" y="1394"/>
                  </a:cubicBezTo>
                  <a:cubicBezTo>
                    <a:pt x="11148" y="3832"/>
                    <a:pt x="11148" y="3832"/>
                    <a:pt x="11148" y="3832"/>
                  </a:cubicBezTo>
                  <a:cubicBezTo>
                    <a:pt x="11845" y="4529"/>
                    <a:pt x="12194" y="5574"/>
                    <a:pt x="12194" y="6619"/>
                  </a:cubicBezTo>
                  <a:cubicBezTo>
                    <a:pt x="12194" y="7665"/>
                    <a:pt x="11845" y="8710"/>
                    <a:pt x="11148" y="9406"/>
                  </a:cubicBezTo>
                  <a:cubicBezTo>
                    <a:pt x="12194" y="10452"/>
                    <a:pt x="12194" y="10452"/>
                    <a:pt x="12194" y="10452"/>
                  </a:cubicBezTo>
                  <a:cubicBezTo>
                    <a:pt x="12890" y="9755"/>
                    <a:pt x="13935" y="9406"/>
                    <a:pt x="14981" y="9406"/>
                  </a:cubicBezTo>
                  <a:cubicBezTo>
                    <a:pt x="16026" y="9406"/>
                    <a:pt x="17071" y="9755"/>
                    <a:pt x="17768" y="10452"/>
                  </a:cubicBezTo>
                  <a:cubicBezTo>
                    <a:pt x="20555" y="13239"/>
                    <a:pt x="20555" y="13239"/>
                    <a:pt x="20555" y="13239"/>
                  </a:cubicBezTo>
                  <a:cubicBezTo>
                    <a:pt x="21252" y="13935"/>
                    <a:pt x="21600" y="14981"/>
                    <a:pt x="21600" y="16026"/>
                  </a:cubicBezTo>
                  <a:cubicBezTo>
                    <a:pt x="21600" y="17071"/>
                    <a:pt x="21252" y="18116"/>
                    <a:pt x="20555" y="18813"/>
                  </a:cubicBezTo>
                  <a:close/>
                  <a:moveTo>
                    <a:pt x="9406" y="5923"/>
                  </a:moveTo>
                  <a:cubicBezTo>
                    <a:pt x="6619" y="3135"/>
                    <a:pt x="6619" y="3135"/>
                    <a:pt x="6619" y="3135"/>
                  </a:cubicBezTo>
                  <a:cubicBezTo>
                    <a:pt x="6271" y="2787"/>
                    <a:pt x="6271" y="2787"/>
                    <a:pt x="5923" y="2787"/>
                  </a:cubicBezTo>
                  <a:cubicBezTo>
                    <a:pt x="5574" y="2787"/>
                    <a:pt x="5226" y="2787"/>
                    <a:pt x="4877" y="3135"/>
                  </a:cubicBezTo>
                  <a:cubicBezTo>
                    <a:pt x="2787" y="4877"/>
                    <a:pt x="2787" y="4877"/>
                    <a:pt x="2787" y="4877"/>
                  </a:cubicBezTo>
                  <a:cubicBezTo>
                    <a:pt x="2787" y="5226"/>
                    <a:pt x="2439" y="5574"/>
                    <a:pt x="2439" y="5923"/>
                  </a:cubicBezTo>
                  <a:cubicBezTo>
                    <a:pt x="2439" y="6271"/>
                    <a:pt x="2787" y="6619"/>
                    <a:pt x="2787" y="6619"/>
                  </a:cubicBezTo>
                  <a:cubicBezTo>
                    <a:pt x="5574" y="9406"/>
                    <a:pt x="5574" y="9406"/>
                    <a:pt x="5574" y="9406"/>
                  </a:cubicBezTo>
                  <a:cubicBezTo>
                    <a:pt x="5923" y="9755"/>
                    <a:pt x="6271" y="9755"/>
                    <a:pt x="6619" y="9755"/>
                  </a:cubicBezTo>
                  <a:cubicBezTo>
                    <a:pt x="6968" y="9755"/>
                    <a:pt x="7316" y="9755"/>
                    <a:pt x="7665" y="9406"/>
                  </a:cubicBezTo>
                  <a:cubicBezTo>
                    <a:pt x="6968" y="9058"/>
                    <a:pt x="6619" y="8710"/>
                    <a:pt x="6619" y="8013"/>
                  </a:cubicBezTo>
                  <a:cubicBezTo>
                    <a:pt x="6619" y="7316"/>
                    <a:pt x="7316" y="6619"/>
                    <a:pt x="8013" y="6619"/>
                  </a:cubicBezTo>
                  <a:cubicBezTo>
                    <a:pt x="8361" y="6619"/>
                    <a:pt x="9058" y="7316"/>
                    <a:pt x="9406" y="7665"/>
                  </a:cubicBezTo>
                  <a:cubicBezTo>
                    <a:pt x="9755" y="7316"/>
                    <a:pt x="9755" y="6968"/>
                    <a:pt x="9755" y="6619"/>
                  </a:cubicBezTo>
                  <a:cubicBezTo>
                    <a:pt x="9755" y="6271"/>
                    <a:pt x="9755" y="5923"/>
                    <a:pt x="9406" y="5923"/>
                  </a:cubicBezTo>
                  <a:close/>
                  <a:moveTo>
                    <a:pt x="18813" y="14981"/>
                  </a:moveTo>
                  <a:cubicBezTo>
                    <a:pt x="16026" y="12194"/>
                    <a:pt x="16026" y="12194"/>
                    <a:pt x="16026" y="12194"/>
                  </a:cubicBezTo>
                  <a:cubicBezTo>
                    <a:pt x="15677" y="12194"/>
                    <a:pt x="15329" y="11845"/>
                    <a:pt x="14981" y="11845"/>
                  </a:cubicBezTo>
                  <a:cubicBezTo>
                    <a:pt x="14632" y="11845"/>
                    <a:pt x="14284" y="12194"/>
                    <a:pt x="13935" y="12542"/>
                  </a:cubicBezTo>
                  <a:cubicBezTo>
                    <a:pt x="14632" y="12890"/>
                    <a:pt x="14981" y="13239"/>
                    <a:pt x="14981" y="13935"/>
                  </a:cubicBezTo>
                  <a:cubicBezTo>
                    <a:pt x="14981" y="14632"/>
                    <a:pt x="14632" y="14981"/>
                    <a:pt x="13935" y="14981"/>
                  </a:cubicBezTo>
                  <a:cubicBezTo>
                    <a:pt x="13239" y="14981"/>
                    <a:pt x="12890" y="14632"/>
                    <a:pt x="12194" y="14284"/>
                  </a:cubicBezTo>
                  <a:cubicBezTo>
                    <a:pt x="11845" y="14284"/>
                    <a:pt x="11845" y="14632"/>
                    <a:pt x="11845" y="14981"/>
                  </a:cubicBezTo>
                  <a:cubicBezTo>
                    <a:pt x="11845" y="15329"/>
                    <a:pt x="11845" y="15677"/>
                    <a:pt x="12194" y="16026"/>
                  </a:cubicBezTo>
                  <a:cubicBezTo>
                    <a:pt x="14981" y="18813"/>
                    <a:pt x="14981" y="18813"/>
                    <a:pt x="14981" y="18813"/>
                  </a:cubicBezTo>
                  <a:cubicBezTo>
                    <a:pt x="15329" y="19161"/>
                    <a:pt x="15677" y="19161"/>
                    <a:pt x="15677" y="19161"/>
                  </a:cubicBezTo>
                  <a:cubicBezTo>
                    <a:pt x="16026" y="19161"/>
                    <a:pt x="16374" y="19161"/>
                    <a:pt x="16723" y="18813"/>
                  </a:cubicBezTo>
                  <a:cubicBezTo>
                    <a:pt x="18813" y="16723"/>
                    <a:pt x="18813" y="16723"/>
                    <a:pt x="18813" y="16723"/>
                  </a:cubicBezTo>
                  <a:cubicBezTo>
                    <a:pt x="18813" y="16723"/>
                    <a:pt x="19161" y="16374"/>
                    <a:pt x="19161" y="16026"/>
                  </a:cubicBezTo>
                  <a:cubicBezTo>
                    <a:pt x="19161" y="15677"/>
                    <a:pt x="18813" y="15329"/>
                    <a:pt x="18813" y="14981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444" name="Group"/>
          <p:cNvGrpSpPr/>
          <p:nvPr/>
        </p:nvGrpSpPr>
        <p:grpSpPr>
          <a:xfrm>
            <a:off x="11581636" y="4742977"/>
            <a:ext cx="11363025" cy="7718957"/>
            <a:chOff x="0" y="0"/>
            <a:chExt cx="11363024" cy="7718956"/>
          </a:xfrm>
        </p:grpSpPr>
        <p:pic>
          <p:nvPicPr>
            <p:cNvPr id="1436" name="Fig2.png" descr="Fig2.png"/>
            <p:cNvPicPr>
              <a:picLocks noChangeAspect="1"/>
            </p:cNvPicPr>
            <p:nvPr/>
          </p:nvPicPr>
          <p:blipFill>
            <a:blip r:embed="rId2"/>
            <a:srcRect l="68851" t="3220" r="1179" b="54246"/>
            <a:stretch>
              <a:fillRect/>
            </a:stretch>
          </p:blipFill>
          <p:spPr>
            <a:xfrm>
              <a:off x="4038592" y="0"/>
              <a:ext cx="4071416" cy="38642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37" name="Fig2.png" descr="Fig2.png"/>
            <p:cNvPicPr>
              <a:picLocks/>
            </p:cNvPicPr>
            <p:nvPr/>
          </p:nvPicPr>
          <p:blipFill>
            <a:blip r:embed="rId3"/>
            <a:srcRect l="38665" t="60699" r="35532" b="11255"/>
            <a:stretch>
              <a:fillRect/>
            </a:stretch>
          </p:blipFill>
          <p:spPr>
            <a:xfrm>
              <a:off x="8240479" y="4800763"/>
              <a:ext cx="3068265" cy="266768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38" name="Fig1.png" descr="Fig1.png"/>
            <p:cNvPicPr>
              <a:picLocks noChangeAspect="1"/>
            </p:cNvPicPr>
            <p:nvPr/>
          </p:nvPicPr>
          <p:blipFill>
            <a:blip r:embed="rId4"/>
            <a:srcRect l="73010" t="55670" r="5008" b="9468"/>
            <a:stretch>
              <a:fillRect/>
            </a:stretch>
          </p:blipFill>
          <p:spPr>
            <a:xfrm>
              <a:off x="4448527" y="4339578"/>
              <a:ext cx="3112755" cy="325652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39" name="Rectangle"/>
            <p:cNvSpPr/>
            <p:nvPr/>
          </p:nvSpPr>
          <p:spPr>
            <a:xfrm>
              <a:off x="0" y="377505"/>
              <a:ext cx="1531616" cy="30286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440" name="Fig1.png" descr="Fig1.png"/>
            <p:cNvPicPr>
              <a:picLocks noChangeAspect="1"/>
            </p:cNvPicPr>
            <p:nvPr/>
          </p:nvPicPr>
          <p:blipFill>
            <a:blip r:embed="rId4"/>
            <a:srcRect l="4176" t="54379" r="72632" b="10793"/>
            <a:stretch>
              <a:fillRect/>
            </a:stretch>
          </p:blipFill>
          <p:spPr>
            <a:xfrm>
              <a:off x="427518" y="4284792"/>
              <a:ext cx="3397702" cy="33658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41" name="Rectangle"/>
            <p:cNvSpPr/>
            <p:nvPr/>
          </p:nvSpPr>
          <p:spPr>
            <a:xfrm>
              <a:off x="8234406" y="7416090"/>
              <a:ext cx="3128619" cy="30286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442" name="Fig1.png" descr="Fig1.png"/>
            <p:cNvPicPr>
              <a:picLocks noChangeAspect="1"/>
            </p:cNvPicPr>
            <p:nvPr/>
          </p:nvPicPr>
          <p:blipFill>
            <a:blip r:embed="rId5"/>
            <a:srcRect l="5030" t="6213" r="69561" b="59240"/>
            <a:stretch>
              <a:fillRect/>
            </a:stretch>
          </p:blipFill>
          <p:spPr>
            <a:xfrm>
              <a:off x="11052" y="333486"/>
              <a:ext cx="3564963" cy="31972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43" name="Fig2.png" descr="Fig2.png"/>
            <p:cNvPicPr>
              <a:picLocks noChangeAspect="1"/>
            </p:cNvPicPr>
            <p:nvPr/>
          </p:nvPicPr>
          <p:blipFill>
            <a:blip r:embed="rId6"/>
            <a:srcRect l="37956" t="2656" r="35532" b="55939"/>
            <a:stretch>
              <a:fillRect/>
            </a:stretch>
          </p:blipFill>
          <p:spPr>
            <a:xfrm>
              <a:off x="8312007" y="288300"/>
              <a:ext cx="3042065" cy="31771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445" name="27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27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Rectangle"/>
          <p:cNvSpPr/>
          <p:nvPr/>
        </p:nvSpPr>
        <p:spPr>
          <a:xfrm>
            <a:off x="-29388" y="-53314"/>
            <a:ext cx="8907158" cy="5442497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451" name="Group"/>
          <p:cNvGrpSpPr/>
          <p:nvPr/>
        </p:nvGrpSpPr>
        <p:grpSpPr>
          <a:xfrm>
            <a:off x="608383" y="901776"/>
            <a:ext cx="8182883" cy="3393033"/>
            <a:chOff x="0" y="-641239"/>
            <a:chExt cx="8182882" cy="3393032"/>
          </a:xfrm>
        </p:grpSpPr>
        <p:sp>
          <p:nvSpPr>
            <p:cNvPr id="1448" name="GGPLOT2…"/>
            <p:cNvSpPr txBox="1"/>
            <p:nvPr/>
          </p:nvSpPr>
          <p:spPr>
            <a:xfrm>
              <a:off x="0" y="570639"/>
              <a:ext cx="7509824" cy="21811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GGPLOT2</a:t>
              </a:r>
            </a:p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ADDITIVE STRUCTURE</a:t>
              </a:r>
            </a:p>
          </p:txBody>
        </p:sp>
        <p:sp>
          <p:nvSpPr>
            <p:cNvPr id="1449" name="Line"/>
            <p:cNvSpPr/>
            <p:nvPr/>
          </p:nvSpPr>
          <p:spPr>
            <a:xfrm>
              <a:off x="88271" y="-411406"/>
              <a:ext cx="1350009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50" name="http://tutorials.iq.harvard.edu/R/Rgraphics/Rgraphics.html"/>
            <p:cNvSpPr txBox="1"/>
            <p:nvPr/>
          </p:nvSpPr>
          <p:spPr>
            <a:xfrm>
              <a:off x="1631404" y="-641240"/>
              <a:ext cx="6551479" cy="78391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http://tutorials.iq.harvard.edu/R/Rgraphics/Rgraphics.html</a:t>
              </a:r>
            </a:p>
          </p:txBody>
        </p:sp>
      </p:grpSp>
      <p:sp>
        <p:nvSpPr>
          <p:cNvPr id="1452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460" name="Group"/>
          <p:cNvGrpSpPr/>
          <p:nvPr/>
        </p:nvGrpSpPr>
        <p:grpSpPr>
          <a:xfrm>
            <a:off x="10045699" y="1515846"/>
            <a:ext cx="13574872" cy="2682396"/>
            <a:chOff x="0" y="0"/>
            <a:chExt cx="13574870" cy="2682394"/>
          </a:xfrm>
        </p:grpSpPr>
        <p:sp>
          <p:nvSpPr>
            <p:cNvPr id="1453" name="Oval 12"/>
            <p:cNvSpPr/>
            <p:nvPr/>
          </p:nvSpPr>
          <p:spPr>
            <a:xfrm rot="5400000" flipH="1">
              <a:off x="5952684" y="2482596"/>
              <a:ext cx="202827" cy="196771"/>
            </a:xfrm>
            <a:prstGeom prst="ellipse">
              <a:avLst/>
            </a:prstGeom>
            <a:solidFill>
              <a:srgbClr val="4D070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59" name="Group"/>
            <p:cNvGrpSpPr/>
            <p:nvPr/>
          </p:nvGrpSpPr>
          <p:grpSpPr>
            <a:xfrm>
              <a:off x="-1" y="-1"/>
              <a:ext cx="13574872" cy="2552679"/>
              <a:chOff x="0" y="0"/>
              <a:chExt cx="13574869" cy="2552677"/>
            </a:xfrm>
          </p:grpSpPr>
          <p:sp>
            <p:nvSpPr>
              <p:cNvPr id="1454" name="Oval 25"/>
              <p:cNvSpPr/>
              <p:nvPr/>
            </p:nvSpPr>
            <p:spPr>
              <a:xfrm rot="5400000" flipH="1">
                <a:off x="5952684" y="379135"/>
                <a:ext cx="202827" cy="196770"/>
              </a:xfrm>
              <a:prstGeom prst="ellipse">
                <a:avLst/>
              </a:prstGeom>
              <a:solidFill>
                <a:srgbClr val="4D070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55" name="Freeform 26"/>
              <p:cNvSpPr/>
              <p:nvPr/>
            </p:nvSpPr>
            <p:spPr>
              <a:xfrm rot="5400000" flipH="1">
                <a:off x="4069757" y="57287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56" name="Oval 27"/>
              <p:cNvSpPr/>
              <p:nvPr/>
            </p:nvSpPr>
            <p:spPr>
              <a:xfrm rot="5400000" flipH="1">
                <a:off x="4066728" y="376106"/>
                <a:ext cx="202827" cy="202828"/>
              </a:xfrm>
              <a:prstGeom prst="ellipse">
                <a:avLst/>
              </a:prstGeom>
              <a:solidFill>
                <a:srgbClr val="83181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57" name="ggplot(my.DS, aes(x=alphabet, y=measure))"/>
              <p:cNvSpPr/>
              <p:nvPr/>
            </p:nvSpPr>
            <p:spPr>
              <a:xfrm>
                <a:off x="6534801" y="155597"/>
                <a:ext cx="7040069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ggplot(my.DS, aes(x=alphabet, y=measure))</a:t>
                </a:r>
              </a:p>
              <a:p>
                <a:pPr algn="r">
                  <a:defRPr sz="24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 </a:t>
                </a:r>
              </a:p>
            </p:txBody>
          </p:sp>
          <p:sp>
            <p:nvSpPr>
              <p:cNvPr id="1458" name="DATASET, SAMPLES &amp; OBSERVATIONS"/>
              <p:cNvSpPr/>
              <p:nvPr/>
            </p:nvSpPr>
            <p:spPr>
              <a:xfrm>
                <a:off x="0" y="0"/>
                <a:ext cx="4013200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DATASET, SAMPLES &amp; OBSERVATIONS</a:t>
                </a:r>
              </a:p>
            </p:txBody>
          </p:sp>
        </p:grpSp>
      </p:grpSp>
      <p:grpSp>
        <p:nvGrpSpPr>
          <p:cNvPr id="1468" name="Group"/>
          <p:cNvGrpSpPr/>
          <p:nvPr/>
        </p:nvGrpSpPr>
        <p:grpSpPr>
          <a:xfrm>
            <a:off x="10045699" y="3404342"/>
            <a:ext cx="13573582" cy="2952339"/>
            <a:chOff x="0" y="0"/>
            <a:chExt cx="13573580" cy="2952338"/>
          </a:xfrm>
        </p:grpSpPr>
        <p:sp>
          <p:nvSpPr>
            <p:cNvPr id="1461" name="Oval 22"/>
            <p:cNvSpPr/>
            <p:nvPr/>
          </p:nvSpPr>
          <p:spPr>
            <a:xfrm rot="5400000" flipH="1">
              <a:off x="5952684" y="2752540"/>
              <a:ext cx="202827" cy="196771"/>
            </a:xfrm>
            <a:prstGeom prst="ellipse">
              <a:avLst/>
            </a:prstGeom>
            <a:solidFill>
              <a:srgbClr val="83181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67" name="Group"/>
            <p:cNvGrpSpPr/>
            <p:nvPr/>
          </p:nvGrpSpPr>
          <p:grpSpPr>
            <a:xfrm>
              <a:off x="-1" y="-1"/>
              <a:ext cx="13573582" cy="2819228"/>
              <a:chOff x="0" y="0"/>
              <a:chExt cx="13573580" cy="2819226"/>
            </a:xfrm>
          </p:grpSpPr>
          <p:sp>
            <p:nvSpPr>
              <p:cNvPr id="1462" name="ggplot(my.DS, aes(x=alphabet, y=measure))…"/>
              <p:cNvSpPr/>
              <p:nvPr/>
            </p:nvSpPr>
            <p:spPr>
              <a:xfrm>
                <a:off x="6534801" y="0"/>
                <a:ext cx="7038780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ggplot(my.DS, aes(x=alphabet, y=measure))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+ geom_boxplot()</a:t>
                </a:r>
              </a:p>
              <a:p>
                <a:pPr algn="r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 </a:t>
                </a:r>
              </a:p>
            </p:txBody>
          </p:sp>
          <p:grpSp>
            <p:nvGrpSpPr>
              <p:cNvPr id="1466" name="Group"/>
              <p:cNvGrpSpPr/>
              <p:nvPr/>
            </p:nvGrpSpPr>
            <p:grpSpPr>
              <a:xfrm>
                <a:off x="-1" y="482449"/>
                <a:ext cx="6049558" cy="2336778"/>
                <a:chOff x="0" y="0"/>
                <a:chExt cx="6049556" cy="2336776"/>
              </a:xfrm>
            </p:grpSpPr>
            <p:sp>
              <p:nvSpPr>
                <p:cNvPr id="1463" name="Freeform 20"/>
                <p:cNvSpPr/>
                <p:nvPr/>
              </p:nvSpPr>
              <p:spPr>
                <a:xfrm rot="5400000" flipH="1">
                  <a:off x="4069757" y="356978"/>
                  <a:ext cx="2076671" cy="188292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636" y="1168"/>
                        <a:pt x="19636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464" name="Oval 21"/>
                <p:cNvSpPr/>
                <p:nvPr/>
              </p:nvSpPr>
              <p:spPr>
                <a:xfrm rot="5400000" flipH="1">
                  <a:off x="4066728" y="160206"/>
                  <a:ext cx="202827" cy="202828"/>
                </a:xfrm>
                <a:prstGeom prst="ellipse">
                  <a:avLst/>
                </a:prstGeom>
                <a:solidFill>
                  <a:srgbClr val="831818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465" name="DEFINE PLOT TYPE"/>
                <p:cNvSpPr/>
                <p:nvPr/>
              </p:nvSpPr>
              <p:spPr>
                <a:xfrm>
                  <a:off x="0" y="0"/>
                  <a:ext cx="4013200" cy="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>
                  <a:lvl1pPr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DEFINE PLOT TYPE</a:t>
                  </a:r>
                </a:p>
              </p:txBody>
            </p:sp>
          </p:grpSp>
        </p:grpSp>
      </p:grpSp>
      <p:grpSp>
        <p:nvGrpSpPr>
          <p:cNvPr id="1475" name="Group"/>
          <p:cNvGrpSpPr/>
          <p:nvPr/>
        </p:nvGrpSpPr>
        <p:grpSpPr>
          <a:xfrm>
            <a:off x="10045700" y="5518235"/>
            <a:ext cx="13635479" cy="2992606"/>
            <a:chOff x="0" y="0"/>
            <a:chExt cx="13635477" cy="2992605"/>
          </a:xfrm>
        </p:grpSpPr>
        <p:sp>
          <p:nvSpPr>
            <p:cNvPr id="1469" name="Oval 9"/>
            <p:cNvSpPr/>
            <p:nvPr/>
          </p:nvSpPr>
          <p:spPr>
            <a:xfrm rot="5400000" flipH="1">
              <a:off x="5952684" y="2792807"/>
              <a:ext cx="202827" cy="196770"/>
            </a:xfrm>
            <a:prstGeom prst="ellipse">
              <a:avLst/>
            </a:prstGeom>
            <a:solidFill>
              <a:srgbClr val="912C5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74" name="Group"/>
            <p:cNvGrpSpPr/>
            <p:nvPr/>
          </p:nvGrpSpPr>
          <p:grpSpPr>
            <a:xfrm>
              <a:off x="0" y="-1"/>
              <a:ext cx="13635479" cy="2862261"/>
              <a:chOff x="0" y="0"/>
              <a:chExt cx="13635478" cy="2862259"/>
            </a:xfrm>
          </p:grpSpPr>
          <p:sp>
            <p:nvSpPr>
              <p:cNvPr id="1470" name="Freeform 23"/>
              <p:cNvSpPr/>
              <p:nvPr/>
            </p:nvSpPr>
            <p:spPr>
              <a:xfrm rot="5400000" flipH="1">
                <a:off x="4069757" y="882461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71" name="Oval 24"/>
              <p:cNvSpPr/>
              <p:nvPr/>
            </p:nvSpPr>
            <p:spPr>
              <a:xfrm rot="5400000" flipH="1">
                <a:off x="4066728" y="685689"/>
                <a:ext cx="202827" cy="202827"/>
              </a:xfrm>
              <a:prstGeom prst="ellipse">
                <a:avLst/>
              </a:prstGeom>
              <a:solidFill>
                <a:srgbClr val="912C5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72" name="ggplot(my.DS, aes(x=alphabet, y=measure, fill=alphabet))…"/>
              <p:cNvSpPr/>
              <p:nvPr/>
            </p:nvSpPr>
            <p:spPr>
              <a:xfrm>
                <a:off x="6602255" y="0"/>
                <a:ext cx="7033224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ggplot(my.DS, aes(x=alphabet, y=measure, fill=alphabet))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+ geom_boxplot()</a:t>
                </a:r>
              </a:p>
              <a:p>
                <a:pPr algn="r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 </a:t>
                </a:r>
              </a:p>
            </p:txBody>
          </p:sp>
          <p:sp>
            <p:nvSpPr>
              <p:cNvPr id="1473" name="COLOR BY GROUP"/>
              <p:cNvSpPr/>
              <p:nvPr/>
            </p:nvSpPr>
            <p:spPr>
              <a:xfrm>
                <a:off x="0" y="519132"/>
                <a:ext cx="4017172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COLOR BY GROUP</a:t>
                </a:r>
              </a:p>
            </p:txBody>
          </p:sp>
        </p:grpSp>
      </p:grpSp>
      <p:grpSp>
        <p:nvGrpSpPr>
          <p:cNvPr id="1482" name="Group"/>
          <p:cNvGrpSpPr/>
          <p:nvPr/>
        </p:nvGrpSpPr>
        <p:grpSpPr>
          <a:xfrm>
            <a:off x="10045700" y="7758590"/>
            <a:ext cx="13633296" cy="2914924"/>
            <a:chOff x="0" y="0"/>
            <a:chExt cx="13633294" cy="2914922"/>
          </a:xfrm>
        </p:grpSpPr>
        <p:sp>
          <p:nvSpPr>
            <p:cNvPr id="1476" name="Oval 19"/>
            <p:cNvSpPr/>
            <p:nvPr/>
          </p:nvSpPr>
          <p:spPr>
            <a:xfrm rot="5400000" flipH="1">
              <a:off x="5935750" y="2715124"/>
              <a:ext cx="202828" cy="196771"/>
            </a:xfrm>
            <a:prstGeom prst="ellipse">
              <a:avLst/>
            </a:prstGeom>
            <a:solidFill>
              <a:srgbClr val="FF847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81" name="Group"/>
            <p:cNvGrpSpPr/>
            <p:nvPr/>
          </p:nvGrpSpPr>
          <p:grpSpPr>
            <a:xfrm>
              <a:off x="0" y="-1"/>
              <a:ext cx="13633296" cy="2784622"/>
              <a:chOff x="0" y="0"/>
              <a:chExt cx="13633295" cy="2784620"/>
            </a:xfrm>
          </p:grpSpPr>
          <p:sp>
            <p:nvSpPr>
              <p:cNvPr id="1477" name="Freeform 20"/>
              <p:cNvSpPr/>
              <p:nvPr/>
            </p:nvSpPr>
            <p:spPr>
              <a:xfrm rot="5400000" flipH="1">
                <a:off x="4069757" y="804822"/>
                <a:ext cx="2076671" cy="18829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636" y="1168"/>
                      <a:pt x="19636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78" name="Oval 21"/>
              <p:cNvSpPr/>
              <p:nvPr/>
            </p:nvSpPr>
            <p:spPr>
              <a:xfrm rot="5400000" flipH="1">
                <a:off x="4066728" y="595349"/>
                <a:ext cx="202827" cy="202827"/>
              </a:xfrm>
              <a:prstGeom prst="ellipse">
                <a:avLst/>
              </a:prstGeom>
              <a:solidFill>
                <a:srgbClr val="FF847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79" name="… + ggtitle(&quot;Basic boxplot&quot;) + theme(legend.position=“none”, plot.title = element_text(size=11))"/>
              <p:cNvSpPr/>
              <p:nvPr/>
            </p:nvSpPr>
            <p:spPr>
              <a:xfrm>
                <a:off x="6602255" y="0"/>
                <a:ext cx="7031041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lvl1pPr>
              </a:lstStyle>
              <a:p>
                <a:r>
                  <a:t> … + ggtitle("Basic boxplot") + theme(legend.position=“none”, plot.title = element_text(size=11)) </a:t>
                </a:r>
              </a:p>
            </p:txBody>
          </p:sp>
          <p:sp>
            <p:nvSpPr>
              <p:cNvPr id="1480" name="TITLE AND LEGEND"/>
              <p:cNvSpPr/>
              <p:nvPr/>
            </p:nvSpPr>
            <p:spPr>
              <a:xfrm>
                <a:off x="0" y="428792"/>
                <a:ext cx="401320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TITLE AND LEGEND</a:t>
                </a:r>
              </a:p>
            </p:txBody>
          </p:sp>
        </p:grpSp>
      </p:grpSp>
      <p:grpSp>
        <p:nvGrpSpPr>
          <p:cNvPr id="1489" name="Group"/>
          <p:cNvGrpSpPr/>
          <p:nvPr/>
        </p:nvGrpSpPr>
        <p:grpSpPr>
          <a:xfrm>
            <a:off x="10045700" y="9735984"/>
            <a:ext cx="13640142" cy="3071243"/>
            <a:chOff x="0" y="0"/>
            <a:chExt cx="13640141" cy="3071241"/>
          </a:xfrm>
        </p:grpSpPr>
        <p:sp>
          <p:nvSpPr>
            <p:cNvPr id="1483" name="Oval 6"/>
            <p:cNvSpPr/>
            <p:nvPr/>
          </p:nvSpPr>
          <p:spPr>
            <a:xfrm rot="5400000" flipH="1">
              <a:off x="5952684" y="2871443"/>
              <a:ext cx="202827" cy="196771"/>
            </a:xfrm>
            <a:prstGeom prst="ellipse">
              <a:avLst/>
            </a:prstGeom>
            <a:solidFill>
              <a:srgbClr val="F0A4A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488" name="Group"/>
            <p:cNvGrpSpPr/>
            <p:nvPr/>
          </p:nvGrpSpPr>
          <p:grpSpPr>
            <a:xfrm>
              <a:off x="0" y="-1"/>
              <a:ext cx="13640142" cy="2957739"/>
              <a:chOff x="0" y="0"/>
              <a:chExt cx="13640141" cy="2957737"/>
            </a:xfrm>
          </p:grpSpPr>
          <p:sp>
            <p:nvSpPr>
              <p:cNvPr id="1484" name="Freeform 20"/>
              <p:cNvSpPr/>
              <p:nvPr/>
            </p:nvSpPr>
            <p:spPr>
              <a:xfrm rot="5400000" flipH="1">
                <a:off x="4069757" y="97793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636" y="1168"/>
                      <a:pt x="19636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85" name="Oval 21"/>
              <p:cNvSpPr/>
              <p:nvPr/>
            </p:nvSpPr>
            <p:spPr>
              <a:xfrm rot="5400000" flipH="1">
                <a:off x="4066728" y="781166"/>
                <a:ext cx="202827" cy="202827"/>
              </a:xfrm>
              <a:prstGeom prst="ellipse">
                <a:avLst/>
              </a:prstGeom>
              <a:solidFill>
                <a:srgbClr val="F0A4A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486" name="… + scale_fill_manual(values = c(&quot;lightgray&quot;, &quot;steelblue&quot;,…"/>
              <p:cNvSpPr/>
              <p:nvPr/>
            </p:nvSpPr>
            <p:spPr>
              <a:xfrm>
                <a:off x="6602255" y="0"/>
                <a:ext cx="7037887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 … + scale_fill_manual(values = c("lightgray", "steelblue",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“aquamarine3", "seagreen4"))</a:t>
                </a:r>
              </a:p>
              <a:p>
                <a:pPr algn="r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 </a:t>
                </a:r>
              </a:p>
            </p:txBody>
          </p:sp>
          <p:sp>
            <p:nvSpPr>
              <p:cNvPr id="1487" name="CUSTOM COLORS"/>
              <p:cNvSpPr/>
              <p:nvPr/>
            </p:nvSpPr>
            <p:spPr>
              <a:xfrm>
                <a:off x="0" y="584199"/>
                <a:ext cx="401320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CUSTOM COLORS</a:t>
                </a:r>
              </a:p>
            </p:txBody>
          </p:sp>
        </p:grpSp>
      </p:grpSp>
      <p:grpSp>
        <p:nvGrpSpPr>
          <p:cNvPr id="1494" name="Group"/>
          <p:cNvGrpSpPr/>
          <p:nvPr/>
        </p:nvGrpSpPr>
        <p:grpSpPr>
          <a:xfrm>
            <a:off x="10045699" y="12399273"/>
            <a:ext cx="15427469" cy="609958"/>
            <a:chOff x="-245427" y="-19050"/>
            <a:chExt cx="15427467" cy="609957"/>
          </a:xfrm>
        </p:grpSpPr>
        <p:sp>
          <p:nvSpPr>
            <p:cNvPr id="1490" name="Line"/>
            <p:cNvSpPr/>
            <p:nvPr/>
          </p:nvSpPr>
          <p:spPr>
            <a:xfrm>
              <a:off x="3992299" y="326251"/>
              <a:ext cx="1656474" cy="1"/>
            </a:xfrm>
            <a:prstGeom prst="line">
              <a:avLst/>
            </a:prstGeom>
            <a:noFill/>
            <a:ln w="50800" cap="flat">
              <a:solidFill>
                <a:srgbClr val="254F5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491" name="Oval 21"/>
            <p:cNvSpPr/>
            <p:nvPr/>
          </p:nvSpPr>
          <p:spPr>
            <a:xfrm rot="5400000" flipH="1">
              <a:off x="3821308" y="224838"/>
              <a:ext cx="202827" cy="202827"/>
            </a:xfrm>
            <a:prstGeom prst="ellipse">
              <a:avLst/>
            </a:prstGeom>
            <a:solidFill>
              <a:srgbClr val="F0A4A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54F58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92" name="+ theme_minimal()"/>
            <p:cNvSpPr txBox="1"/>
            <p:nvPr/>
          </p:nvSpPr>
          <p:spPr>
            <a:xfrm>
              <a:off x="6357020" y="-19051"/>
              <a:ext cx="8825021" cy="6099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600">
                  <a:solidFill>
                    <a:srgbClr val="374556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t>+ theme_minimal()</a:t>
              </a:r>
            </a:p>
          </p:txBody>
        </p:sp>
        <p:sp>
          <p:nvSpPr>
            <p:cNvPr id="1493" name="BACKGROUND"/>
            <p:cNvSpPr txBox="1"/>
            <p:nvPr/>
          </p:nvSpPr>
          <p:spPr>
            <a:xfrm>
              <a:off x="-245428" y="25400"/>
              <a:ext cx="4013318" cy="535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BACKGROUND</a:t>
              </a:r>
            </a:p>
          </p:txBody>
        </p:sp>
      </p:grpSp>
      <p:sp>
        <p:nvSpPr>
          <p:cNvPr id="1495" name="28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28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496" name="plot1.pdf" descr="plot1.pdf"/>
          <p:cNvPicPr>
            <a:picLocks/>
          </p:cNvPicPr>
          <p:nvPr/>
        </p:nvPicPr>
        <p:blipFill>
          <a:blip r:embed="rId3"/>
          <a:srcRect l="2080" b="4863"/>
          <a:stretch>
            <a:fillRect/>
          </a:stretch>
        </p:blipFill>
        <p:spPr>
          <a:xfrm>
            <a:off x="502867" y="6523536"/>
            <a:ext cx="8012815" cy="531713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7" name="plot2.pdf" descr="plot2.pdf"/>
          <p:cNvPicPr>
            <a:picLocks/>
          </p:cNvPicPr>
          <p:nvPr/>
        </p:nvPicPr>
        <p:blipFill>
          <a:blip r:embed="rId4"/>
          <a:srcRect l="2494" b="4678"/>
          <a:stretch>
            <a:fillRect/>
          </a:stretch>
        </p:blipFill>
        <p:spPr>
          <a:xfrm>
            <a:off x="470724" y="6523536"/>
            <a:ext cx="8636058" cy="536907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00" name="Group"/>
          <p:cNvGrpSpPr/>
          <p:nvPr/>
        </p:nvGrpSpPr>
        <p:grpSpPr>
          <a:xfrm>
            <a:off x="512213" y="6296741"/>
            <a:ext cx="8705423" cy="5567326"/>
            <a:chOff x="0" y="0"/>
            <a:chExt cx="8705422" cy="5567325"/>
          </a:xfrm>
        </p:grpSpPr>
        <p:pic>
          <p:nvPicPr>
            <p:cNvPr id="1498" name="plot3.pdf" descr="plot3.pdf"/>
            <p:cNvPicPr>
              <a:picLocks/>
            </p:cNvPicPr>
            <p:nvPr/>
          </p:nvPicPr>
          <p:blipFill>
            <a:blip r:embed="rId5"/>
            <a:srcRect l="2388" r="8062" b="4647"/>
            <a:stretch>
              <a:fillRect/>
            </a:stretch>
          </p:blipFill>
          <p:spPr>
            <a:xfrm>
              <a:off x="0" y="0"/>
              <a:ext cx="7881144" cy="55673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99" name="Rectangle"/>
            <p:cNvSpPr/>
            <p:nvPr/>
          </p:nvSpPr>
          <p:spPr>
            <a:xfrm>
              <a:off x="7869603" y="2076629"/>
              <a:ext cx="835820" cy="200759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503" name="Group"/>
          <p:cNvGrpSpPr/>
          <p:nvPr/>
        </p:nvGrpSpPr>
        <p:grpSpPr>
          <a:xfrm>
            <a:off x="298835" y="6336152"/>
            <a:ext cx="8801979" cy="6013800"/>
            <a:chOff x="0" y="0"/>
            <a:chExt cx="8801978" cy="6013799"/>
          </a:xfrm>
        </p:grpSpPr>
        <p:sp>
          <p:nvSpPr>
            <p:cNvPr id="1501" name="Rectangle"/>
            <p:cNvSpPr/>
            <p:nvPr/>
          </p:nvSpPr>
          <p:spPr>
            <a:xfrm>
              <a:off x="0" y="0"/>
              <a:ext cx="8801979" cy="60138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502" name="plot5.pdf" descr="plot5.pdf"/>
            <p:cNvPicPr>
              <a:picLocks/>
            </p:cNvPicPr>
            <p:nvPr/>
          </p:nvPicPr>
          <p:blipFill>
            <a:blip r:embed="rId6"/>
            <a:srcRect l="2454" r="10345" b="4471"/>
            <a:stretch>
              <a:fillRect/>
            </a:stretch>
          </p:blipFill>
          <p:spPr>
            <a:xfrm>
              <a:off x="290199" y="193066"/>
              <a:ext cx="8340267" cy="51713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0" grpId="1" animBg="1" advAuto="0"/>
      <p:bldP spid="1468" grpId="2" animBg="1" advAuto="0"/>
      <p:bldP spid="1475" grpId="3" animBg="1" advAuto="0"/>
      <p:bldP spid="1482" grpId="5" animBg="1" advAuto="0"/>
      <p:bldP spid="1489" grpId="7" animBg="1" advAuto="0"/>
      <p:bldP spid="1494" grpId="8" animBg="1" advAuto="0"/>
      <p:bldP spid="1497" grpId="4" animBg="1" advAuto="0"/>
      <p:bldP spid="1500" grpId="6" animBg="1" advAuto="0"/>
      <p:bldP spid="1503" grpId="9" animBg="1" advAuto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08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09" name="29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29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513" name="Group"/>
          <p:cNvGrpSpPr/>
          <p:nvPr/>
        </p:nvGrpSpPr>
        <p:grpSpPr>
          <a:xfrm>
            <a:off x="7390750" y="1173005"/>
            <a:ext cx="10812049" cy="2050326"/>
            <a:chOff x="0" y="0"/>
            <a:chExt cx="10812047" cy="2050324"/>
          </a:xfrm>
        </p:grpSpPr>
        <p:sp>
          <p:nvSpPr>
            <p:cNvPr id="1510" name="GGPLOT BASIC STRUCTURE"/>
            <p:cNvSpPr txBox="1"/>
            <p:nvPr/>
          </p:nvSpPr>
          <p:spPr>
            <a:xfrm>
              <a:off x="0" y="636647"/>
              <a:ext cx="9514564" cy="14136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 BASIC STRUCTURE </a:t>
              </a:r>
            </a:p>
          </p:txBody>
        </p:sp>
        <p:sp>
          <p:nvSpPr>
            <p:cNvPr id="1511" name="From Excel to R"/>
            <p:cNvSpPr txBox="1"/>
            <p:nvPr/>
          </p:nvSpPr>
          <p:spPr>
            <a:xfrm>
              <a:off x="2302526" y="0"/>
              <a:ext cx="8509522" cy="4848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1512" name="Line"/>
            <p:cNvSpPr/>
            <p:nvPr/>
          </p:nvSpPr>
          <p:spPr>
            <a:xfrm>
              <a:off x="280413" y="242442"/>
              <a:ext cx="1710392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521" name="Group"/>
          <p:cNvGrpSpPr/>
          <p:nvPr/>
        </p:nvGrpSpPr>
        <p:grpSpPr>
          <a:xfrm>
            <a:off x="15206144" y="6144421"/>
            <a:ext cx="7561974" cy="1269206"/>
            <a:chOff x="0" y="0"/>
            <a:chExt cx="7561972" cy="1269204"/>
          </a:xfrm>
        </p:grpSpPr>
        <p:grpSp>
          <p:nvGrpSpPr>
            <p:cNvPr id="1519" name="Group"/>
            <p:cNvGrpSpPr/>
            <p:nvPr/>
          </p:nvGrpSpPr>
          <p:grpSpPr>
            <a:xfrm flipH="1">
              <a:off x="0" y="198751"/>
              <a:ext cx="1147114" cy="1070454"/>
              <a:chOff x="0" y="0"/>
              <a:chExt cx="1147113" cy="1070453"/>
            </a:xfrm>
          </p:grpSpPr>
          <p:sp>
            <p:nvSpPr>
              <p:cNvPr id="1514" name="Oval 12"/>
              <p:cNvSpPr/>
              <p:nvPr/>
            </p:nvSpPr>
            <p:spPr>
              <a:xfrm rot="5400000" flipH="1">
                <a:off x="1045934" y="969273"/>
                <a:ext cx="94141" cy="108220"/>
              </a:xfrm>
              <a:prstGeom prst="ellipse">
                <a:avLst/>
              </a:prstGeom>
              <a:solidFill>
                <a:srgbClr val="4D070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grpSp>
            <p:nvGrpSpPr>
              <p:cNvPr id="1518" name="Group"/>
              <p:cNvGrpSpPr/>
              <p:nvPr/>
            </p:nvGrpSpPr>
            <p:grpSpPr>
              <a:xfrm>
                <a:off x="-1" y="0"/>
                <a:ext cx="1147115" cy="1010246"/>
                <a:chOff x="0" y="0"/>
                <a:chExt cx="1147113" cy="1010245"/>
              </a:xfrm>
            </p:grpSpPr>
            <p:sp>
              <p:nvSpPr>
                <p:cNvPr id="1515" name="Oval 25"/>
                <p:cNvSpPr/>
                <p:nvPr/>
              </p:nvSpPr>
              <p:spPr>
                <a:xfrm rot="5400000" flipH="1">
                  <a:off x="1045934" y="-7039"/>
                  <a:ext cx="94141" cy="108219"/>
                </a:xfrm>
                <a:prstGeom prst="ellipse">
                  <a:avLst/>
                </a:prstGeom>
                <a:solidFill>
                  <a:srgbClr val="4D070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16" name="Freeform 26"/>
                <p:cNvSpPr/>
                <p:nvPr/>
              </p:nvSpPr>
              <p:spPr>
                <a:xfrm rot="5400000" flipH="1">
                  <a:off x="90786" y="10524"/>
                  <a:ext cx="963878" cy="10355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561" y="1168"/>
                        <a:pt x="19561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17" name="Oval 27"/>
                <p:cNvSpPr/>
                <p:nvPr/>
              </p:nvSpPr>
              <p:spPr>
                <a:xfrm rot="5400000" flipH="1">
                  <a:off x="8704" y="-8705"/>
                  <a:ext cx="94142" cy="111551"/>
                </a:xfrm>
                <a:prstGeom prst="ellipse">
                  <a:avLst/>
                </a:prstGeom>
                <a:solidFill>
                  <a:srgbClr val="831818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</p:grpSp>
        <p:sp>
          <p:nvSpPr>
            <p:cNvPr id="1520" name="x - what is on the x-axis"/>
            <p:cNvSpPr txBox="1"/>
            <p:nvPr/>
          </p:nvSpPr>
          <p:spPr>
            <a:xfrm>
              <a:off x="1456782" y="0"/>
              <a:ext cx="6105191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defTabSz="457200">
                <a:lnSpc>
                  <a:spcPts val="4500"/>
                </a:lnSpc>
                <a:defRPr sz="26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x</a:t>
              </a:r>
              <a:r>
                <a:t> - what is on the x-axis</a:t>
              </a:r>
            </a:p>
          </p:txBody>
        </p:sp>
      </p:grpSp>
      <p:grpSp>
        <p:nvGrpSpPr>
          <p:cNvPr id="1528" name="Group"/>
          <p:cNvGrpSpPr/>
          <p:nvPr/>
        </p:nvGrpSpPr>
        <p:grpSpPr>
          <a:xfrm>
            <a:off x="15206144" y="7106996"/>
            <a:ext cx="7561974" cy="1305834"/>
            <a:chOff x="0" y="0"/>
            <a:chExt cx="7561972" cy="1305833"/>
          </a:xfrm>
        </p:grpSpPr>
        <p:grpSp>
          <p:nvGrpSpPr>
            <p:cNvPr id="1526" name="Group"/>
            <p:cNvGrpSpPr/>
            <p:nvPr/>
          </p:nvGrpSpPr>
          <p:grpSpPr>
            <a:xfrm flipH="1">
              <a:off x="-1" y="233804"/>
              <a:ext cx="1147115" cy="1072030"/>
              <a:chOff x="0" y="0"/>
              <a:chExt cx="1147113" cy="1072028"/>
            </a:xfrm>
          </p:grpSpPr>
          <p:sp>
            <p:nvSpPr>
              <p:cNvPr id="1522" name="Oval 22"/>
              <p:cNvSpPr/>
              <p:nvPr/>
            </p:nvSpPr>
            <p:spPr>
              <a:xfrm rot="5400000" flipH="1">
                <a:off x="1045934" y="970848"/>
                <a:ext cx="94141" cy="108220"/>
              </a:xfrm>
              <a:prstGeom prst="ellipse">
                <a:avLst/>
              </a:prstGeom>
              <a:solidFill>
                <a:srgbClr val="83181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grpSp>
            <p:nvGrpSpPr>
              <p:cNvPr id="1525" name="Group"/>
              <p:cNvGrpSpPr/>
              <p:nvPr/>
            </p:nvGrpSpPr>
            <p:grpSpPr>
              <a:xfrm>
                <a:off x="0" y="0"/>
                <a:ext cx="1090507" cy="1010246"/>
                <a:chOff x="0" y="0"/>
                <a:chExt cx="1090506" cy="1010245"/>
              </a:xfrm>
            </p:grpSpPr>
            <p:sp>
              <p:nvSpPr>
                <p:cNvPr id="1523" name="Freeform 20"/>
                <p:cNvSpPr/>
                <p:nvPr/>
              </p:nvSpPr>
              <p:spPr>
                <a:xfrm rot="5400000" flipH="1">
                  <a:off x="90786" y="10524"/>
                  <a:ext cx="963878" cy="103556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636" y="1168"/>
                        <a:pt x="19636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24" name="Oval 21"/>
                <p:cNvSpPr/>
                <p:nvPr/>
              </p:nvSpPr>
              <p:spPr>
                <a:xfrm rot="5400000" flipH="1">
                  <a:off x="8704" y="-8705"/>
                  <a:ext cx="94142" cy="111551"/>
                </a:xfrm>
                <a:prstGeom prst="ellipse">
                  <a:avLst/>
                </a:prstGeom>
                <a:solidFill>
                  <a:srgbClr val="831818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</p:grpSp>
        <p:sp>
          <p:nvSpPr>
            <p:cNvPr id="1527" name="y - what is on the y-axis"/>
            <p:cNvSpPr txBox="1"/>
            <p:nvPr/>
          </p:nvSpPr>
          <p:spPr>
            <a:xfrm>
              <a:off x="1456782" y="0"/>
              <a:ext cx="6105191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defTabSz="457200">
                <a:lnSpc>
                  <a:spcPts val="4500"/>
                </a:lnSpc>
                <a:defRPr sz="26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y</a:t>
              </a:r>
              <a:r>
                <a:t> - what is on the y-axis</a:t>
              </a:r>
            </a:p>
          </p:txBody>
        </p:sp>
      </p:grpSp>
      <p:grpSp>
        <p:nvGrpSpPr>
          <p:cNvPr id="1535" name="Group"/>
          <p:cNvGrpSpPr/>
          <p:nvPr/>
        </p:nvGrpSpPr>
        <p:grpSpPr>
          <a:xfrm>
            <a:off x="15206144" y="8074824"/>
            <a:ext cx="7561974" cy="1340476"/>
            <a:chOff x="0" y="0"/>
            <a:chExt cx="7561972" cy="1340475"/>
          </a:xfrm>
        </p:grpSpPr>
        <p:grpSp>
          <p:nvGrpSpPr>
            <p:cNvPr id="1533" name="Group"/>
            <p:cNvGrpSpPr/>
            <p:nvPr/>
          </p:nvGrpSpPr>
          <p:grpSpPr>
            <a:xfrm flipH="1">
              <a:off x="0" y="269731"/>
              <a:ext cx="1147114" cy="1070745"/>
              <a:chOff x="0" y="0"/>
              <a:chExt cx="1147113" cy="1070744"/>
            </a:xfrm>
          </p:grpSpPr>
          <p:sp>
            <p:nvSpPr>
              <p:cNvPr id="1529" name="Oval 9"/>
              <p:cNvSpPr/>
              <p:nvPr/>
            </p:nvSpPr>
            <p:spPr>
              <a:xfrm rot="5400000" flipH="1">
                <a:off x="1045934" y="969564"/>
                <a:ext cx="94141" cy="108220"/>
              </a:xfrm>
              <a:prstGeom prst="ellipse">
                <a:avLst/>
              </a:prstGeom>
              <a:solidFill>
                <a:srgbClr val="912C5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grpSp>
            <p:nvGrpSpPr>
              <p:cNvPr id="1532" name="Group"/>
              <p:cNvGrpSpPr/>
              <p:nvPr/>
            </p:nvGrpSpPr>
            <p:grpSpPr>
              <a:xfrm>
                <a:off x="0" y="0"/>
                <a:ext cx="1090507" cy="1010246"/>
                <a:chOff x="0" y="0"/>
                <a:chExt cx="1090506" cy="1010245"/>
              </a:xfrm>
            </p:grpSpPr>
            <p:sp>
              <p:nvSpPr>
                <p:cNvPr id="1530" name="Freeform 23"/>
                <p:cNvSpPr/>
                <p:nvPr/>
              </p:nvSpPr>
              <p:spPr>
                <a:xfrm rot="5400000" flipH="1">
                  <a:off x="90786" y="10524"/>
                  <a:ext cx="963878" cy="10355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561" y="1168"/>
                        <a:pt x="19561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31" name="Oval 24"/>
                <p:cNvSpPr/>
                <p:nvPr/>
              </p:nvSpPr>
              <p:spPr>
                <a:xfrm rot="5400000" flipH="1">
                  <a:off x="8704" y="-8705"/>
                  <a:ext cx="94142" cy="111551"/>
                </a:xfrm>
                <a:prstGeom prst="ellipse">
                  <a:avLst/>
                </a:prstGeom>
                <a:solidFill>
                  <a:srgbClr val="912C5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</p:grpSp>
        <p:sp>
          <p:nvSpPr>
            <p:cNvPr id="1534" name="color - variable  to base the color on"/>
            <p:cNvSpPr txBox="1"/>
            <p:nvPr/>
          </p:nvSpPr>
          <p:spPr>
            <a:xfrm>
              <a:off x="1456781" y="0"/>
              <a:ext cx="6105192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defTabSz="457200">
                <a:lnSpc>
                  <a:spcPts val="4500"/>
                </a:lnSpc>
                <a:defRPr sz="26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color</a:t>
              </a:r>
              <a:r>
                <a:t> - variable</a:t>
              </a:r>
              <a:r>
                <a:rPr sz="1200"/>
                <a:t> </a:t>
              </a:r>
              <a:r>
                <a:t> to base the color on</a:t>
              </a:r>
            </a:p>
          </p:txBody>
        </p:sp>
      </p:grpSp>
      <p:grpSp>
        <p:nvGrpSpPr>
          <p:cNvPr id="1542" name="Group"/>
          <p:cNvGrpSpPr/>
          <p:nvPr/>
        </p:nvGrpSpPr>
        <p:grpSpPr>
          <a:xfrm>
            <a:off x="15215459" y="9116311"/>
            <a:ext cx="7552660" cy="1302784"/>
            <a:chOff x="0" y="0"/>
            <a:chExt cx="7552659" cy="1302782"/>
          </a:xfrm>
        </p:grpSpPr>
        <p:grpSp>
          <p:nvGrpSpPr>
            <p:cNvPr id="1540" name="Group"/>
            <p:cNvGrpSpPr/>
            <p:nvPr/>
          </p:nvGrpSpPr>
          <p:grpSpPr>
            <a:xfrm flipH="1">
              <a:off x="0" y="226163"/>
              <a:ext cx="1137801" cy="1076620"/>
              <a:chOff x="0" y="0"/>
              <a:chExt cx="1137800" cy="1076619"/>
            </a:xfrm>
          </p:grpSpPr>
          <p:sp>
            <p:nvSpPr>
              <p:cNvPr id="1536" name="Oval 19"/>
              <p:cNvSpPr/>
              <p:nvPr/>
            </p:nvSpPr>
            <p:spPr>
              <a:xfrm rot="5400000" flipH="1">
                <a:off x="1036620" y="975439"/>
                <a:ext cx="94142" cy="108219"/>
              </a:xfrm>
              <a:prstGeom prst="ellipse">
                <a:avLst/>
              </a:prstGeom>
              <a:solidFill>
                <a:srgbClr val="FF847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grpSp>
            <p:nvGrpSpPr>
              <p:cNvPr id="1539" name="Group"/>
              <p:cNvGrpSpPr/>
              <p:nvPr/>
            </p:nvGrpSpPr>
            <p:grpSpPr>
              <a:xfrm>
                <a:off x="0" y="-1"/>
                <a:ext cx="1090507" cy="1016142"/>
                <a:chOff x="0" y="0"/>
                <a:chExt cx="1090506" cy="1016140"/>
              </a:xfrm>
            </p:grpSpPr>
            <p:sp>
              <p:nvSpPr>
                <p:cNvPr id="1537" name="Freeform 20"/>
                <p:cNvSpPr/>
                <p:nvPr/>
              </p:nvSpPr>
              <p:spPr>
                <a:xfrm rot="5400000" flipH="1">
                  <a:off x="90786" y="16419"/>
                  <a:ext cx="963878" cy="10355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636" y="1168"/>
                        <a:pt x="19636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38" name="Oval 21"/>
                <p:cNvSpPr/>
                <p:nvPr/>
              </p:nvSpPr>
              <p:spPr>
                <a:xfrm rot="5400000" flipH="1">
                  <a:off x="8704" y="-8705"/>
                  <a:ext cx="94142" cy="111551"/>
                </a:xfrm>
                <a:prstGeom prst="ellipse">
                  <a:avLst/>
                </a:prstGeom>
                <a:solidFill>
                  <a:srgbClr val="FF847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</p:grpSp>
        <p:sp>
          <p:nvSpPr>
            <p:cNvPr id="1541" name="fill - variable  to base the fill on"/>
            <p:cNvSpPr txBox="1"/>
            <p:nvPr/>
          </p:nvSpPr>
          <p:spPr>
            <a:xfrm>
              <a:off x="1447468" y="0"/>
              <a:ext cx="6105192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defTabSz="457200">
                <a:lnSpc>
                  <a:spcPts val="4500"/>
                </a:lnSpc>
                <a:defRPr sz="26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fill</a:t>
              </a:r>
              <a:r>
                <a:t> - variable</a:t>
              </a:r>
              <a:r>
                <a:rPr sz="1200"/>
                <a:t>  </a:t>
              </a:r>
              <a:r>
                <a:t>to base the fill on</a:t>
              </a:r>
            </a:p>
          </p:txBody>
        </p:sp>
      </p:grpSp>
      <p:grpSp>
        <p:nvGrpSpPr>
          <p:cNvPr id="1549" name="Group"/>
          <p:cNvGrpSpPr/>
          <p:nvPr/>
        </p:nvGrpSpPr>
        <p:grpSpPr>
          <a:xfrm>
            <a:off x="15206144" y="10106998"/>
            <a:ext cx="7561974" cy="1302450"/>
            <a:chOff x="0" y="0"/>
            <a:chExt cx="7561972" cy="1302448"/>
          </a:xfrm>
        </p:grpSpPr>
        <p:grpSp>
          <p:nvGrpSpPr>
            <p:cNvPr id="1547" name="Group"/>
            <p:cNvGrpSpPr/>
            <p:nvPr/>
          </p:nvGrpSpPr>
          <p:grpSpPr>
            <a:xfrm flipH="1">
              <a:off x="-1" y="239520"/>
              <a:ext cx="1147115" cy="1062929"/>
              <a:chOff x="0" y="0"/>
              <a:chExt cx="1147113" cy="1062927"/>
            </a:xfrm>
          </p:grpSpPr>
          <p:sp>
            <p:nvSpPr>
              <p:cNvPr id="1543" name="Oval 6"/>
              <p:cNvSpPr/>
              <p:nvPr/>
            </p:nvSpPr>
            <p:spPr>
              <a:xfrm rot="5400000" flipH="1">
                <a:off x="1045934" y="961748"/>
                <a:ext cx="94141" cy="108219"/>
              </a:xfrm>
              <a:prstGeom prst="ellipse">
                <a:avLst/>
              </a:prstGeom>
              <a:solidFill>
                <a:srgbClr val="F0A4A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grpSp>
            <p:nvGrpSpPr>
              <p:cNvPr id="1546" name="Group"/>
              <p:cNvGrpSpPr/>
              <p:nvPr/>
            </p:nvGrpSpPr>
            <p:grpSpPr>
              <a:xfrm>
                <a:off x="0" y="0"/>
                <a:ext cx="1090507" cy="1010246"/>
                <a:chOff x="0" y="0"/>
                <a:chExt cx="1090506" cy="1010245"/>
              </a:xfrm>
            </p:grpSpPr>
            <p:sp>
              <p:nvSpPr>
                <p:cNvPr id="1544" name="Freeform 20"/>
                <p:cNvSpPr/>
                <p:nvPr/>
              </p:nvSpPr>
              <p:spPr>
                <a:xfrm rot="5400000" flipH="1">
                  <a:off x="90786" y="10525"/>
                  <a:ext cx="963878" cy="103556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636" y="1168"/>
                        <a:pt x="19636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45" name="Oval 21"/>
                <p:cNvSpPr/>
                <p:nvPr/>
              </p:nvSpPr>
              <p:spPr>
                <a:xfrm rot="5400000" flipH="1">
                  <a:off x="8704" y="-8705"/>
                  <a:ext cx="94142" cy="111551"/>
                </a:xfrm>
                <a:prstGeom prst="ellipse">
                  <a:avLst/>
                </a:prstGeom>
                <a:solidFill>
                  <a:srgbClr val="F0A4AA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</p:grpSp>
        <p:sp>
          <p:nvSpPr>
            <p:cNvPr id="1548" name="size - variable to base the size on"/>
            <p:cNvSpPr txBox="1"/>
            <p:nvPr/>
          </p:nvSpPr>
          <p:spPr>
            <a:xfrm>
              <a:off x="1456782" y="0"/>
              <a:ext cx="6105191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defTabSz="457200">
                <a:lnSpc>
                  <a:spcPts val="4500"/>
                </a:lnSpc>
                <a:defRPr sz="26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size</a:t>
              </a:r>
              <a:r>
                <a:t> - variable to base the size on</a:t>
              </a:r>
            </a:p>
          </p:txBody>
        </p:sp>
      </p:grpSp>
      <p:grpSp>
        <p:nvGrpSpPr>
          <p:cNvPr id="1554" name="Group"/>
          <p:cNvGrpSpPr/>
          <p:nvPr/>
        </p:nvGrpSpPr>
        <p:grpSpPr>
          <a:xfrm>
            <a:off x="15348195" y="11034014"/>
            <a:ext cx="7419924" cy="495301"/>
            <a:chOff x="0" y="0"/>
            <a:chExt cx="7419923" cy="495300"/>
          </a:xfrm>
        </p:grpSpPr>
        <p:grpSp>
          <p:nvGrpSpPr>
            <p:cNvPr id="1552" name="Group"/>
            <p:cNvGrpSpPr/>
            <p:nvPr/>
          </p:nvGrpSpPr>
          <p:grpSpPr>
            <a:xfrm flipH="1">
              <a:off x="0" y="299282"/>
              <a:ext cx="1005000" cy="94142"/>
              <a:chOff x="0" y="0"/>
              <a:chExt cx="1004999" cy="94140"/>
            </a:xfrm>
          </p:grpSpPr>
          <p:sp>
            <p:nvSpPr>
              <p:cNvPr id="1550" name="Line"/>
              <p:cNvSpPr/>
              <p:nvPr/>
            </p:nvSpPr>
            <p:spPr>
              <a:xfrm>
                <a:off x="93979" y="47070"/>
                <a:ext cx="911021" cy="1"/>
              </a:xfrm>
              <a:prstGeom prst="line">
                <a:avLst/>
              </a:prstGeom>
              <a:noFill/>
              <a:ln w="50800" cap="flat">
                <a:solidFill>
                  <a:srgbClr val="254F58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551" name="Oval 21"/>
              <p:cNvSpPr/>
              <p:nvPr/>
            </p:nvSpPr>
            <p:spPr>
              <a:xfrm rot="5400000" flipH="1">
                <a:off x="8705" y="-8706"/>
                <a:ext cx="94142" cy="111553"/>
              </a:xfrm>
              <a:prstGeom prst="ellipse">
                <a:avLst/>
              </a:prstGeom>
              <a:solidFill>
                <a:srgbClr val="F0A4A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</p:grpSp>
        <p:sp>
          <p:nvSpPr>
            <p:cNvPr id="1553" name="shape - variable to base the shape on"/>
            <p:cNvSpPr txBox="1"/>
            <p:nvPr/>
          </p:nvSpPr>
          <p:spPr>
            <a:xfrm>
              <a:off x="1314732" y="0"/>
              <a:ext cx="6105192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defTabSz="457200">
                <a:lnSpc>
                  <a:spcPts val="4500"/>
                </a:lnSpc>
                <a:defRPr sz="26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shape</a:t>
              </a:r>
              <a:r>
                <a:t> - variable to base the shape on</a:t>
              </a:r>
            </a:p>
          </p:txBody>
        </p:sp>
      </p:grpSp>
      <p:sp>
        <p:nvSpPr>
          <p:cNvPr id="1555" name="{"/>
          <p:cNvSpPr txBox="1"/>
          <p:nvPr/>
        </p:nvSpPr>
        <p:spPr>
          <a:xfrm rot="16200000">
            <a:off x="14961127" y="5327649"/>
            <a:ext cx="445626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ts val="7500"/>
              </a:lnSpc>
              <a:defRPr sz="51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{</a:t>
            </a:r>
          </a:p>
        </p:txBody>
      </p:sp>
      <p:pic>
        <p:nvPicPr>
          <p:cNvPr id="1556" name="pasted-movie.png" descr="pasted-movi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600" y="7763848"/>
            <a:ext cx="8216900" cy="5181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7" name="pasted-movie.png" descr="pasted-movi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100" y="7763848"/>
            <a:ext cx="8648700" cy="5181601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1558" name="Table 1"/>
          <p:cNvGraphicFramePr/>
          <p:nvPr/>
        </p:nvGraphicFramePr>
        <p:xfrm>
          <a:off x="1981200" y="5041900"/>
          <a:ext cx="7046942" cy="2170408"/>
        </p:xfrm>
        <a:graphic>
          <a:graphicData uri="http://schemas.openxmlformats.org/drawingml/2006/table">
            <a:tbl>
              <a:tblPr bandRow="1">
                <a:tableStyleId>{8F44A2F1-9E1F-4B54-A3A2-5F16C0AD49E2}</a:tableStyleId>
              </a:tblPr>
              <a:tblGrid>
                <a:gridCol w="12800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42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93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40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4932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42602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 b="1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Type</a:t>
                      </a:r>
                    </a:p>
                  </a:txBody>
                  <a:tcPr marL="81280" marR="81280" marT="40640" marB="40640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solidFill>
                      <a:srgbClr val="42424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 b="1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Alc</a:t>
                      </a:r>
                    </a:p>
                  </a:txBody>
                  <a:tcPr marL="81280" marR="81280" marT="40640" marB="40640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solidFill>
                      <a:srgbClr val="42424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 b="1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Country</a:t>
                      </a:r>
                    </a:p>
                  </a:txBody>
                  <a:tcPr marL="81280" marR="81280" marT="40640" marB="40640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solidFill>
                      <a:srgbClr val="42424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 b="1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Flavonoids</a:t>
                      </a:r>
                    </a:p>
                  </a:txBody>
                  <a:tcPr marL="81280" marR="81280" marT="40640" marB="40640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solidFill>
                      <a:srgbClr val="42424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 b="1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Color</a:t>
                      </a:r>
                    </a:p>
                  </a:txBody>
                  <a:tcPr marL="81280" marR="81280" marT="40640" marB="40640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solidFill>
                      <a:srgbClr val="4242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602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Barolo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14.5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Italy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3.64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5.4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2602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Barbera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12.0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Italy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2.41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4.5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2602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Merlot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13.5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France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1.57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40404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3.8</a:t>
                      </a:r>
                    </a:p>
                  </a:txBody>
                  <a:tcPr marL="81280" marR="81280" marT="40640" marB="40640" anchor="ctr" horzOverflow="overflow">
                    <a:lnL w="6350">
                      <a:solidFill>
                        <a:srgbClr val="424242"/>
                      </a:solidFill>
                    </a:lnL>
                    <a:lnR w="6350">
                      <a:solidFill>
                        <a:srgbClr val="424242"/>
                      </a:solidFill>
                    </a:lnR>
                    <a:lnT w="6350">
                      <a:solidFill>
                        <a:srgbClr val="424242"/>
                      </a:solidFill>
                    </a:lnT>
                    <a:lnB w="6350">
                      <a:solidFill>
                        <a:srgbClr val="424242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559" name="ggplot(my_wine, aes(…))"/>
          <p:cNvSpPr txBox="1"/>
          <p:nvPr/>
        </p:nvSpPr>
        <p:spPr>
          <a:xfrm>
            <a:off x="11131418" y="5085079"/>
            <a:ext cx="4957238" cy="48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ggplot(my_wine, aes(…))</a:t>
            </a:r>
          </a:p>
        </p:txBody>
      </p:sp>
      <p:sp>
        <p:nvSpPr>
          <p:cNvPr id="1560" name="ggplot(my_wine, aes(x = Type, y = Alc))"/>
          <p:cNvSpPr txBox="1"/>
          <p:nvPr/>
        </p:nvSpPr>
        <p:spPr>
          <a:xfrm>
            <a:off x="11125200" y="5080000"/>
            <a:ext cx="11061771" cy="485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ggplot(my_wine, aes(x = Type, y = Alc)) </a:t>
            </a:r>
          </a:p>
        </p:txBody>
      </p:sp>
      <p:sp>
        <p:nvSpPr>
          <p:cNvPr id="1561" name="ggplot(my_wine, aes(x = Type, y = Alc)) +…"/>
          <p:cNvSpPr txBox="1"/>
          <p:nvPr/>
        </p:nvSpPr>
        <p:spPr>
          <a:xfrm>
            <a:off x="11125200" y="5080000"/>
            <a:ext cx="14633696" cy="878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ggplot(my_wine, aes(x = Type, y = Alc)) +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geom_col() </a:t>
            </a:r>
          </a:p>
        </p:txBody>
      </p:sp>
      <p:sp>
        <p:nvSpPr>
          <p:cNvPr id="1562" name="ggplot(my_wine, aes(x = Type, y = Alc), fill= Country) +…"/>
          <p:cNvSpPr txBox="1"/>
          <p:nvPr/>
        </p:nvSpPr>
        <p:spPr>
          <a:xfrm>
            <a:off x="11125200" y="5080000"/>
            <a:ext cx="14633696" cy="878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ggplot(my_wine, aes(x = Type, y = Alc), fill= Country) +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geom_col()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21" grpId="1" animBg="1" advAuto="0"/>
      <p:bldP spid="1528" grpId="2" animBg="1" advAuto="0"/>
      <p:bldP spid="1535" grpId="3" animBg="1" advAuto="0"/>
      <p:bldP spid="1542" grpId="4" animBg="1" advAuto="0"/>
      <p:bldP spid="1549" grpId="5" animBg="1" advAuto="0"/>
      <p:bldP spid="1554" grpId="6" animBg="1" advAuto="0"/>
      <p:bldP spid="1557" grpId="13" animBg="1" advAuto="0"/>
      <p:bldP spid="1559" grpId="7" animBg="1" advAuto="0"/>
      <p:bldP spid="1560" grpId="8" animBg="1" advAuto="0"/>
      <p:bldP spid="1560" grpId="9" animBg="1" advAuto="0"/>
      <p:bldP spid="1561" grpId="10" animBg="1" advAuto="0"/>
      <p:bldP spid="1561" grpId="11" animBg="1" advAuto="0"/>
      <p:bldP spid="1562" grpId="12" animBg="1" advAuto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Rectangle"/>
          <p:cNvSpPr/>
          <p:nvPr/>
        </p:nvSpPr>
        <p:spPr>
          <a:xfrm>
            <a:off x="-29388" y="-53314"/>
            <a:ext cx="8907158" cy="5442497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568" name="Group"/>
          <p:cNvGrpSpPr/>
          <p:nvPr/>
        </p:nvGrpSpPr>
        <p:grpSpPr>
          <a:xfrm>
            <a:off x="608383" y="901776"/>
            <a:ext cx="8182883" cy="3393033"/>
            <a:chOff x="0" y="-641239"/>
            <a:chExt cx="8182882" cy="3393032"/>
          </a:xfrm>
        </p:grpSpPr>
        <p:sp>
          <p:nvSpPr>
            <p:cNvPr id="1565" name="GGPLOT2…"/>
            <p:cNvSpPr txBox="1"/>
            <p:nvPr/>
          </p:nvSpPr>
          <p:spPr>
            <a:xfrm>
              <a:off x="0" y="570639"/>
              <a:ext cx="7509824" cy="21811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GGPLOT2</a:t>
              </a:r>
            </a:p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ADDITIVE STRUCTURE</a:t>
              </a:r>
            </a:p>
          </p:txBody>
        </p:sp>
        <p:sp>
          <p:nvSpPr>
            <p:cNvPr id="1566" name="Line"/>
            <p:cNvSpPr/>
            <p:nvPr/>
          </p:nvSpPr>
          <p:spPr>
            <a:xfrm>
              <a:off x="88271" y="-411406"/>
              <a:ext cx="1350009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67" name="http://tutorials.iq.harvard.edu/R/Rgraphics/Rgraphics.html"/>
            <p:cNvSpPr txBox="1"/>
            <p:nvPr/>
          </p:nvSpPr>
          <p:spPr>
            <a:xfrm>
              <a:off x="1631404" y="-641240"/>
              <a:ext cx="6551479" cy="78391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http://tutorials.iq.harvard.edu/R/Rgraphics/Rgraphics.html</a:t>
              </a:r>
            </a:p>
          </p:txBody>
        </p:sp>
      </p:grpSp>
      <p:sp>
        <p:nvSpPr>
          <p:cNvPr id="1569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577" name="Group"/>
          <p:cNvGrpSpPr/>
          <p:nvPr/>
        </p:nvGrpSpPr>
        <p:grpSpPr>
          <a:xfrm>
            <a:off x="10045699" y="1515846"/>
            <a:ext cx="13574872" cy="2682396"/>
            <a:chOff x="0" y="0"/>
            <a:chExt cx="13574870" cy="2682394"/>
          </a:xfrm>
        </p:grpSpPr>
        <p:sp>
          <p:nvSpPr>
            <p:cNvPr id="1570" name="Oval 12"/>
            <p:cNvSpPr/>
            <p:nvPr/>
          </p:nvSpPr>
          <p:spPr>
            <a:xfrm rot="5400000" flipH="1">
              <a:off x="5952684" y="2482596"/>
              <a:ext cx="202827" cy="196771"/>
            </a:xfrm>
            <a:prstGeom prst="ellipse">
              <a:avLst/>
            </a:prstGeom>
            <a:solidFill>
              <a:srgbClr val="4D070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76" name="Group"/>
            <p:cNvGrpSpPr/>
            <p:nvPr/>
          </p:nvGrpSpPr>
          <p:grpSpPr>
            <a:xfrm>
              <a:off x="-1" y="-1"/>
              <a:ext cx="13574872" cy="2552679"/>
              <a:chOff x="0" y="0"/>
              <a:chExt cx="13574869" cy="2552677"/>
            </a:xfrm>
          </p:grpSpPr>
          <p:sp>
            <p:nvSpPr>
              <p:cNvPr id="1571" name="Oval 25"/>
              <p:cNvSpPr/>
              <p:nvPr/>
            </p:nvSpPr>
            <p:spPr>
              <a:xfrm rot="5400000" flipH="1">
                <a:off x="5952684" y="379135"/>
                <a:ext cx="202827" cy="196770"/>
              </a:xfrm>
              <a:prstGeom prst="ellipse">
                <a:avLst/>
              </a:prstGeom>
              <a:solidFill>
                <a:srgbClr val="4D070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2" name="Freeform 26"/>
              <p:cNvSpPr/>
              <p:nvPr/>
            </p:nvSpPr>
            <p:spPr>
              <a:xfrm rot="5400000" flipH="1">
                <a:off x="4069757" y="57287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3" name="Oval 27"/>
              <p:cNvSpPr/>
              <p:nvPr/>
            </p:nvSpPr>
            <p:spPr>
              <a:xfrm rot="5400000" flipH="1">
                <a:off x="4066728" y="376106"/>
                <a:ext cx="202827" cy="202828"/>
              </a:xfrm>
              <a:prstGeom prst="ellipse">
                <a:avLst/>
              </a:prstGeom>
              <a:solidFill>
                <a:srgbClr val="83181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74" name="ggplot(my.DS, aes(x=Sample, y=Measure))"/>
              <p:cNvSpPr/>
              <p:nvPr/>
            </p:nvSpPr>
            <p:spPr>
              <a:xfrm>
                <a:off x="6534801" y="155597"/>
                <a:ext cx="7040069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ggplot(my.DS, aes(x=Sample, y=Measure))</a:t>
                </a:r>
              </a:p>
              <a:p>
                <a:pPr algn="r">
                  <a:defRPr sz="24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 </a:t>
                </a:r>
              </a:p>
            </p:txBody>
          </p:sp>
          <p:sp>
            <p:nvSpPr>
              <p:cNvPr id="1575" name="DATASET, SAMPLES &amp; OBSERVATIONS"/>
              <p:cNvSpPr/>
              <p:nvPr/>
            </p:nvSpPr>
            <p:spPr>
              <a:xfrm>
                <a:off x="0" y="0"/>
                <a:ext cx="4013200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DATASET, SAMPLES &amp; OBSERVATIONS</a:t>
                </a:r>
              </a:p>
            </p:txBody>
          </p:sp>
        </p:grpSp>
      </p:grpSp>
      <p:grpSp>
        <p:nvGrpSpPr>
          <p:cNvPr id="1585" name="Group"/>
          <p:cNvGrpSpPr/>
          <p:nvPr/>
        </p:nvGrpSpPr>
        <p:grpSpPr>
          <a:xfrm>
            <a:off x="10045699" y="3404342"/>
            <a:ext cx="13573582" cy="2952339"/>
            <a:chOff x="0" y="0"/>
            <a:chExt cx="13573580" cy="2952338"/>
          </a:xfrm>
        </p:grpSpPr>
        <p:sp>
          <p:nvSpPr>
            <p:cNvPr id="1578" name="Oval 22"/>
            <p:cNvSpPr/>
            <p:nvPr/>
          </p:nvSpPr>
          <p:spPr>
            <a:xfrm rot="5400000" flipH="1">
              <a:off x="5952684" y="2752540"/>
              <a:ext cx="202827" cy="196771"/>
            </a:xfrm>
            <a:prstGeom prst="ellipse">
              <a:avLst/>
            </a:prstGeom>
            <a:solidFill>
              <a:srgbClr val="83181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84" name="Group"/>
            <p:cNvGrpSpPr/>
            <p:nvPr/>
          </p:nvGrpSpPr>
          <p:grpSpPr>
            <a:xfrm>
              <a:off x="-1" y="-1"/>
              <a:ext cx="13573582" cy="2819228"/>
              <a:chOff x="0" y="0"/>
              <a:chExt cx="13573580" cy="2819226"/>
            </a:xfrm>
          </p:grpSpPr>
          <p:sp>
            <p:nvSpPr>
              <p:cNvPr id="1579" name="ggplot(my.DS, aes(x=Sample, y=Measure))…"/>
              <p:cNvSpPr/>
              <p:nvPr/>
            </p:nvSpPr>
            <p:spPr>
              <a:xfrm>
                <a:off x="6534801" y="0"/>
                <a:ext cx="7038780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ggplot(my.DS, aes(x=Sample, y=Measure))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+ geom_boxplot()</a:t>
                </a:r>
              </a:p>
              <a:p>
                <a:pPr algn="r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 </a:t>
                </a:r>
              </a:p>
            </p:txBody>
          </p:sp>
          <p:grpSp>
            <p:nvGrpSpPr>
              <p:cNvPr id="1583" name="Group"/>
              <p:cNvGrpSpPr/>
              <p:nvPr/>
            </p:nvGrpSpPr>
            <p:grpSpPr>
              <a:xfrm>
                <a:off x="-1" y="482449"/>
                <a:ext cx="6049558" cy="2336778"/>
                <a:chOff x="0" y="0"/>
                <a:chExt cx="6049556" cy="2336776"/>
              </a:xfrm>
            </p:grpSpPr>
            <p:sp>
              <p:nvSpPr>
                <p:cNvPr id="1580" name="Freeform 20"/>
                <p:cNvSpPr/>
                <p:nvPr/>
              </p:nvSpPr>
              <p:spPr>
                <a:xfrm rot="5400000" flipH="1">
                  <a:off x="4069757" y="356978"/>
                  <a:ext cx="2076671" cy="188292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8"/>
                        <a:pt x="21600" y="2168"/>
                        <a:pt x="21600" y="2168"/>
                      </a:cubicBezTo>
                      <a:cubicBezTo>
                        <a:pt x="20467" y="2168"/>
                        <a:pt x="19636" y="1168"/>
                        <a:pt x="19636" y="0"/>
                      </a:cubicBezTo>
                      <a:cubicBezTo>
                        <a:pt x="2039" y="0"/>
                        <a:pt x="2039" y="0"/>
                        <a:pt x="2039" y="0"/>
                      </a:cubicBezTo>
                      <a:cubicBezTo>
                        <a:pt x="2039" y="1168"/>
                        <a:pt x="1133" y="2168"/>
                        <a:pt x="0" y="2168"/>
                      </a:cubicBezTo>
                    </a:path>
                  </a:pathLst>
                </a:custGeom>
                <a:noFill/>
                <a:ln w="50800" cap="rnd">
                  <a:solidFill>
                    <a:srgbClr val="254F58"/>
                  </a:solidFill>
                  <a:prstDash val="solid"/>
                  <a:round/>
                </a:ln>
                <a:effectLst>
                  <a:outerShdw blurRad="457200" dist="101600" dir="2700000" rotWithShape="0">
                    <a:srgbClr val="000000">
                      <a:alpha val="26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81" name="Oval 21"/>
                <p:cNvSpPr/>
                <p:nvPr/>
              </p:nvSpPr>
              <p:spPr>
                <a:xfrm rot="5400000" flipH="1">
                  <a:off x="4066728" y="160206"/>
                  <a:ext cx="202827" cy="202828"/>
                </a:xfrm>
                <a:prstGeom prst="ellipse">
                  <a:avLst/>
                </a:prstGeom>
                <a:solidFill>
                  <a:srgbClr val="831818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254F58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582" name="DEFINE PLOT TYPE"/>
                <p:cNvSpPr/>
                <p:nvPr/>
              </p:nvSpPr>
              <p:spPr>
                <a:xfrm>
                  <a:off x="0" y="0"/>
                  <a:ext cx="4013200" cy="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>
                  <a:lvl1pPr>
                    <a:defRPr sz="29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DEFINE PLOT TYPE</a:t>
                  </a:r>
                </a:p>
              </p:txBody>
            </p:sp>
          </p:grpSp>
        </p:grpSp>
      </p:grpSp>
      <p:grpSp>
        <p:nvGrpSpPr>
          <p:cNvPr id="1592" name="Group"/>
          <p:cNvGrpSpPr/>
          <p:nvPr/>
        </p:nvGrpSpPr>
        <p:grpSpPr>
          <a:xfrm>
            <a:off x="10045700" y="5518235"/>
            <a:ext cx="13635479" cy="2992606"/>
            <a:chOff x="0" y="0"/>
            <a:chExt cx="13635477" cy="2992605"/>
          </a:xfrm>
        </p:grpSpPr>
        <p:sp>
          <p:nvSpPr>
            <p:cNvPr id="1586" name="Oval 9"/>
            <p:cNvSpPr/>
            <p:nvPr/>
          </p:nvSpPr>
          <p:spPr>
            <a:xfrm rot="5400000" flipH="1">
              <a:off x="5952684" y="2792807"/>
              <a:ext cx="202827" cy="196770"/>
            </a:xfrm>
            <a:prstGeom prst="ellipse">
              <a:avLst/>
            </a:prstGeom>
            <a:solidFill>
              <a:srgbClr val="912C5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91" name="Group"/>
            <p:cNvGrpSpPr/>
            <p:nvPr/>
          </p:nvGrpSpPr>
          <p:grpSpPr>
            <a:xfrm>
              <a:off x="0" y="-1"/>
              <a:ext cx="13635479" cy="2862261"/>
              <a:chOff x="0" y="0"/>
              <a:chExt cx="13635478" cy="2862259"/>
            </a:xfrm>
          </p:grpSpPr>
          <p:sp>
            <p:nvSpPr>
              <p:cNvPr id="1587" name="Freeform 23"/>
              <p:cNvSpPr/>
              <p:nvPr/>
            </p:nvSpPr>
            <p:spPr>
              <a:xfrm rot="5400000" flipH="1">
                <a:off x="4069757" y="882461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561" y="1168"/>
                      <a:pt x="19561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88" name="Oval 24"/>
              <p:cNvSpPr/>
              <p:nvPr/>
            </p:nvSpPr>
            <p:spPr>
              <a:xfrm rot="5400000" flipH="1">
                <a:off x="4066728" y="685689"/>
                <a:ext cx="202827" cy="202827"/>
              </a:xfrm>
              <a:prstGeom prst="ellipse">
                <a:avLst/>
              </a:prstGeom>
              <a:solidFill>
                <a:srgbClr val="912C5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89" name="ggplot(my.DS, aes(x=Sample, y=Measure, fill=Sample))…"/>
              <p:cNvSpPr/>
              <p:nvPr/>
            </p:nvSpPr>
            <p:spPr>
              <a:xfrm>
                <a:off x="6602255" y="0"/>
                <a:ext cx="7033224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ggplot(my.DS, aes(x=Sample, y=Measure, fill=Sample))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+ geom_boxplot()</a:t>
                </a:r>
              </a:p>
              <a:p>
                <a:pPr algn="r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 </a:t>
                </a:r>
              </a:p>
            </p:txBody>
          </p:sp>
          <p:sp>
            <p:nvSpPr>
              <p:cNvPr id="1590" name="COLOR BY GROUP"/>
              <p:cNvSpPr/>
              <p:nvPr/>
            </p:nvSpPr>
            <p:spPr>
              <a:xfrm>
                <a:off x="0" y="519132"/>
                <a:ext cx="4017172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COLOR BY GROUP</a:t>
                </a:r>
              </a:p>
            </p:txBody>
          </p:sp>
        </p:grpSp>
      </p:grpSp>
      <p:grpSp>
        <p:nvGrpSpPr>
          <p:cNvPr id="1599" name="Group"/>
          <p:cNvGrpSpPr/>
          <p:nvPr/>
        </p:nvGrpSpPr>
        <p:grpSpPr>
          <a:xfrm>
            <a:off x="10045700" y="7758590"/>
            <a:ext cx="13633296" cy="2914924"/>
            <a:chOff x="0" y="0"/>
            <a:chExt cx="13633294" cy="2914922"/>
          </a:xfrm>
        </p:grpSpPr>
        <p:sp>
          <p:nvSpPr>
            <p:cNvPr id="1593" name="Oval 19"/>
            <p:cNvSpPr/>
            <p:nvPr/>
          </p:nvSpPr>
          <p:spPr>
            <a:xfrm rot="5400000" flipH="1">
              <a:off x="5935750" y="2715124"/>
              <a:ext cx="202828" cy="196771"/>
            </a:xfrm>
            <a:prstGeom prst="ellipse">
              <a:avLst/>
            </a:prstGeom>
            <a:solidFill>
              <a:srgbClr val="FF847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598" name="Group"/>
            <p:cNvGrpSpPr/>
            <p:nvPr/>
          </p:nvGrpSpPr>
          <p:grpSpPr>
            <a:xfrm>
              <a:off x="0" y="-1"/>
              <a:ext cx="13633296" cy="2784622"/>
              <a:chOff x="0" y="0"/>
              <a:chExt cx="13633295" cy="2784620"/>
            </a:xfrm>
          </p:grpSpPr>
          <p:sp>
            <p:nvSpPr>
              <p:cNvPr id="1594" name="Freeform 20"/>
              <p:cNvSpPr/>
              <p:nvPr/>
            </p:nvSpPr>
            <p:spPr>
              <a:xfrm rot="5400000" flipH="1">
                <a:off x="4069757" y="804822"/>
                <a:ext cx="2076671" cy="18829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636" y="1168"/>
                      <a:pt x="19636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95" name="Oval 21"/>
              <p:cNvSpPr/>
              <p:nvPr/>
            </p:nvSpPr>
            <p:spPr>
              <a:xfrm rot="5400000" flipH="1">
                <a:off x="4066728" y="595349"/>
                <a:ext cx="202827" cy="202827"/>
              </a:xfrm>
              <a:prstGeom prst="ellipse">
                <a:avLst/>
              </a:prstGeom>
              <a:solidFill>
                <a:srgbClr val="FF847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596" name="… + ggtitle(&quot;Basic boxplot&quot;) + theme(legend.position=“none”, plot.title = element_text(size=11))"/>
              <p:cNvSpPr/>
              <p:nvPr/>
            </p:nvSpPr>
            <p:spPr>
              <a:xfrm>
                <a:off x="6602255" y="0"/>
                <a:ext cx="7031041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lvl1pPr>
              </a:lstStyle>
              <a:p>
                <a:r>
                  <a:t> … + ggtitle("Basic boxplot") + theme(legend.position=“none”, plot.title = element_text(size=11)) </a:t>
                </a:r>
              </a:p>
            </p:txBody>
          </p:sp>
          <p:sp>
            <p:nvSpPr>
              <p:cNvPr id="1597" name="TITLE AND LEGEND"/>
              <p:cNvSpPr/>
              <p:nvPr/>
            </p:nvSpPr>
            <p:spPr>
              <a:xfrm>
                <a:off x="0" y="428792"/>
                <a:ext cx="401320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TITLE AND LEGEND</a:t>
                </a:r>
              </a:p>
            </p:txBody>
          </p:sp>
        </p:grpSp>
      </p:grpSp>
      <p:grpSp>
        <p:nvGrpSpPr>
          <p:cNvPr id="1606" name="Group"/>
          <p:cNvGrpSpPr/>
          <p:nvPr/>
        </p:nvGrpSpPr>
        <p:grpSpPr>
          <a:xfrm>
            <a:off x="10045700" y="9735984"/>
            <a:ext cx="13640142" cy="3071243"/>
            <a:chOff x="0" y="0"/>
            <a:chExt cx="13640141" cy="3071241"/>
          </a:xfrm>
        </p:grpSpPr>
        <p:sp>
          <p:nvSpPr>
            <p:cNvPr id="1600" name="Oval 6"/>
            <p:cNvSpPr/>
            <p:nvPr/>
          </p:nvSpPr>
          <p:spPr>
            <a:xfrm rot="5400000" flipH="1">
              <a:off x="5952684" y="2871443"/>
              <a:ext cx="202827" cy="196771"/>
            </a:xfrm>
            <a:prstGeom prst="ellipse">
              <a:avLst/>
            </a:prstGeom>
            <a:solidFill>
              <a:srgbClr val="F0A4A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grpSp>
          <p:nvGrpSpPr>
            <p:cNvPr id="1605" name="Group"/>
            <p:cNvGrpSpPr/>
            <p:nvPr/>
          </p:nvGrpSpPr>
          <p:grpSpPr>
            <a:xfrm>
              <a:off x="0" y="-1"/>
              <a:ext cx="13640142" cy="2957739"/>
              <a:chOff x="0" y="0"/>
              <a:chExt cx="13640141" cy="2957737"/>
            </a:xfrm>
          </p:grpSpPr>
          <p:sp>
            <p:nvSpPr>
              <p:cNvPr id="1601" name="Freeform 20"/>
              <p:cNvSpPr/>
              <p:nvPr/>
            </p:nvSpPr>
            <p:spPr>
              <a:xfrm rot="5400000" flipH="1">
                <a:off x="4069757" y="977938"/>
                <a:ext cx="2076671" cy="1882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68"/>
                      <a:pt x="21600" y="2168"/>
                      <a:pt x="21600" y="2168"/>
                    </a:cubicBezTo>
                    <a:cubicBezTo>
                      <a:pt x="20467" y="2168"/>
                      <a:pt x="19636" y="1168"/>
                      <a:pt x="19636" y="0"/>
                    </a:cubicBezTo>
                    <a:cubicBezTo>
                      <a:pt x="2039" y="0"/>
                      <a:pt x="2039" y="0"/>
                      <a:pt x="2039" y="0"/>
                    </a:cubicBezTo>
                    <a:cubicBezTo>
                      <a:pt x="2039" y="1168"/>
                      <a:pt x="1133" y="2168"/>
                      <a:pt x="0" y="2168"/>
                    </a:cubicBezTo>
                  </a:path>
                </a:pathLst>
              </a:custGeom>
              <a:noFill/>
              <a:ln w="50800" cap="rnd">
                <a:solidFill>
                  <a:srgbClr val="254F58"/>
                </a:solidFill>
                <a:prstDash val="solid"/>
                <a:round/>
              </a:ln>
              <a:effectLst>
                <a:outerShdw blurRad="457200" dist="101600" dir="2700000" rotWithShape="0">
                  <a:srgbClr val="000000">
                    <a:alpha val="26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602" name="Oval 21"/>
              <p:cNvSpPr/>
              <p:nvPr/>
            </p:nvSpPr>
            <p:spPr>
              <a:xfrm rot="5400000" flipH="1">
                <a:off x="4066728" y="781166"/>
                <a:ext cx="202827" cy="202827"/>
              </a:xfrm>
              <a:prstGeom prst="ellipse">
                <a:avLst/>
              </a:prstGeom>
              <a:solidFill>
                <a:srgbClr val="F0A4A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54F58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1603" name="… + scale_fill_manual(values = c(&quot;lightgray&quot;, &quot;steelblue&quot;,…"/>
              <p:cNvSpPr/>
              <p:nvPr/>
            </p:nvSpPr>
            <p:spPr>
              <a:xfrm>
                <a:off x="6602255" y="0"/>
                <a:ext cx="7037887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 … + scale_fill_manual(values = c("lightgray", "steelblue", </a:t>
                </a:r>
              </a:p>
              <a:p>
                <a:pPr>
                  <a:defRPr sz="2600">
                    <a:solidFill>
                      <a:srgbClr val="374556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“aquamarine3", "seagreen4"))</a:t>
                </a:r>
              </a:p>
              <a:p>
                <a:pPr algn="r"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 </a:t>
                </a:r>
              </a:p>
            </p:txBody>
          </p:sp>
          <p:sp>
            <p:nvSpPr>
              <p:cNvPr id="1604" name="CUSTOM COLORS"/>
              <p:cNvSpPr/>
              <p:nvPr/>
            </p:nvSpPr>
            <p:spPr>
              <a:xfrm>
                <a:off x="0" y="584199"/>
                <a:ext cx="401320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2900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CUSTOM COLORS</a:t>
                </a:r>
              </a:p>
            </p:txBody>
          </p:sp>
        </p:grpSp>
      </p:grpSp>
      <p:grpSp>
        <p:nvGrpSpPr>
          <p:cNvPr id="1611" name="Group"/>
          <p:cNvGrpSpPr/>
          <p:nvPr/>
        </p:nvGrpSpPr>
        <p:grpSpPr>
          <a:xfrm>
            <a:off x="10045699" y="12399273"/>
            <a:ext cx="15427469" cy="609958"/>
            <a:chOff x="-245427" y="-19050"/>
            <a:chExt cx="15427467" cy="609957"/>
          </a:xfrm>
        </p:grpSpPr>
        <p:sp>
          <p:nvSpPr>
            <p:cNvPr id="1607" name="Line"/>
            <p:cNvSpPr/>
            <p:nvPr/>
          </p:nvSpPr>
          <p:spPr>
            <a:xfrm>
              <a:off x="3992299" y="326251"/>
              <a:ext cx="1656474" cy="1"/>
            </a:xfrm>
            <a:prstGeom prst="line">
              <a:avLst/>
            </a:prstGeom>
            <a:noFill/>
            <a:ln w="50800" cap="flat">
              <a:solidFill>
                <a:srgbClr val="254F5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08" name="Oval 21"/>
            <p:cNvSpPr/>
            <p:nvPr/>
          </p:nvSpPr>
          <p:spPr>
            <a:xfrm rot="5400000" flipH="1">
              <a:off x="3821308" y="224838"/>
              <a:ext cx="202827" cy="202827"/>
            </a:xfrm>
            <a:prstGeom prst="ellipse">
              <a:avLst/>
            </a:prstGeom>
            <a:solidFill>
              <a:srgbClr val="F0A4A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254F58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609" name="+ theme_minimal()"/>
            <p:cNvSpPr txBox="1"/>
            <p:nvPr/>
          </p:nvSpPr>
          <p:spPr>
            <a:xfrm>
              <a:off x="6357020" y="-19051"/>
              <a:ext cx="8825021" cy="6099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600">
                  <a:solidFill>
                    <a:srgbClr val="374556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t>+ theme_minimal()</a:t>
              </a:r>
            </a:p>
          </p:txBody>
        </p:sp>
        <p:sp>
          <p:nvSpPr>
            <p:cNvPr id="1610" name="BACKGROUND"/>
            <p:cNvSpPr txBox="1"/>
            <p:nvPr/>
          </p:nvSpPr>
          <p:spPr>
            <a:xfrm>
              <a:off x="-245428" y="25400"/>
              <a:ext cx="4013318" cy="535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BACKGROUND</a:t>
              </a:r>
            </a:p>
          </p:txBody>
        </p:sp>
      </p:grpSp>
      <p:sp>
        <p:nvSpPr>
          <p:cNvPr id="1612" name="28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28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613" name="plot1.pdf" descr="plot1.pdf"/>
          <p:cNvPicPr>
            <a:picLocks/>
          </p:cNvPicPr>
          <p:nvPr/>
        </p:nvPicPr>
        <p:blipFill>
          <a:blip r:embed="rId3"/>
          <a:srcRect l="2080" b="4863"/>
          <a:stretch>
            <a:fillRect/>
          </a:stretch>
        </p:blipFill>
        <p:spPr>
          <a:xfrm>
            <a:off x="502867" y="6523536"/>
            <a:ext cx="8012815" cy="531713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4" name="plot2.pdf" descr="plot2.pdf"/>
          <p:cNvPicPr>
            <a:picLocks/>
          </p:cNvPicPr>
          <p:nvPr/>
        </p:nvPicPr>
        <p:blipFill>
          <a:blip r:embed="rId4"/>
          <a:srcRect l="2494" b="4678"/>
          <a:stretch>
            <a:fillRect/>
          </a:stretch>
        </p:blipFill>
        <p:spPr>
          <a:xfrm>
            <a:off x="470724" y="6523536"/>
            <a:ext cx="8636058" cy="536907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617" name="Group"/>
          <p:cNvGrpSpPr/>
          <p:nvPr/>
        </p:nvGrpSpPr>
        <p:grpSpPr>
          <a:xfrm>
            <a:off x="512213" y="6296741"/>
            <a:ext cx="8705423" cy="5567326"/>
            <a:chOff x="0" y="0"/>
            <a:chExt cx="8705422" cy="5567325"/>
          </a:xfrm>
        </p:grpSpPr>
        <p:pic>
          <p:nvPicPr>
            <p:cNvPr id="1615" name="plot3.pdf" descr="plot3.pdf"/>
            <p:cNvPicPr>
              <a:picLocks/>
            </p:cNvPicPr>
            <p:nvPr/>
          </p:nvPicPr>
          <p:blipFill>
            <a:blip r:embed="rId5"/>
            <a:srcRect l="2388" r="8062" b="4647"/>
            <a:stretch>
              <a:fillRect/>
            </a:stretch>
          </p:blipFill>
          <p:spPr>
            <a:xfrm>
              <a:off x="0" y="0"/>
              <a:ext cx="7881144" cy="55673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16" name="Rectangle"/>
            <p:cNvSpPr/>
            <p:nvPr/>
          </p:nvSpPr>
          <p:spPr>
            <a:xfrm>
              <a:off x="7869603" y="2076629"/>
              <a:ext cx="835820" cy="200759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620" name="Group"/>
          <p:cNvGrpSpPr/>
          <p:nvPr/>
        </p:nvGrpSpPr>
        <p:grpSpPr>
          <a:xfrm>
            <a:off x="298835" y="6336152"/>
            <a:ext cx="8801979" cy="6013800"/>
            <a:chOff x="0" y="0"/>
            <a:chExt cx="8801978" cy="6013799"/>
          </a:xfrm>
        </p:grpSpPr>
        <p:sp>
          <p:nvSpPr>
            <p:cNvPr id="1618" name="Rectangle"/>
            <p:cNvSpPr/>
            <p:nvPr/>
          </p:nvSpPr>
          <p:spPr>
            <a:xfrm>
              <a:off x="0" y="0"/>
              <a:ext cx="8801979" cy="60138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619" name="plot5.pdf" descr="plot5.pdf"/>
            <p:cNvPicPr>
              <a:picLocks/>
            </p:cNvPicPr>
            <p:nvPr/>
          </p:nvPicPr>
          <p:blipFill>
            <a:blip r:embed="rId6"/>
            <a:srcRect l="2454" r="10345" b="4471"/>
            <a:stretch>
              <a:fillRect/>
            </a:stretch>
          </p:blipFill>
          <p:spPr>
            <a:xfrm>
              <a:off x="290199" y="193066"/>
              <a:ext cx="8340267" cy="51713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7" grpId="1" animBg="1" advAuto="0"/>
      <p:bldP spid="1585" grpId="2" animBg="1" advAuto="0"/>
      <p:bldP spid="1592" grpId="3" animBg="1" advAuto="0"/>
      <p:bldP spid="1599" grpId="5" animBg="1" advAuto="0"/>
      <p:bldP spid="1606" grpId="7" animBg="1" advAuto="0"/>
      <p:bldP spid="1611" grpId="8" animBg="1" advAuto="0"/>
      <p:bldP spid="1614" grpId="4" animBg="1" advAuto="0"/>
      <p:bldP spid="1617" grpId="6" animBg="1" advAuto="0"/>
      <p:bldP spid="1620" grpId="9" animBg="1" advAuto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5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26" name="29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29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630" name="Group"/>
          <p:cNvGrpSpPr/>
          <p:nvPr/>
        </p:nvGrpSpPr>
        <p:grpSpPr>
          <a:xfrm>
            <a:off x="7390750" y="1173005"/>
            <a:ext cx="10812049" cy="2050326"/>
            <a:chOff x="0" y="0"/>
            <a:chExt cx="10812047" cy="2050324"/>
          </a:xfrm>
        </p:grpSpPr>
        <p:sp>
          <p:nvSpPr>
            <p:cNvPr id="1627" name="GGPLOT BASIC STRUCTURE"/>
            <p:cNvSpPr txBox="1"/>
            <p:nvPr/>
          </p:nvSpPr>
          <p:spPr>
            <a:xfrm>
              <a:off x="0" y="636647"/>
              <a:ext cx="9514564" cy="14136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 BASIC STRUCTURE </a:t>
              </a:r>
            </a:p>
          </p:txBody>
        </p:sp>
        <p:sp>
          <p:nvSpPr>
            <p:cNvPr id="1628" name="From Excel to R"/>
            <p:cNvSpPr txBox="1"/>
            <p:nvPr/>
          </p:nvSpPr>
          <p:spPr>
            <a:xfrm>
              <a:off x="2302526" y="0"/>
              <a:ext cx="8509522" cy="4848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1629" name="Line"/>
            <p:cNvSpPr/>
            <p:nvPr/>
          </p:nvSpPr>
          <p:spPr>
            <a:xfrm>
              <a:off x="280413" y="242442"/>
              <a:ext cx="1710392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1631" name="pasted-movie.png" descr="pasted-movi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8909050"/>
            <a:ext cx="6616700" cy="3975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2" name="pasted-movie.png" descr="pasted-movi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4900" y="8934450"/>
            <a:ext cx="6540500" cy="3924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3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14700" y="8934450"/>
            <a:ext cx="6540500" cy="3924300"/>
          </a:xfrm>
          <a:prstGeom prst="rect">
            <a:avLst/>
          </a:prstGeom>
          <a:ln w="12700">
            <a:miter lim="400000"/>
          </a:ln>
        </p:spPr>
      </p:pic>
      <p:sp>
        <p:nvSpPr>
          <p:cNvPr id="1634" name="ggplot(my_wine,…"/>
          <p:cNvSpPr txBox="1"/>
          <p:nvPr/>
        </p:nvSpPr>
        <p:spPr>
          <a:xfrm>
            <a:off x="1611155" y="7122411"/>
            <a:ext cx="7033224" cy="1272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ggplot(my_wine,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aes(x=Type, y=Alc, fill=Country))</a:t>
            </a:r>
          </a:p>
          <a:p>
            <a:pPr>
              <a:buSzPct val="100000"/>
              <a:buChar char="+"/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geom_col() </a:t>
            </a:r>
          </a:p>
        </p:txBody>
      </p:sp>
      <p:sp>
        <p:nvSpPr>
          <p:cNvPr id="1635" name="ggplot(my_wine,…"/>
          <p:cNvSpPr txBox="1"/>
          <p:nvPr/>
        </p:nvSpPr>
        <p:spPr>
          <a:xfrm>
            <a:off x="9091455" y="7122411"/>
            <a:ext cx="7033224" cy="1272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ggplot(my_wine,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aes(x=Type, y=Alc))</a:t>
            </a:r>
          </a:p>
          <a:p>
            <a:pPr>
              <a:buSzPct val="100000"/>
              <a:buChar char="+"/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geom_col(aes(fill=Country)) </a:t>
            </a:r>
          </a:p>
        </p:txBody>
      </p:sp>
      <p:sp>
        <p:nvSpPr>
          <p:cNvPr id="1636" name="ggplot(my_wine,…"/>
          <p:cNvSpPr txBox="1"/>
          <p:nvPr/>
        </p:nvSpPr>
        <p:spPr>
          <a:xfrm>
            <a:off x="16406655" y="7122411"/>
            <a:ext cx="7033224" cy="1272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ggplot(my_wine, </a:t>
            </a:r>
          </a:p>
          <a:p>
            <a:pPr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aes(x=Type, y=Alc))</a:t>
            </a:r>
          </a:p>
          <a:p>
            <a:pPr>
              <a:buSzPct val="100000"/>
              <a:buChar char="+"/>
              <a:defRPr sz="2600">
                <a:solidFill>
                  <a:srgbClr val="374556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geom_col(fill='green') </a:t>
            </a:r>
          </a:p>
        </p:txBody>
      </p:sp>
      <p:sp>
        <p:nvSpPr>
          <p:cNvPr id="1637" name="Geoms inherit the parameters from the ggplot they are added to:"/>
          <p:cNvSpPr txBox="1"/>
          <p:nvPr/>
        </p:nvSpPr>
        <p:spPr>
          <a:xfrm>
            <a:off x="1513054" y="5299871"/>
            <a:ext cx="6105192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ts val="4500"/>
              </a:lnSpc>
              <a:defRPr sz="2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Geoms inherit the parameters from the ggplot they are added to:</a:t>
            </a:r>
            <a:endParaRPr sz="1200"/>
          </a:p>
        </p:txBody>
      </p:sp>
      <p:sp>
        <p:nvSpPr>
          <p:cNvPr id="1638" name="Alternatively, you can specify additional parameters directly in the geom:"/>
          <p:cNvSpPr txBox="1"/>
          <p:nvPr/>
        </p:nvSpPr>
        <p:spPr>
          <a:xfrm>
            <a:off x="8942554" y="5299871"/>
            <a:ext cx="6105192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ts val="4500"/>
              </a:lnSpc>
              <a:defRPr sz="2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Alternatively, you can specify additional parameters directly in the geom:</a:t>
            </a:r>
            <a:endParaRPr sz="1200"/>
          </a:p>
        </p:txBody>
      </p:sp>
      <p:sp>
        <p:nvSpPr>
          <p:cNvPr id="1639" name="Things outside the aes are applied to everything!"/>
          <p:cNvSpPr txBox="1"/>
          <p:nvPr/>
        </p:nvSpPr>
        <p:spPr>
          <a:xfrm>
            <a:off x="16410154" y="5299871"/>
            <a:ext cx="6105192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ts val="4500"/>
              </a:lnSpc>
              <a:defRPr sz="2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Things outside the aes are applied to everything!</a:t>
            </a:r>
            <a:endParaRPr sz="1200"/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42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43" name="29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29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647" name="Group"/>
          <p:cNvGrpSpPr/>
          <p:nvPr/>
        </p:nvGrpSpPr>
        <p:grpSpPr>
          <a:xfrm>
            <a:off x="7959784" y="1016314"/>
            <a:ext cx="9176350" cy="2407791"/>
            <a:chOff x="97444" y="0"/>
            <a:chExt cx="9176349" cy="2407789"/>
          </a:xfrm>
        </p:grpSpPr>
        <p:sp>
          <p:nvSpPr>
            <p:cNvPr id="1644" name="GGPLOT CHEAT SHEET"/>
            <p:cNvSpPr txBox="1"/>
            <p:nvPr/>
          </p:nvSpPr>
          <p:spPr>
            <a:xfrm>
              <a:off x="406399" y="1176034"/>
              <a:ext cx="8290163" cy="1231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 CHEAT SHEET </a:t>
              </a:r>
            </a:p>
          </p:txBody>
        </p:sp>
        <p:sp>
          <p:nvSpPr>
            <p:cNvPr id="1645" name="https://rstudio.com/wp-content/uploads/2016/11/ggplot2-cheatsheet-2.1.pdf"/>
            <p:cNvSpPr txBox="1"/>
            <p:nvPr/>
          </p:nvSpPr>
          <p:spPr>
            <a:xfrm>
              <a:off x="1859337" y="0"/>
              <a:ext cx="7414457" cy="11107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https://rstudio.com/wp-content/uploads/2016/11/ggplot2-cheatsheet-2.1.pdf</a:t>
              </a:r>
            </a:p>
          </p:txBody>
        </p:sp>
        <p:sp>
          <p:nvSpPr>
            <p:cNvPr id="1646" name="Line"/>
            <p:cNvSpPr/>
            <p:nvPr/>
          </p:nvSpPr>
          <p:spPr>
            <a:xfrm>
              <a:off x="97444" y="190749"/>
              <a:ext cx="1490286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652" name="Group"/>
          <p:cNvGrpSpPr/>
          <p:nvPr/>
        </p:nvGrpSpPr>
        <p:grpSpPr>
          <a:xfrm>
            <a:off x="18905029" y="4605484"/>
            <a:ext cx="5219309" cy="8202499"/>
            <a:chOff x="0" y="0"/>
            <a:chExt cx="5219308" cy="8202497"/>
          </a:xfrm>
        </p:grpSpPr>
        <p:sp>
          <p:nvSpPr>
            <p:cNvPr id="1648" name="Freeform 51"/>
            <p:cNvSpPr/>
            <p:nvPr/>
          </p:nvSpPr>
          <p:spPr>
            <a:xfrm>
              <a:off x="0" y="6458800"/>
              <a:ext cx="3646366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13976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649" name="Freeform 52"/>
            <p:cNvSpPr/>
            <p:nvPr/>
          </p:nvSpPr>
          <p:spPr>
            <a:xfrm>
              <a:off x="0" y="4305874"/>
              <a:ext cx="5219309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6274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39C8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650" name="Freeform 53"/>
            <p:cNvSpPr/>
            <p:nvPr/>
          </p:nvSpPr>
          <p:spPr>
            <a:xfrm>
              <a:off x="0" y="2152937"/>
              <a:ext cx="5219309" cy="1761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6274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3C290">
                <a:alpha val="9525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651" name="Freeform 54"/>
            <p:cNvSpPr/>
            <p:nvPr/>
          </p:nvSpPr>
          <p:spPr>
            <a:xfrm>
              <a:off x="0" y="0"/>
              <a:ext cx="3646366" cy="17614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3976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880C0A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</p:grpSp>
      <p:grpSp>
        <p:nvGrpSpPr>
          <p:cNvPr id="1662" name="Group"/>
          <p:cNvGrpSpPr/>
          <p:nvPr/>
        </p:nvGrpSpPr>
        <p:grpSpPr>
          <a:xfrm>
            <a:off x="1748861" y="4596970"/>
            <a:ext cx="16875040" cy="8271296"/>
            <a:chOff x="0" y="0"/>
            <a:chExt cx="16875038" cy="8271295"/>
          </a:xfrm>
        </p:grpSpPr>
        <p:sp>
          <p:nvSpPr>
            <p:cNvPr id="1653" name="Группа 36"/>
            <p:cNvSpPr/>
            <p:nvPr/>
          </p:nvSpPr>
          <p:spPr>
            <a:xfrm>
              <a:off x="0" y="0"/>
              <a:ext cx="16875039" cy="1788800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654" name="Группа 54"/>
            <p:cNvSpPr/>
            <p:nvPr/>
          </p:nvSpPr>
          <p:spPr>
            <a:xfrm>
              <a:off x="0" y="2160832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655" name="Группа 63"/>
            <p:cNvSpPr/>
            <p:nvPr/>
          </p:nvSpPr>
          <p:spPr>
            <a:xfrm>
              <a:off x="0" y="4321664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656" name="Группа 69"/>
            <p:cNvSpPr/>
            <p:nvPr/>
          </p:nvSpPr>
          <p:spPr>
            <a:xfrm>
              <a:off x="0" y="6482495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657" name="Line"/>
            <p:cNvSpPr/>
            <p:nvPr/>
          </p:nvSpPr>
          <p:spPr>
            <a:xfrm flipV="1">
              <a:off x="5709033" y="119943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880C0A">
                  <a:alpha val="67831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58" name="Line"/>
            <p:cNvSpPr/>
            <p:nvPr/>
          </p:nvSpPr>
          <p:spPr>
            <a:xfrm flipV="1">
              <a:off x="3460894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59" name="Line"/>
            <p:cNvSpPr/>
            <p:nvPr/>
          </p:nvSpPr>
          <p:spPr>
            <a:xfrm flipV="1">
              <a:off x="7909727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60" name="Line"/>
            <p:cNvSpPr/>
            <p:nvPr/>
          </p:nvSpPr>
          <p:spPr>
            <a:xfrm flipV="1">
              <a:off x="9221901" y="4441608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B39C8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661" name="Line"/>
            <p:cNvSpPr/>
            <p:nvPr/>
          </p:nvSpPr>
          <p:spPr>
            <a:xfrm flipV="1">
              <a:off x="4827701" y="658268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663" name="GET STARTED"/>
          <p:cNvSpPr txBox="1"/>
          <p:nvPr/>
        </p:nvSpPr>
        <p:spPr>
          <a:xfrm>
            <a:off x="19569093" y="4957490"/>
            <a:ext cx="200519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 STARTED</a:t>
            </a:r>
          </a:p>
        </p:txBody>
      </p:sp>
      <p:sp>
        <p:nvSpPr>
          <p:cNvPr id="1664" name="COLORS"/>
          <p:cNvSpPr txBox="1"/>
          <p:nvPr/>
        </p:nvSpPr>
        <p:spPr>
          <a:xfrm>
            <a:off x="20014469" y="7353131"/>
            <a:ext cx="187296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COLORS</a:t>
            </a:r>
          </a:p>
        </p:txBody>
      </p:sp>
      <p:sp>
        <p:nvSpPr>
          <p:cNvPr id="1665" name="TEXT"/>
          <p:cNvSpPr txBox="1"/>
          <p:nvPr/>
        </p:nvSpPr>
        <p:spPr>
          <a:xfrm>
            <a:off x="19948903" y="11668586"/>
            <a:ext cx="1245569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TEXT</a:t>
            </a:r>
          </a:p>
        </p:txBody>
      </p:sp>
      <p:sp>
        <p:nvSpPr>
          <p:cNvPr id="1666" name="Define Plot:"/>
          <p:cNvSpPr txBox="1"/>
          <p:nvPr/>
        </p:nvSpPr>
        <p:spPr>
          <a:xfrm>
            <a:off x="1965864" y="4718849"/>
            <a:ext cx="227813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Define Plot:</a:t>
            </a:r>
          </a:p>
        </p:txBody>
      </p:sp>
      <p:sp>
        <p:nvSpPr>
          <p:cNvPr id="1667" name="+ geom_point()…"/>
          <p:cNvSpPr txBox="1"/>
          <p:nvPr/>
        </p:nvSpPr>
        <p:spPr>
          <a:xfrm>
            <a:off x="11139687" y="4942358"/>
            <a:ext cx="2816544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+ geom_point()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+ geom_line()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+ geom_boxplot()</a:t>
            </a:r>
          </a:p>
        </p:txBody>
      </p:sp>
      <p:sp>
        <p:nvSpPr>
          <p:cNvPr id="1668" name="+ geom_col()…"/>
          <p:cNvSpPr txBox="1"/>
          <p:nvPr/>
        </p:nvSpPr>
        <p:spPr>
          <a:xfrm>
            <a:off x="14393264" y="4950669"/>
            <a:ext cx="3377957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+ geom_col()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+ geom_density()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+ geom_histogram()</a:t>
            </a:r>
          </a:p>
        </p:txBody>
      </p:sp>
      <p:sp>
        <p:nvSpPr>
          <p:cNvPr id="1669" name="Add Plot Type:"/>
          <p:cNvSpPr txBox="1"/>
          <p:nvPr/>
        </p:nvSpPr>
        <p:spPr>
          <a:xfrm>
            <a:off x="8375087" y="4718849"/>
            <a:ext cx="3000428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Add Plot Type:</a:t>
            </a:r>
          </a:p>
        </p:txBody>
      </p:sp>
      <p:sp>
        <p:nvSpPr>
          <p:cNvPr id="1670" name="ggplot(data = my.data, aes(x = x.var, y = y.var))"/>
          <p:cNvSpPr txBox="1"/>
          <p:nvPr/>
        </p:nvSpPr>
        <p:spPr>
          <a:xfrm>
            <a:off x="2052238" y="5316991"/>
            <a:ext cx="4553789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ggplot(data = my.data, aes(x = x.var, y = y.var))</a:t>
            </a:r>
          </a:p>
        </p:txBody>
      </p:sp>
      <p:sp>
        <p:nvSpPr>
          <p:cNvPr id="1671" name="One Color:"/>
          <p:cNvSpPr txBox="1"/>
          <p:nvPr/>
        </p:nvSpPr>
        <p:spPr>
          <a:xfrm>
            <a:off x="1966822" y="6837791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One Color:</a:t>
            </a:r>
          </a:p>
        </p:txBody>
      </p:sp>
      <p:sp>
        <p:nvSpPr>
          <p:cNvPr id="1672" name="Color Fill by Group:"/>
          <p:cNvSpPr txBox="1"/>
          <p:nvPr/>
        </p:nvSpPr>
        <p:spPr>
          <a:xfrm>
            <a:off x="5656350" y="6837791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Color Fill by Group:</a:t>
            </a:r>
          </a:p>
        </p:txBody>
      </p:sp>
      <p:sp>
        <p:nvSpPr>
          <p:cNvPr id="1673" name="ggplot(…, aes(…, color = “green”))"/>
          <p:cNvSpPr txBox="1"/>
          <p:nvPr/>
        </p:nvSpPr>
        <p:spPr>
          <a:xfrm>
            <a:off x="1963210" y="7524062"/>
            <a:ext cx="3000429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ggplot(…, aes(…, </a:t>
            </a:r>
            <a:r>
              <a:rPr b="1"/>
              <a:t>color = “green”</a:t>
            </a:r>
            <a:r>
              <a:t>))</a:t>
            </a:r>
          </a:p>
        </p:txBody>
      </p:sp>
      <p:sp>
        <p:nvSpPr>
          <p:cNvPr id="1674" name="ggplot(…, aes(…, fill = group.var))"/>
          <p:cNvSpPr txBox="1"/>
          <p:nvPr/>
        </p:nvSpPr>
        <p:spPr>
          <a:xfrm>
            <a:off x="5760843" y="7524062"/>
            <a:ext cx="3206855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ggplot(…, aes(…, </a:t>
            </a:r>
            <a:r>
              <a:rPr b="1"/>
              <a:t>fill = group.var</a:t>
            </a:r>
            <a:r>
              <a:t>))</a:t>
            </a:r>
          </a:p>
        </p:txBody>
      </p:sp>
      <p:sp>
        <p:nvSpPr>
          <p:cNvPr id="1675" name="Custom Colors:"/>
          <p:cNvSpPr txBox="1"/>
          <p:nvPr/>
        </p:nvSpPr>
        <p:spPr>
          <a:xfrm>
            <a:off x="10114930" y="6837791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Custom Colors:</a:t>
            </a:r>
          </a:p>
        </p:txBody>
      </p:sp>
      <p:sp>
        <p:nvSpPr>
          <p:cNvPr id="1676" name="scale_*_manual(values = c())…"/>
          <p:cNvSpPr txBox="1"/>
          <p:nvPr/>
        </p:nvSpPr>
        <p:spPr>
          <a:xfrm>
            <a:off x="10145903" y="7524062"/>
            <a:ext cx="845396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scale_*_manual(values = c())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i="1"/>
              <a:t>ex:</a:t>
            </a:r>
            <a:r>
              <a:t> scale_color_manual(values = c(“blue”, “pink”))</a:t>
            </a:r>
          </a:p>
        </p:txBody>
      </p:sp>
      <p:sp>
        <p:nvSpPr>
          <p:cNvPr id="1677" name="Grid Theme:"/>
          <p:cNvSpPr txBox="1"/>
          <p:nvPr/>
        </p:nvSpPr>
        <p:spPr>
          <a:xfrm>
            <a:off x="1199615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Grid Theme:</a:t>
            </a:r>
          </a:p>
        </p:txBody>
      </p:sp>
      <p:sp>
        <p:nvSpPr>
          <p:cNvPr id="1678" name="theme_bw()…"/>
          <p:cNvSpPr txBox="1"/>
          <p:nvPr/>
        </p:nvSpPr>
        <p:spPr>
          <a:xfrm>
            <a:off x="14911460" y="9039734"/>
            <a:ext cx="300042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theme_bw()</a:t>
            </a:r>
          </a:p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theme_minimal()</a:t>
            </a:r>
          </a:p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theme_dark()</a:t>
            </a:r>
          </a:p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theme_*()</a:t>
            </a:r>
          </a:p>
        </p:txBody>
      </p:sp>
      <p:sp>
        <p:nvSpPr>
          <p:cNvPr id="1679" name="ggtitle(“…”)…"/>
          <p:cNvSpPr txBox="1"/>
          <p:nvPr/>
        </p:nvSpPr>
        <p:spPr>
          <a:xfrm>
            <a:off x="3559417" y="11448026"/>
            <a:ext cx="2633367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ggtitle(“…”) </a:t>
            </a:r>
          </a:p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xlab(“…”) </a:t>
            </a:r>
          </a:p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ylab(“…”)</a:t>
            </a:r>
          </a:p>
        </p:txBody>
      </p:sp>
      <p:sp>
        <p:nvSpPr>
          <p:cNvPr id="1680" name="theme(* = element_text())…"/>
          <p:cNvSpPr txBox="1"/>
          <p:nvPr/>
        </p:nvSpPr>
        <p:spPr>
          <a:xfrm>
            <a:off x="8295339" y="11325686"/>
            <a:ext cx="10517593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theme(* = element_text())</a:t>
            </a:r>
          </a:p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theme(axis.title = element_text(angle = 90, colour= “red”), legend.text = element_text(size = 8, face = “bold”))</a:t>
            </a:r>
          </a:p>
        </p:txBody>
      </p:sp>
      <p:sp>
        <p:nvSpPr>
          <p:cNvPr id="1681" name="scale_fill_grey(start = 0.2, end = 0.8)…"/>
          <p:cNvSpPr txBox="1"/>
          <p:nvPr/>
        </p:nvSpPr>
        <p:spPr>
          <a:xfrm>
            <a:off x="1996631" y="9658599"/>
            <a:ext cx="7808858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scale_fill_grey(start = 0.2, end = 0.8) </a:t>
            </a:r>
          </a:p>
          <a:p>
            <a:pPr>
              <a:buSzPct val="100000"/>
              <a:buChar char="+"/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scale_fill_gradient(low="white", high=“red”)</a:t>
            </a:r>
          </a:p>
        </p:txBody>
      </p:sp>
      <p:sp>
        <p:nvSpPr>
          <p:cNvPr id="1682" name="More Colors:"/>
          <p:cNvSpPr txBox="1"/>
          <p:nvPr/>
        </p:nvSpPr>
        <p:spPr>
          <a:xfrm>
            <a:off x="196682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More Colors:</a:t>
            </a:r>
          </a:p>
        </p:txBody>
      </p:sp>
      <p:sp>
        <p:nvSpPr>
          <p:cNvPr id="1683" name="Labels:"/>
          <p:cNvSpPr txBox="1"/>
          <p:nvPr/>
        </p:nvSpPr>
        <p:spPr>
          <a:xfrm>
            <a:off x="1968941" y="11205274"/>
            <a:ext cx="157232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Labels:</a:t>
            </a:r>
          </a:p>
        </p:txBody>
      </p:sp>
      <p:sp>
        <p:nvSpPr>
          <p:cNvPr id="1684" name="COLOR SCALES &amp; THEMES"/>
          <p:cNvSpPr txBox="1"/>
          <p:nvPr/>
        </p:nvSpPr>
        <p:spPr>
          <a:xfrm>
            <a:off x="19608069" y="9344534"/>
            <a:ext cx="3377958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COLOR SCALES &amp; THEMES</a:t>
            </a:r>
          </a:p>
        </p:txBody>
      </p:sp>
      <p:sp>
        <p:nvSpPr>
          <p:cNvPr id="1685" name="Text:"/>
          <p:cNvSpPr txBox="1"/>
          <p:nvPr/>
        </p:nvSpPr>
        <p:spPr>
          <a:xfrm>
            <a:off x="7184407" y="11205274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Text: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691" name="Group"/>
          <p:cNvGrpSpPr/>
          <p:nvPr/>
        </p:nvGrpSpPr>
        <p:grpSpPr>
          <a:xfrm>
            <a:off x="18325766" y="6405767"/>
            <a:ext cx="5330386" cy="2080192"/>
            <a:chOff x="0" y="-127000"/>
            <a:chExt cx="5330385" cy="2080190"/>
          </a:xfrm>
        </p:grpSpPr>
        <p:sp>
          <p:nvSpPr>
            <p:cNvPr id="1688" name="EXERCISE 4"/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EXERCISE </a:t>
              </a:r>
              <a:r>
                <a:rPr b="1"/>
                <a:t>4</a:t>
              </a:r>
            </a:p>
          </p:txBody>
        </p:sp>
        <p:sp>
          <p:nvSpPr>
            <p:cNvPr id="1689" name="GGPLOT2"/>
            <p:cNvSpPr txBox="1"/>
            <p:nvPr/>
          </p:nvSpPr>
          <p:spPr>
            <a:xfrm>
              <a:off x="1233611" y="-127000"/>
              <a:ext cx="3636519" cy="3757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GGPLOT2</a:t>
              </a:r>
            </a:p>
          </p:txBody>
        </p:sp>
        <p:sp>
          <p:nvSpPr>
            <p:cNvPr id="1690" name="Line"/>
            <p:cNvSpPr/>
            <p:nvPr/>
          </p:nvSpPr>
          <p:spPr>
            <a:xfrm>
              <a:off x="834593" y="98992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692" name="Oval 23"/>
          <p:cNvSpPr/>
          <p:nvPr/>
        </p:nvSpPr>
        <p:spPr>
          <a:xfrm>
            <a:off x="14526776" y="7618358"/>
            <a:ext cx="155497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93" name="Oval 23"/>
          <p:cNvSpPr/>
          <p:nvPr/>
        </p:nvSpPr>
        <p:spPr>
          <a:xfrm>
            <a:off x="14526776" y="8058132"/>
            <a:ext cx="155497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94" name="Oval 23"/>
          <p:cNvSpPr/>
          <p:nvPr/>
        </p:nvSpPr>
        <p:spPr>
          <a:xfrm>
            <a:off x="14526776" y="8519359"/>
            <a:ext cx="155497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95" name="Oval 23"/>
          <p:cNvSpPr/>
          <p:nvPr/>
        </p:nvSpPr>
        <p:spPr>
          <a:xfrm>
            <a:off x="14526776" y="8978572"/>
            <a:ext cx="155497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96" name="Line 18"/>
          <p:cNvSpPr/>
          <p:nvPr/>
        </p:nvSpPr>
        <p:spPr>
          <a:xfrm>
            <a:off x="4767351" y="6956178"/>
            <a:ext cx="4793995" cy="1"/>
          </a:xfrm>
          <a:prstGeom prst="lin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97" name="Oval 9"/>
          <p:cNvSpPr/>
          <p:nvPr/>
        </p:nvSpPr>
        <p:spPr>
          <a:xfrm>
            <a:off x="9774206" y="6273550"/>
            <a:ext cx="1331012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98" name="Oval 14"/>
          <p:cNvSpPr/>
          <p:nvPr/>
        </p:nvSpPr>
        <p:spPr>
          <a:xfrm>
            <a:off x="9606119" y="6104485"/>
            <a:ext cx="1667186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699" name="Oval 28"/>
          <p:cNvSpPr/>
          <p:nvPr/>
        </p:nvSpPr>
        <p:spPr>
          <a:xfrm>
            <a:off x="7335329" y="6878762"/>
            <a:ext cx="160270" cy="15831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00" name="Oval 29"/>
          <p:cNvSpPr/>
          <p:nvPr/>
        </p:nvSpPr>
        <p:spPr>
          <a:xfrm>
            <a:off x="9522775" y="6859898"/>
            <a:ext cx="158316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01" name="Oval 10"/>
          <p:cNvSpPr/>
          <p:nvPr/>
        </p:nvSpPr>
        <p:spPr>
          <a:xfrm>
            <a:off x="8585469" y="8526278"/>
            <a:ext cx="1331013" cy="133687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02" name="Oval 15"/>
          <p:cNvSpPr/>
          <p:nvPr/>
        </p:nvSpPr>
        <p:spPr>
          <a:xfrm>
            <a:off x="8417383" y="8358190"/>
            <a:ext cx="1667185" cy="1673049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03" name="Freeform 20"/>
          <p:cNvSpPr/>
          <p:nvPr/>
        </p:nvSpPr>
        <p:spPr>
          <a:xfrm>
            <a:off x="5105479" y="7938744"/>
            <a:ext cx="3350005" cy="13167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6944" y="0"/>
                </a:lnTo>
                <a:lnTo>
                  <a:pt x="18752" y="21600"/>
                </a:lnTo>
                <a:lnTo>
                  <a:pt x="2160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04" name="Oval 34"/>
          <p:cNvSpPr/>
          <p:nvPr/>
        </p:nvSpPr>
        <p:spPr>
          <a:xfrm>
            <a:off x="8336695" y="9172814"/>
            <a:ext cx="160271" cy="160271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05" name="Oval 35"/>
          <p:cNvSpPr/>
          <p:nvPr/>
        </p:nvSpPr>
        <p:spPr>
          <a:xfrm>
            <a:off x="6105523" y="7865911"/>
            <a:ext cx="158316" cy="164178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06" name="Oval 8"/>
          <p:cNvSpPr/>
          <p:nvPr/>
        </p:nvSpPr>
        <p:spPr>
          <a:xfrm>
            <a:off x="12280941" y="7772963"/>
            <a:ext cx="1331013" cy="1332968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07" name="Oval 13"/>
          <p:cNvSpPr/>
          <p:nvPr/>
        </p:nvSpPr>
        <p:spPr>
          <a:xfrm>
            <a:off x="12112855" y="7604876"/>
            <a:ext cx="1667186" cy="1669140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08" name="Freeform 19"/>
          <p:cNvSpPr/>
          <p:nvPr/>
        </p:nvSpPr>
        <p:spPr>
          <a:xfrm>
            <a:off x="4429224" y="7434419"/>
            <a:ext cx="7639267" cy="10017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1173" y="0"/>
                </a:lnTo>
                <a:lnTo>
                  <a:pt x="15650" y="21600"/>
                </a:lnTo>
                <a:lnTo>
                  <a:pt x="2160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09" name="Oval 31"/>
          <p:cNvSpPr/>
          <p:nvPr/>
        </p:nvSpPr>
        <p:spPr>
          <a:xfrm>
            <a:off x="8349395" y="7363774"/>
            <a:ext cx="160271" cy="164179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10" name="Oval 32"/>
          <p:cNvSpPr/>
          <p:nvPr/>
        </p:nvSpPr>
        <p:spPr>
          <a:xfrm>
            <a:off x="12026858" y="8359311"/>
            <a:ext cx="164178" cy="160271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11" name="Freeform 17"/>
          <p:cNvSpPr/>
          <p:nvPr/>
        </p:nvSpPr>
        <p:spPr>
          <a:xfrm>
            <a:off x="4358862" y="5847733"/>
            <a:ext cx="7408370" cy="613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9453" y="0"/>
                </a:lnTo>
                <a:lnTo>
                  <a:pt x="7234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12" name="Oval 7"/>
          <p:cNvSpPr/>
          <p:nvPr/>
        </p:nvSpPr>
        <p:spPr>
          <a:xfrm>
            <a:off x="11934040" y="5215139"/>
            <a:ext cx="1331012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13" name="Oval 12"/>
          <p:cNvSpPr/>
          <p:nvPr/>
        </p:nvSpPr>
        <p:spPr>
          <a:xfrm>
            <a:off x="11765953" y="5046074"/>
            <a:ext cx="1667186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14" name="Oval 25"/>
          <p:cNvSpPr/>
          <p:nvPr/>
        </p:nvSpPr>
        <p:spPr>
          <a:xfrm>
            <a:off x="7527085" y="5776087"/>
            <a:ext cx="160271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15" name="Oval 26"/>
          <p:cNvSpPr/>
          <p:nvPr/>
        </p:nvSpPr>
        <p:spPr>
          <a:xfrm>
            <a:off x="11688761" y="5776087"/>
            <a:ext cx="164179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16" name="Oval 6"/>
          <p:cNvSpPr/>
          <p:nvPr/>
        </p:nvSpPr>
        <p:spPr>
          <a:xfrm>
            <a:off x="10152269" y="3847622"/>
            <a:ext cx="1331012" cy="133296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17" name="Oval 11"/>
          <p:cNvSpPr/>
          <p:nvPr/>
        </p:nvSpPr>
        <p:spPr>
          <a:xfrm>
            <a:off x="9984183" y="3679535"/>
            <a:ext cx="1667186" cy="1669138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18" name="Freeform 16"/>
          <p:cNvSpPr/>
          <p:nvPr/>
        </p:nvSpPr>
        <p:spPr>
          <a:xfrm>
            <a:off x="5067336" y="4540110"/>
            <a:ext cx="4874056" cy="1404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19" name="Freeform 22"/>
          <p:cNvSpPr/>
          <p:nvPr/>
        </p:nvSpPr>
        <p:spPr>
          <a:xfrm>
            <a:off x="9902469" y="4460529"/>
            <a:ext cx="157445" cy="160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125" h="18511" extrusionOk="0">
                <a:moveTo>
                  <a:pt x="11762" y="18242"/>
                </a:moveTo>
                <a:cubicBezTo>
                  <a:pt x="4742" y="19862"/>
                  <a:pt x="-1738" y="13922"/>
                  <a:pt x="422" y="6902"/>
                </a:cubicBezTo>
                <a:cubicBezTo>
                  <a:pt x="962" y="3662"/>
                  <a:pt x="3662" y="962"/>
                  <a:pt x="6362" y="422"/>
                </a:cubicBezTo>
                <a:cubicBezTo>
                  <a:pt x="13382" y="-1738"/>
                  <a:pt x="19862" y="4742"/>
                  <a:pt x="17702" y="11762"/>
                </a:cubicBezTo>
                <a:cubicBezTo>
                  <a:pt x="17162" y="15002"/>
                  <a:pt x="14462" y="17162"/>
                  <a:pt x="11762" y="18242"/>
                </a:cubicBezTo>
                <a:close/>
              </a:path>
            </a:pathLst>
          </a:cu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20" name="1"/>
          <p:cNvSpPr txBox="1"/>
          <p:nvPr/>
        </p:nvSpPr>
        <p:spPr>
          <a:xfrm>
            <a:off x="10533895" y="3904386"/>
            <a:ext cx="567761" cy="1265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1</a:t>
            </a:r>
          </a:p>
        </p:txBody>
      </p:sp>
      <p:sp>
        <p:nvSpPr>
          <p:cNvPr id="1721" name="2"/>
          <p:cNvSpPr txBox="1"/>
          <p:nvPr/>
        </p:nvSpPr>
        <p:spPr>
          <a:xfrm>
            <a:off x="12321438" y="5274757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</a:t>
            </a:r>
          </a:p>
        </p:txBody>
      </p:sp>
      <p:sp>
        <p:nvSpPr>
          <p:cNvPr id="1722" name="3"/>
          <p:cNvSpPr txBox="1"/>
          <p:nvPr/>
        </p:nvSpPr>
        <p:spPr>
          <a:xfrm>
            <a:off x="10143132" y="6334923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3</a:t>
            </a:r>
          </a:p>
        </p:txBody>
      </p:sp>
      <p:sp>
        <p:nvSpPr>
          <p:cNvPr id="1723" name="4"/>
          <p:cNvSpPr txBox="1"/>
          <p:nvPr/>
        </p:nvSpPr>
        <p:spPr>
          <a:xfrm>
            <a:off x="12642808" y="7813210"/>
            <a:ext cx="567761" cy="1331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4</a:t>
            </a:r>
          </a:p>
        </p:txBody>
      </p:sp>
      <p:sp>
        <p:nvSpPr>
          <p:cNvPr id="1724" name="5"/>
          <p:cNvSpPr txBox="1"/>
          <p:nvPr/>
        </p:nvSpPr>
        <p:spPr>
          <a:xfrm>
            <a:off x="8955610" y="8572497"/>
            <a:ext cx="567762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5</a:t>
            </a:r>
          </a:p>
        </p:txBody>
      </p:sp>
      <p:sp>
        <p:nvSpPr>
          <p:cNvPr id="1725" name="Oval 23"/>
          <p:cNvSpPr/>
          <p:nvPr/>
        </p:nvSpPr>
        <p:spPr>
          <a:xfrm>
            <a:off x="6344746" y="5269730"/>
            <a:ext cx="160271" cy="160268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grpSp>
        <p:nvGrpSpPr>
          <p:cNvPr id="1735" name="Group"/>
          <p:cNvGrpSpPr/>
          <p:nvPr/>
        </p:nvGrpSpPr>
        <p:grpSpPr>
          <a:xfrm>
            <a:off x="1103372" y="5663484"/>
            <a:ext cx="4393053" cy="2587091"/>
            <a:chOff x="0" y="0"/>
            <a:chExt cx="4393052" cy="2587090"/>
          </a:xfrm>
        </p:grpSpPr>
        <p:sp>
          <p:nvSpPr>
            <p:cNvPr id="1726" name="Freeform 395"/>
            <p:cNvSpPr/>
            <p:nvPr/>
          </p:nvSpPr>
          <p:spPr>
            <a:xfrm>
              <a:off x="402774" y="0"/>
              <a:ext cx="3585943" cy="2510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27" name="Freeform 396"/>
            <p:cNvSpPr/>
            <p:nvPr/>
          </p:nvSpPr>
          <p:spPr>
            <a:xfrm>
              <a:off x="402774" y="2402869"/>
              <a:ext cx="3585943" cy="107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881A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28" name="Rectangle 397"/>
            <p:cNvSpPr/>
            <p:nvPr/>
          </p:nvSpPr>
          <p:spPr>
            <a:xfrm>
              <a:off x="546399" y="177812"/>
              <a:ext cx="3300254" cy="212413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29" name="Freeform 398"/>
            <p:cNvSpPr/>
            <p:nvPr/>
          </p:nvSpPr>
          <p:spPr>
            <a:xfrm>
              <a:off x="0" y="2521411"/>
              <a:ext cx="4393053" cy="65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30" name="Rectangle 399"/>
            <p:cNvSpPr/>
            <p:nvPr/>
          </p:nvSpPr>
          <p:spPr>
            <a:xfrm>
              <a:off x="0" y="2494178"/>
              <a:ext cx="4393053" cy="27234"/>
            </a:xfrm>
            <a:prstGeom prst="rect">
              <a:avLst/>
            </a:prstGeom>
            <a:solidFill>
              <a:srgbClr val="6A82A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31" name="Oval"/>
            <p:cNvSpPr/>
            <p:nvPr/>
          </p:nvSpPr>
          <p:spPr>
            <a:xfrm>
              <a:off x="1094086" y="812619"/>
              <a:ext cx="785398" cy="780611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32" name="Oval"/>
            <p:cNvSpPr/>
            <p:nvPr/>
          </p:nvSpPr>
          <p:spPr>
            <a:xfrm>
              <a:off x="1238205" y="848178"/>
              <a:ext cx="497161" cy="29210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33" name="R"/>
            <p:cNvSpPr txBox="1"/>
            <p:nvPr/>
          </p:nvSpPr>
          <p:spPr>
            <a:xfrm>
              <a:off x="1278745" y="777324"/>
              <a:ext cx="493840" cy="7464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4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  <p:sp>
          <p:nvSpPr>
            <p:cNvPr id="1734" name="Studio"/>
            <p:cNvSpPr txBox="1"/>
            <p:nvPr/>
          </p:nvSpPr>
          <p:spPr>
            <a:xfrm>
              <a:off x="1898247" y="848178"/>
              <a:ext cx="1219284" cy="7319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000">
                  <a:solidFill>
                    <a:srgbClr val="355B6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Studio</a:t>
              </a:r>
            </a:p>
          </p:txBody>
        </p:sp>
      </p:grpSp>
      <p:sp>
        <p:nvSpPr>
          <p:cNvPr id="1736" name="ggplot2…"/>
          <p:cNvSpPr txBox="1"/>
          <p:nvPr/>
        </p:nvSpPr>
        <p:spPr>
          <a:xfrm>
            <a:off x="13849021" y="7003256"/>
            <a:ext cx="2891418" cy="321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ggplot2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Bar plot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Scatter plot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Boxplot</a:t>
            </a:r>
          </a:p>
          <a:p>
            <a:pPr lvl="1"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…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Syntax</a:t>
            </a:r>
          </a:p>
          <a:p>
            <a:pPr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Aesthetics</a:t>
            </a:r>
          </a:p>
        </p:txBody>
      </p:sp>
      <p:sp>
        <p:nvSpPr>
          <p:cNvPr id="1737" name="Oval 23"/>
          <p:cNvSpPr/>
          <p:nvPr/>
        </p:nvSpPr>
        <p:spPr>
          <a:xfrm>
            <a:off x="13555372" y="7297238"/>
            <a:ext cx="155496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38" name="Oval 23"/>
          <p:cNvSpPr/>
          <p:nvPr/>
        </p:nvSpPr>
        <p:spPr>
          <a:xfrm>
            <a:off x="13555372" y="9418784"/>
            <a:ext cx="155496" cy="155493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39" name="Oval 23"/>
          <p:cNvSpPr/>
          <p:nvPr/>
        </p:nvSpPr>
        <p:spPr>
          <a:xfrm>
            <a:off x="13555372" y="9886313"/>
            <a:ext cx="155496" cy="155494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740" name="30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30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Rectangle"/>
          <p:cNvSpPr/>
          <p:nvPr/>
        </p:nvSpPr>
        <p:spPr>
          <a:xfrm>
            <a:off x="1268874" y="-1"/>
            <a:ext cx="10631807" cy="13843001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746" name="Group"/>
          <p:cNvGrpSpPr/>
          <p:nvPr/>
        </p:nvGrpSpPr>
        <p:grpSpPr>
          <a:xfrm>
            <a:off x="13391762" y="1489524"/>
            <a:ext cx="9486170" cy="3475978"/>
            <a:chOff x="0" y="0"/>
            <a:chExt cx="9486169" cy="3475976"/>
          </a:xfrm>
        </p:grpSpPr>
        <p:sp>
          <p:nvSpPr>
            <p:cNvPr id="1743" name="R - A STATISTICAL…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R</a:t>
              </a:r>
              <a:r>
                <a:t> - A STATISTICAL </a:t>
              </a:r>
            </a:p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SCRIPTING LANGUAGE</a:t>
              </a:r>
            </a:p>
          </p:txBody>
        </p:sp>
        <p:sp>
          <p:nvSpPr>
            <p:cNvPr id="1744" name="http://www.sthda.com/english/"/>
            <p:cNvSpPr txBox="1"/>
            <p:nvPr/>
          </p:nvSpPr>
          <p:spPr>
            <a:xfrm>
              <a:off x="2559380" y="0"/>
              <a:ext cx="5723756" cy="519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>
                  <a:hlinkClick r:id="rId2"/>
                </a:rPr>
                <a:t>http://www.sthda.com/english/</a:t>
              </a:r>
              <a:r>
                <a:t> </a:t>
              </a:r>
            </a:p>
          </p:txBody>
        </p:sp>
        <p:sp>
          <p:nvSpPr>
            <p:cNvPr id="1745" name="Line"/>
            <p:cNvSpPr/>
            <p:nvPr/>
          </p:nvSpPr>
          <p:spPr>
            <a:xfrm>
              <a:off x="1156530" y="218268"/>
              <a:ext cx="1053959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747" name="Rectangle"/>
          <p:cNvSpPr/>
          <p:nvPr/>
        </p:nvSpPr>
        <p:spPr>
          <a:xfrm>
            <a:off x="1275089" y="3905238"/>
            <a:ext cx="10619376" cy="8665711"/>
          </a:xfrm>
          <a:prstGeom prst="rect">
            <a:avLst/>
          </a:prstGeom>
          <a:solidFill>
            <a:srgbClr val="FFFFFF"/>
          </a:solidFill>
          <a:ln w="127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757" name="Group"/>
          <p:cNvGrpSpPr/>
          <p:nvPr/>
        </p:nvGrpSpPr>
        <p:grpSpPr>
          <a:xfrm>
            <a:off x="1751677" y="8572883"/>
            <a:ext cx="4923645" cy="3640384"/>
            <a:chOff x="0" y="0"/>
            <a:chExt cx="4923643" cy="3640382"/>
          </a:xfrm>
        </p:grpSpPr>
        <p:sp>
          <p:nvSpPr>
            <p:cNvPr id="1748" name="Rectangle"/>
            <p:cNvSpPr/>
            <p:nvPr/>
          </p:nvSpPr>
          <p:spPr>
            <a:xfrm>
              <a:off x="702062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49" name="Rectangle"/>
            <p:cNvSpPr/>
            <p:nvPr/>
          </p:nvSpPr>
          <p:spPr>
            <a:xfrm>
              <a:off x="2995721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750" name="LogisticRegressionPlot.pdf" descr="LogisticRegressionPlot.pdf"/>
            <p:cNvPicPr>
              <a:picLocks noChangeAspect="1"/>
            </p:cNvPicPr>
            <p:nvPr/>
          </p:nvPicPr>
          <p:blipFill>
            <a:blip r:embed="rId3"/>
            <a:srcRect l="73556" t="120" r="7857" b="52086"/>
            <a:stretch>
              <a:fillRect/>
            </a:stretch>
          </p:blipFill>
          <p:spPr>
            <a:xfrm>
              <a:off x="51721" y="0"/>
              <a:ext cx="2529491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51" name="LogisticRegressionPlot.pdf" descr="LogisticRegressionPlot.pdf"/>
            <p:cNvPicPr>
              <a:picLocks noChangeAspect="1"/>
            </p:cNvPicPr>
            <p:nvPr/>
          </p:nvPicPr>
          <p:blipFill>
            <a:blip r:embed="rId3"/>
            <a:srcRect l="40627" t="48281" r="43937" b="3925"/>
            <a:stretch>
              <a:fillRect/>
            </a:stretch>
          </p:blipFill>
          <p:spPr>
            <a:xfrm>
              <a:off x="2531423" y="11622"/>
              <a:ext cx="2100687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52" name="Rectangle"/>
            <p:cNvSpPr/>
            <p:nvPr/>
          </p:nvSpPr>
          <p:spPr>
            <a:xfrm>
              <a:off x="3000693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53" name="Variable 2"/>
            <p:cNvSpPr txBox="1"/>
            <p:nvPr/>
          </p:nvSpPr>
          <p:spPr>
            <a:xfrm>
              <a:off x="2140135" y="40679"/>
              <a:ext cx="2342051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2</a:t>
              </a:r>
            </a:p>
          </p:txBody>
        </p:sp>
        <p:sp>
          <p:nvSpPr>
            <p:cNvPr id="1754" name="Rectangle"/>
            <p:cNvSpPr/>
            <p:nvPr/>
          </p:nvSpPr>
          <p:spPr>
            <a:xfrm>
              <a:off x="993826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55" name="Variable 1"/>
            <p:cNvSpPr txBox="1"/>
            <p:nvPr/>
          </p:nvSpPr>
          <p:spPr>
            <a:xfrm>
              <a:off x="0" y="40679"/>
              <a:ext cx="2342050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1</a:t>
              </a:r>
            </a:p>
          </p:txBody>
        </p:sp>
        <p:sp>
          <p:nvSpPr>
            <p:cNvPr id="1756" name="Rectangle"/>
            <p:cNvSpPr/>
            <p:nvPr/>
          </p:nvSpPr>
          <p:spPr>
            <a:xfrm>
              <a:off x="568498" y="3270329"/>
              <a:ext cx="4082654" cy="370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758" name="Rectangle"/>
          <p:cNvSpPr/>
          <p:nvPr/>
        </p:nvSpPr>
        <p:spPr>
          <a:xfrm>
            <a:off x="8629650" y="4555066"/>
            <a:ext cx="505619" cy="2396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59" name="Rectangle"/>
          <p:cNvSpPr/>
          <p:nvPr/>
        </p:nvSpPr>
        <p:spPr>
          <a:xfrm>
            <a:off x="9569450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60" name="Rectangle"/>
          <p:cNvSpPr/>
          <p:nvPr/>
        </p:nvSpPr>
        <p:spPr>
          <a:xfrm>
            <a:off x="10228659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61" name="Rectangle"/>
          <p:cNvSpPr/>
          <p:nvPr/>
        </p:nvSpPr>
        <p:spPr>
          <a:xfrm>
            <a:off x="10887868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762" name="unnamed.png" descr="unnamed.png"/>
          <p:cNvPicPr>
            <a:picLocks noChangeAspect="1"/>
          </p:cNvPicPr>
          <p:nvPr/>
        </p:nvPicPr>
        <p:blipFill>
          <a:blip r:embed="rId4"/>
          <a:srcRect l="11902" b="15530"/>
          <a:stretch>
            <a:fillRect/>
          </a:stretch>
        </p:blipFill>
        <p:spPr>
          <a:xfrm>
            <a:off x="7311424" y="4622602"/>
            <a:ext cx="3706931" cy="266567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72" name="Group"/>
          <p:cNvGrpSpPr/>
          <p:nvPr/>
        </p:nvGrpSpPr>
        <p:grpSpPr>
          <a:xfrm>
            <a:off x="7336506" y="8501184"/>
            <a:ext cx="3767704" cy="3412090"/>
            <a:chOff x="0" y="0"/>
            <a:chExt cx="3767702" cy="3412089"/>
          </a:xfrm>
        </p:grpSpPr>
        <p:pic>
          <p:nvPicPr>
            <p:cNvPr id="1763" name="BatchCorrectionBoxplot.pdf" descr="BatchCorrectionBoxplot.pdf"/>
            <p:cNvPicPr>
              <a:picLocks/>
            </p:cNvPicPr>
            <p:nvPr/>
          </p:nvPicPr>
          <p:blipFill>
            <a:blip r:embed="rId5"/>
            <a:srcRect l="42366" t="31517" r="18796" b="7333"/>
            <a:stretch>
              <a:fillRect/>
            </a:stretch>
          </p:blipFill>
          <p:spPr>
            <a:xfrm>
              <a:off x="0" y="75699"/>
              <a:ext cx="3767703" cy="33363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64" name="Rectangle"/>
            <p:cNvSpPr/>
            <p:nvPr/>
          </p:nvSpPr>
          <p:spPr>
            <a:xfrm>
              <a:off x="615134" y="166806"/>
              <a:ext cx="614429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5" name="Rectangle"/>
            <p:cNvSpPr/>
            <p:nvPr/>
          </p:nvSpPr>
          <p:spPr>
            <a:xfrm>
              <a:off x="2421906" y="166806"/>
              <a:ext cx="614430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6" name="Rectangle"/>
            <p:cNvSpPr/>
            <p:nvPr/>
          </p:nvSpPr>
          <p:spPr>
            <a:xfrm>
              <a:off x="503247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7" name="Rectangle"/>
            <p:cNvSpPr/>
            <p:nvPr/>
          </p:nvSpPr>
          <p:spPr>
            <a:xfrm>
              <a:off x="2310021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8" name="A"/>
            <p:cNvSpPr txBox="1"/>
            <p:nvPr/>
          </p:nvSpPr>
          <p:spPr>
            <a:xfrm>
              <a:off x="718011" y="0"/>
              <a:ext cx="408674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</a:t>
              </a:r>
            </a:p>
          </p:txBody>
        </p:sp>
        <p:sp>
          <p:nvSpPr>
            <p:cNvPr id="1769" name="B"/>
            <p:cNvSpPr txBox="1"/>
            <p:nvPr/>
          </p:nvSpPr>
          <p:spPr>
            <a:xfrm>
              <a:off x="2524785" y="12700"/>
              <a:ext cx="408673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</a:t>
              </a:r>
            </a:p>
          </p:txBody>
        </p:sp>
        <p:sp>
          <p:nvSpPr>
            <p:cNvPr id="1770" name="C"/>
            <p:cNvSpPr txBox="1"/>
            <p:nvPr/>
          </p:nvSpPr>
          <p:spPr>
            <a:xfrm>
              <a:off x="718011" y="1697566"/>
              <a:ext cx="408674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</a:t>
              </a:r>
            </a:p>
          </p:txBody>
        </p:sp>
        <p:sp>
          <p:nvSpPr>
            <p:cNvPr id="1771" name="D"/>
            <p:cNvSpPr txBox="1"/>
            <p:nvPr/>
          </p:nvSpPr>
          <p:spPr>
            <a:xfrm>
              <a:off x="2524785" y="1710266"/>
              <a:ext cx="408673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D</a:t>
              </a:r>
            </a:p>
          </p:txBody>
        </p:sp>
      </p:grpSp>
      <p:grpSp>
        <p:nvGrpSpPr>
          <p:cNvPr id="1776" name="Group"/>
          <p:cNvGrpSpPr/>
          <p:nvPr/>
        </p:nvGrpSpPr>
        <p:grpSpPr>
          <a:xfrm>
            <a:off x="13895505" y="5184291"/>
            <a:ext cx="4282837" cy="2863852"/>
            <a:chOff x="0" y="0"/>
            <a:chExt cx="4282836" cy="2863850"/>
          </a:xfrm>
        </p:grpSpPr>
        <p:sp>
          <p:nvSpPr>
            <p:cNvPr id="1773" name="Freeform 6"/>
            <p:cNvSpPr/>
            <p:nvPr/>
          </p:nvSpPr>
          <p:spPr>
            <a:xfrm rot="10800000" flipH="1">
              <a:off x="0" y="0"/>
              <a:ext cx="4282836" cy="28638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84" y="21600"/>
                  </a:moveTo>
                  <a:cubicBezTo>
                    <a:pt x="1016" y="21600"/>
                    <a:pt x="1016" y="21600"/>
                    <a:pt x="1016" y="21600"/>
                  </a:cubicBezTo>
                  <a:cubicBezTo>
                    <a:pt x="452" y="21600"/>
                    <a:pt x="0" y="21148"/>
                    <a:pt x="0" y="20584"/>
                  </a:cubicBezTo>
                  <a:cubicBezTo>
                    <a:pt x="0" y="1016"/>
                    <a:pt x="0" y="1016"/>
                    <a:pt x="0" y="1016"/>
                  </a:cubicBezTo>
                  <a:cubicBezTo>
                    <a:pt x="0" y="452"/>
                    <a:pt x="452" y="0"/>
                    <a:pt x="1016" y="0"/>
                  </a:cubicBezTo>
                  <a:cubicBezTo>
                    <a:pt x="20584" y="0"/>
                    <a:pt x="20584" y="0"/>
                    <a:pt x="20584" y="0"/>
                  </a:cubicBezTo>
                  <a:cubicBezTo>
                    <a:pt x="21148" y="0"/>
                    <a:pt x="21600" y="452"/>
                    <a:pt x="21600" y="1016"/>
                  </a:cubicBezTo>
                  <a:cubicBezTo>
                    <a:pt x="21600" y="20584"/>
                    <a:pt x="21600" y="20584"/>
                    <a:pt x="21600" y="20584"/>
                  </a:cubicBezTo>
                  <a:cubicBezTo>
                    <a:pt x="21600" y="21148"/>
                    <a:pt x="21148" y="21600"/>
                    <a:pt x="20584" y="21600"/>
                  </a:cubicBezTo>
                  <a:close/>
                </a:path>
              </a:pathLst>
            </a:custGeom>
            <a:solidFill>
              <a:srgbClr val="2747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74" name="MODEL FUNCTIONS"/>
            <p:cNvSpPr txBox="1"/>
            <p:nvPr/>
          </p:nvSpPr>
          <p:spPr>
            <a:xfrm>
              <a:off x="307074" y="372091"/>
              <a:ext cx="3668688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MODEL FUNCTIONS</a:t>
              </a:r>
            </a:p>
          </p:txBody>
        </p:sp>
        <p:sp>
          <p:nvSpPr>
            <p:cNvPr id="1775" name="lm(), glm()…"/>
            <p:cNvSpPr txBox="1"/>
            <p:nvPr/>
          </p:nvSpPr>
          <p:spPr>
            <a:xfrm>
              <a:off x="594878" y="1129915"/>
              <a:ext cx="3187594" cy="15304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lm(), glm()</a:t>
              </a:r>
            </a:p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lmer(), glmer(),</a:t>
              </a:r>
            </a:p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nls(), …</a:t>
              </a:r>
            </a:p>
          </p:txBody>
        </p:sp>
      </p:grpSp>
      <p:grpSp>
        <p:nvGrpSpPr>
          <p:cNvPr id="1780" name="Group"/>
          <p:cNvGrpSpPr/>
          <p:nvPr/>
        </p:nvGrpSpPr>
        <p:grpSpPr>
          <a:xfrm>
            <a:off x="13199178" y="8180881"/>
            <a:ext cx="4957459" cy="3011297"/>
            <a:chOff x="0" y="0"/>
            <a:chExt cx="4957457" cy="3011296"/>
          </a:xfrm>
        </p:grpSpPr>
        <p:sp>
          <p:nvSpPr>
            <p:cNvPr id="1777" name="Freeform 8"/>
            <p:cNvSpPr/>
            <p:nvPr/>
          </p:nvSpPr>
          <p:spPr>
            <a:xfrm rot="10800000" flipH="1">
              <a:off x="0" y="0"/>
              <a:ext cx="4957458" cy="30112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05" y="21600"/>
                  </a:moveTo>
                  <a:cubicBezTo>
                    <a:pt x="1239" y="21600"/>
                    <a:pt x="1239" y="21600"/>
                    <a:pt x="1239" y="21600"/>
                  </a:cubicBezTo>
                  <a:cubicBezTo>
                    <a:pt x="531" y="21600"/>
                    <a:pt x="0" y="21069"/>
                    <a:pt x="0" y="20361"/>
                  </a:cubicBezTo>
                  <a:cubicBezTo>
                    <a:pt x="0" y="1195"/>
                    <a:pt x="0" y="1195"/>
                    <a:pt x="0" y="1195"/>
                  </a:cubicBezTo>
                  <a:cubicBezTo>
                    <a:pt x="0" y="531"/>
                    <a:pt x="531" y="0"/>
                    <a:pt x="1239" y="0"/>
                  </a:cubicBezTo>
                  <a:cubicBezTo>
                    <a:pt x="20405" y="0"/>
                    <a:pt x="20405" y="0"/>
                    <a:pt x="20405" y="0"/>
                  </a:cubicBezTo>
                  <a:cubicBezTo>
                    <a:pt x="21069" y="0"/>
                    <a:pt x="21600" y="531"/>
                    <a:pt x="21600" y="1195"/>
                  </a:cubicBezTo>
                  <a:cubicBezTo>
                    <a:pt x="21600" y="20361"/>
                    <a:pt x="21600" y="20361"/>
                    <a:pt x="21600" y="20361"/>
                  </a:cubicBezTo>
                  <a:cubicBezTo>
                    <a:pt x="21600" y="21069"/>
                    <a:pt x="21069" y="21600"/>
                    <a:pt x="20405" y="21600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78" name="APPLY TO MODEL"/>
            <p:cNvSpPr txBox="1"/>
            <p:nvPr/>
          </p:nvSpPr>
          <p:spPr>
            <a:xfrm>
              <a:off x="832308" y="284569"/>
              <a:ext cx="3352218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APPLY TO MODEL</a:t>
              </a:r>
            </a:p>
          </p:txBody>
        </p:sp>
        <p:sp>
          <p:nvSpPr>
            <p:cNvPr id="1779" name="summary(), anova(), confint(), predict(), drop1(), update(), step(), …"/>
            <p:cNvSpPr txBox="1"/>
            <p:nvPr/>
          </p:nvSpPr>
          <p:spPr>
            <a:xfrm>
              <a:off x="505362" y="984749"/>
              <a:ext cx="4144289" cy="17190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t>summary(), anova(), confint(), predict(), drop1(), update(), step(), …</a:t>
              </a:r>
            </a:p>
          </p:txBody>
        </p:sp>
      </p:grpSp>
      <p:grpSp>
        <p:nvGrpSpPr>
          <p:cNvPr id="1784" name="Group"/>
          <p:cNvGrpSpPr/>
          <p:nvPr/>
        </p:nvGrpSpPr>
        <p:grpSpPr>
          <a:xfrm>
            <a:off x="18304952" y="5751620"/>
            <a:ext cx="4567687" cy="2299979"/>
            <a:chOff x="-38100" y="0"/>
            <a:chExt cx="4567686" cy="2299978"/>
          </a:xfrm>
        </p:grpSpPr>
        <p:sp>
          <p:nvSpPr>
            <p:cNvPr id="1781" name="Freeform 9"/>
            <p:cNvSpPr/>
            <p:nvPr/>
          </p:nvSpPr>
          <p:spPr>
            <a:xfrm rot="10800000" flipH="1">
              <a:off x="-38100" y="0"/>
              <a:ext cx="4567686" cy="22999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11" y="21600"/>
                  </a:moveTo>
                  <a:cubicBezTo>
                    <a:pt x="1440" y="21600"/>
                    <a:pt x="1440" y="21600"/>
                    <a:pt x="1440" y="21600"/>
                  </a:cubicBezTo>
                  <a:cubicBezTo>
                    <a:pt x="617" y="21600"/>
                    <a:pt x="0" y="20983"/>
                    <a:pt x="0" y="20160"/>
                  </a:cubicBezTo>
                  <a:cubicBezTo>
                    <a:pt x="0" y="1389"/>
                    <a:pt x="0" y="1389"/>
                    <a:pt x="0" y="1389"/>
                  </a:cubicBezTo>
                  <a:cubicBezTo>
                    <a:pt x="0" y="617"/>
                    <a:pt x="617" y="0"/>
                    <a:pt x="1440" y="0"/>
                  </a:cubicBezTo>
                  <a:cubicBezTo>
                    <a:pt x="20211" y="0"/>
                    <a:pt x="20211" y="0"/>
                    <a:pt x="20211" y="0"/>
                  </a:cubicBezTo>
                  <a:cubicBezTo>
                    <a:pt x="20983" y="0"/>
                    <a:pt x="21600" y="617"/>
                    <a:pt x="21600" y="1389"/>
                  </a:cubicBezTo>
                  <a:cubicBezTo>
                    <a:pt x="21600" y="20160"/>
                    <a:pt x="21600" y="20160"/>
                    <a:pt x="21600" y="20160"/>
                  </a:cubicBezTo>
                  <a:cubicBezTo>
                    <a:pt x="21600" y="20983"/>
                    <a:pt x="20983" y="21600"/>
                    <a:pt x="20211" y="21600"/>
                  </a:cubicBez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82" name="EMMEANS PACKAGE"/>
            <p:cNvSpPr txBox="1"/>
            <p:nvPr/>
          </p:nvSpPr>
          <p:spPr>
            <a:xfrm>
              <a:off x="319113" y="316135"/>
              <a:ext cx="3929461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EMMEANS PACKAGE</a:t>
              </a:r>
            </a:p>
          </p:txBody>
        </p:sp>
        <p:sp>
          <p:nvSpPr>
            <p:cNvPr id="1783" name="emmeans(), pairs(), cld()"/>
            <p:cNvSpPr txBox="1"/>
            <p:nvPr/>
          </p:nvSpPr>
          <p:spPr>
            <a:xfrm>
              <a:off x="768139" y="977028"/>
              <a:ext cx="2895988" cy="12148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r>
                <a:t>emmeans(), pairs(), cld()</a:t>
              </a:r>
            </a:p>
          </p:txBody>
        </p:sp>
      </p:grpSp>
      <p:grpSp>
        <p:nvGrpSpPr>
          <p:cNvPr id="1788" name="Group"/>
          <p:cNvGrpSpPr/>
          <p:nvPr/>
        </p:nvGrpSpPr>
        <p:grpSpPr>
          <a:xfrm>
            <a:off x="18297642" y="8181488"/>
            <a:ext cx="4019676" cy="3559574"/>
            <a:chOff x="-12700" y="-50800"/>
            <a:chExt cx="4019674" cy="3559572"/>
          </a:xfrm>
        </p:grpSpPr>
        <p:sp>
          <p:nvSpPr>
            <p:cNvPr id="1785" name="Freeform 7"/>
            <p:cNvSpPr/>
            <p:nvPr/>
          </p:nvSpPr>
          <p:spPr>
            <a:xfrm rot="10800000" flipH="1">
              <a:off x="-12700" y="-50800"/>
              <a:ext cx="4019675" cy="35595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817" y="21600"/>
                  </a:moveTo>
                  <a:cubicBezTo>
                    <a:pt x="1850" y="21600"/>
                    <a:pt x="1850" y="21600"/>
                    <a:pt x="1850" y="21600"/>
                  </a:cubicBezTo>
                  <a:cubicBezTo>
                    <a:pt x="859" y="21600"/>
                    <a:pt x="0" y="20807"/>
                    <a:pt x="0" y="19750"/>
                  </a:cubicBezTo>
                  <a:cubicBezTo>
                    <a:pt x="0" y="1850"/>
                    <a:pt x="0" y="1850"/>
                    <a:pt x="0" y="1850"/>
                  </a:cubicBezTo>
                  <a:cubicBezTo>
                    <a:pt x="0" y="859"/>
                    <a:pt x="859" y="0"/>
                    <a:pt x="1850" y="0"/>
                  </a:cubicBezTo>
                  <a:cubicBezTo>
                    <a:pt x="19817" y="0"/>
                    <a:pt x="19817" y="0"/>
                    <a:pt x="19817" y="0"/>
                  </a:cubicBezTo>
                  <a:cubicBezTo>
                    <a:pt x="20807" y="0"/>
                    <a:pt x="21600" y="859"/>
                    <a:pt x="21600" y="1850"/>
                  </a:cubicBezTo>
                  <a:cubicBezTo>
                    <a:pt x="21600" y="19750"/>
                    <a:pt x="21600" y="19750"/>
                    <a:pt x="21600" y="19750"/>
                  </a:cubicBezTo>
                  <a:cubicBezTo>
                    <a:pt x="21600" y="20807"/>
                    <a:pt x="20807" y="21600"/>
                    <a:pt x="19817" y="21600"/>
                  </a:cubicBezTo>
                  <a:close/>
                </a:path>
              </a:pathLst>
            </a:cu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86" name="MORE FUNCTIONS"/>
            <p:cNvSpPr txBox="1"/>
            <p:nvPr/>
          </p:nvSpPr>
          <p:spPr>
            <a:xfrm>
              <a:off x="281371" y="331137"/>
              <a:ext cx="3456933" cy="7168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MORE FUNCTIONS</a:t>
              </a:r>
            </a:p>
          </p:txBody>
        </p:sp>
        <p:sp>
          <p:nvSpPr>
            <p:cNvPr id="1787" name="t.test(), cor(), cor.test(), aov(), quantile(), p.adjust(),…"/>
            <p:cNvSpPr txBox="1"/>
            <p:nvPr/>
          </p:nvSpPr>
          <p:spPr>
            <a:xfrm>
              <a:off x="284714" y="984749"/>
              <a:ext cx="3668688" cy="22999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t.test(), cor(), cor.test(), aov(), quantile(), p.adjust(),</a:t>
              </a:r>
            </a:p>
            <a:p>
              <a:pPr>
                <a:defRPr sz="25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rank(), …</a:t>
              </a:r>
            </a:p>
          </p:txBody>
        </p:sp>
      </p:grpSp>
      <p:grpSp>
        <p:nvGrpSpPr>
          <p:cNvPr id="1800" name="Group"/>
          <p:cNvGrpSpPr/>
          <p:nvPr/>
        </p:nvGrpSpPr>
        <p:grpSpPr>
          <a:xfrm>
            <a:off x="1751677" y="4899672"/>
            <a:ext cx="4923645" cy="2309711"/>
            <a:chOff x="0" y="0"/>
            <a:chExt cx="4923643" cy="2309710"/>
          </a:xfrm>
        </p:grpSpPr>
        <p:sp>
          <p:nvSpPr>
            <p:cNvPr id="1805" name="Connection Line"/>
            <p:cNvSpPr/>
            <p:nvPr/>
          </p:nvSpPr>
          <p:spPr>
            <a:xfrm>
              <a:off x="457113" y="773114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06" name="Connection Line"/>
            <p:cNvSpPr/>
            <p:nvPr/>
          </p:nvSpPr>
          <p:spPr>
            <a:xfrm>
              <a:off x="1420488" y="71456"/>
              <a:ext cx="907347" cy="7641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568"/>
                  </a:moveTo>
                  <a:cubicBezTo>
                    <a:pt x="6833" y="-5398"/>
                    <a:pt x="14033" y="-5187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07" name="Connection Line"/>
            <p:cNvSpPr/>
            <p:nvPr/>
          </p:nvSpPr>
          <p:spPr>
            <a:xfrm>
              <a:off x="2314261" y="790458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41" y="18816"/>
                    <a:pt x="4941" y="11616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08" name="Connection Line"/>
            <p:cNvSpPr/>
            <p:nvPr/>
          </p:nvSpPr>
          <p:spPr>
            <a:xfrm>
              <a:off x="2580174" y="73463"/>
              <a:ext cx="901124" cy="766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484"/>
                  </a:moveTo>
                  <a:cubicBezTo>
                    <a:pt x="6940" y="-5398"/>
                    <a:pt x="14140" y="-5159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09" name="Connection Line"/>
            <p:cNvSpPr/>
            <p:nvPr/>
          </p:nvSpPr>
          <p:spPr>
            <a:xfrm>
              <a:off x="3471995" y="804228"/>
              <a:ext cx="974195" cy="1489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50" y="18810"/>
                    <a:pt x="4950" y="11610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794" name="Shape"/>
            <p:cNvSpPr/>
            <p:nvPr/>
          </p:nvSpPr>
          <p:spPr>
            <a:xfrm>
              <a:off x="1638189" y="899455"/>
              <a:ext cx="964087" cy="13906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0" y="0"/>
                  </a:moveTo>
                  <a:lnTo>
                    <a:pt x="21600" y="21483"/>
                  </a:lnTo>
                  <a:lnTo>
                    <a:pt x="0" y="21600"/>
                  </a:lnTo>
                  <a:cubicBezTo>
                    <a:pt x="2377" y="20250"/>
                    <a:pt x="4652" y="18777"/>
                    <a:pt x="6811" y="17191"/>
                  </a:cubicBezTo>
                  <a:cubicBezTo>
                    <a:pt x="8802" y="15728"/>
                    <a:pt x="10692" y="14171"/>
                    <a:pt x="12472" y="12527"/>
                  </a:cubicBezTo>
                  <a:cubicBezTo>
                    <a:pt x="14315" y="10696"/>
                    <a:pt x="15963" y="8733"/>
                    <a:pt x="17396" y="6659"/>
                  </a:cubicBezTo>
                  <a:cubicBezTo>
                    <a:pt x="18863" y="4537"/>
                    <a:pt x="20100" y="2308"/>
                    <a:pt x="21090" y="0"/>
                  </a:cubicBezTo>
                  <a:close/>
                </a:path>
              </a:pathLst>
            </a:custGeom>
            <a:solidFill>
              <a:srgbClr val="374556">
                <a:alpha val="9111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10" name="Connection Line"/>
            <p:cNvSpPr/>
            <p:nvPr/>
          </p:nvSpPr>
          <p:spPr>
            <a:xfrm>
              <a:off x="1616798" y="773114"/>
              <a:ext cx="972244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796" name="Line"/>
            <p:cNvSpPr/>
            <p:nvPr/>
          </p:nvSpPr>
          <p:spPr>
            <a:xfrm flipV="1">
              <a:off x="2593761" y="0"/>
              <a:ext cx="1" cy="228560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7" name="Line"/>
            <p:cNvSpPr/>
            <p:nvPr/>
          </p:nvSpPr>
          <p:spPr>
            <a:xfrm flipH="1" flipV="1">
              <a:off x="-1" y="2309710"/>
              <a:ext cx="4923645" cy="1"/>
            </a:xfrm>
            <a:prstGeom prst="line">
              <a:avLst/>
            </a:prstGeom>
            <a:noFill/>
            <a:ln w="508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8" name="Line"/>
            <p:cNvSpPr/>
            <p:nvPr/>
          </p:nvSpPr>
          <p:spPr>
            <a:xfrm flipV="1">
              <a:off x="1857535" y="167749"/>
              <a:ext cx="1" cy="1781383"/>
            </a:xfrm>
            <a:prstGeom prst="line">
              <a:avLst/>
            </a:prstGeom>
            <a:noFill/>
            <a:ln w="31750" cap="flat">
              <a:solidFill>
                <a:srgbClr val="436C6E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9" name="Line"/>
            <p:cNvSpPr/>
            <p:nvPr/>
          </p:nvSpPr>
          <p:spPr>
            <a:xfrm flipV="1">
              <a:off x="3030665" y="145690"/>
              <a:ext cx="1" cy="1825502"/>
            </a:xfrm>
            <a:prstGeom prst="line">
              <a:avLst/>
            </a:prstGeom>
            <a:noFill/>
            <a:ln w="31750" cap="flat">
              <a:solidFill>
                <a:srgbClr val="82A8B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1801" name="Line"/>
          <p:cNvSpPr/>
          <p:nvPr/>
        </p:nvSpPr>
        <p:spPr>
          <a:xfrm flipV="1">
            <a:off x="7544879" y="5316856"/>
            <a:ext cx="3350958" cy="1302453"/>
          </a:xfrm>
          <a:prstGeom prst="line">
            <a:avLst/>
          </a:prstGeom>
          <a:ln w="38100">
            <a:solidFill>
              <a:srgbClr val="6C84C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802" name="X"/>
          <p:cNvSpPr txBox="1"/>
          <p:nvPr/>
        </p:nvSpPr>
        <p:spPr>
          <a:xfrm>
            <a:off x="9023994" y="7333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X</a:t>
            </a:r>
          </a:p>
        </p:txBody>
      </p:sp>
      <p:sp>
        <p:nvSpPr>
          <p:cNvPr id="1803" name="Y"/>
          <p:cNvSpPr txBox="1"/>
          <p:nvPr/>
        </p:nvSpPr>
        <p:spPr>
          <a:xfrm>
            <a:off x="6902312" y="5555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</a:t>
            </a:r>
          </a:p>
        </p:txBody>
      </p:sp>
      <p:sp>
        <p:nvSpPr>
          <p:cNvPr id="1804" name="31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80" grpId="1" animBg="1" advAuto="0"/>
      <p:bldP spid="1784" grpId="2" animBg="1" advAuto="0"/>
      <p:bldP spid="1788" grpId="3" animBg="1" advAuto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" name="Rectangle"/>
          <p:cNvSpPr/>
          <p:nvPr/>
        </p:nvSpPr>
        <p:spPr>
          <a:xfrm>
            <a:off x="-29388" y="-53314"/>
            <a:ext cx="9094586" cy="13822628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13" name="Oval 16"/>
          <p:cNvSpPr/>
          <p:nvPr/>
        </p:nvSpPr>
        <p:spPr>
          <a:xfrm rot="5400000" flipH="1">
            <a:off x="13922782" y="142985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14" name="33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33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818" name="Group"/>
          <p:cNvGrpSpPr/>
          <p:nvPr/>
        </p:nvGrpSpPr>
        <p:grpSpPr>
          <a:xfrm>
            <a:off x="489835" y="5727448"/>
            <a:ext cx="8056140" cy="2261104"/>
            <a:chOff x="0" y="0"/>
            <a:chExt cx="8056139" cy="2261103"/>
          </a:xfrm>
        </p:grpSpPr>
        <p:sp>
          <p:nvSpPr>
            <p:cNvPr id="1815" name="Let’s use R in a statistical analysis"/>
            <p:cNvSpPr txBox="1"/>
            <p:nvPr/>
          </p:nvSpPr>
          <p:spPr>
            <a:xfrm>
              <a:off x="0" y="524536"/>
              <a:ext cx="7780512" cy="17365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Let’s use R in a statistical analysis</a:t>
              </a:r>
            </a:p>
          </p:txBody>
        </p:sp>
        <p:sp>
          <p:nvSpPr>
            <p:cNvPr id="1816" name="Rectangle"/>
            <p:cNvSpPr txBox="1"/>
            <p:nvPr/>
          </p:nvSpPr>
          <p:spPr>
            <a:xfrm>
              <a:off x="1135287" y="0"/>
              <a:ext cx="6920853" cy="12138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17" name="Line"/>
            <p:cNvSpPr/>
            <p:nvPr/>
          </p:nvSpPr>
          <p:spPr>
            <a:xfrm>
              <a:off x="1073514" y="235653"/>
              <a:ext cx="961762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1819" name="iStock-1352298752.jpg" descr="iStock-1352298752.jpg"/>
          <p:cNvPicPr>
            <a:picLocks noChangeAspect="1"/>
          </p:cNvPicPr>
          <p:nvPr/>
        </p:nvPicPr>
        <p:blipFill>
          <a:blip r:embed="rId2"/>
          <a:srcRect t="8752" b="11000"/>
          <a:stretch>
            <a:fillRect/>
          </a:stretch>
        </p:blipFill>
        <p:spPr>
          <a:xfrm>
            <a:off x="11082047" y="9439881"/>
            <a:ext cx="4486349" cy="3600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0" name="iStock-1161002238.jpg" descr="iStock-1161002238.jpg"/>
          <p:cNvPicPr>
            <a:picLocks noChangeAspect="1"/>
          </p:cNvPicPr>
          <p:nvPr/>
        </p:nvPicPr>
        <p:blipFill>
          <a:blip r:embed="rId3"/>
          <a:srcRect l="19452"/>
          <a:stretch>
            <a:fillRect/>
          </a:stretch>
        </p:blipFill>
        <p:spPr>
          <a:xfrm>
            <a:off x="10427534" y="5751945"/>
            <a:ext cx="6676032" cy="27337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1" name="iStock-1298299509.jpg" descr="iStock-1298299509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0628" y="915063"/>
            <a:ext cx="4354687" cy="3820694"/>
          </a:xfrm>
          <a:prstGeom prst="rect">
            <a:avLst/>
          </a:prstGeom>
          <a:ln w="12700">
            <a:miter lim="400000"/>
          </a:ln>
        </p:spPr>
      </p:pic>
      <p:sp>
        <p:nvSpPr>
          <p:cNvPr id="1822" name="YOU…"/>
          <p:cNvSpPr txBox="1"/>
          <p:nvPr/>
        </p:nvSpPr>
        <p:spPr>
          <a:xfrm>
            <a:off x="17300880" y="1811949"/>
            <a:ext cx="5762803" cy="2026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YOU</a:t>
            </a:r>
            <a:r>
              <a:t> </a:t>
            </a:r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The researcher with R skills!</a:t>
            </a:r>
          </a:p>
        </p:txBody>
      </p:sp>
      <p:sp>
        <p:nvSpPr>
          <p:cNvPr id="1823" name="YOUR DATA…"/>
          <p:cNvSpPr txBox="1"/>
          <p:nvPr/>
        </p:nvSpPr>
        <p:spPr>
          <a:xfrm>
            <a:off x="17300880" y="5328082"/>
            <a:ext cx="5762803" cy="358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YOUR DATA</a:t>
            </a:r>
            <a:r>
              <a:t> </a:t>
            </a:r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Gene expression data, i.e. how much a gene is used to produce a protein. Multiple genes measured in one experiment.</a:t>
            </a:r>
          </a:p>
        </p:txBody>
      </p:sp>
      <p:sp>
        <p:nvSpPr>
          <p:cNvPr id="1824" name="YOUR DISEASE OF INTEREST…"/>
          <p:cNvSpPr txBox="1"/>
          <p:nvPr/>
        </p:nvSpPr>
        <p:spPr>
          <a:xfrm>
            <a:off x="17300880" y="10004571"/>
            <a:ext cx="5597310" cy="2545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just">
              <a:lnSpc>
                <a:spcPct val="12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YOUR DISEASE OF INTEREST</a:t>
            </a:r>
          </a:p>
          <a:p>
            <a:pPr algn="just"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Psoriasis, an immune-mediated skin disorder.</a:t>
            </a:r>
          </a:p>
        </p:txBody>
      </p:sp>
      <p:sp>
        <p:nvSpPr>
          <p:cNvPr id="1825" name="Rectangle"/>
          <p:cNvSpPr/>
          <p:nvPr/>
        </p:nvSpPr>
        <p:spPr>
          <a:xfrm>
            <a:off x="10089042" y="884885"/>
            <a:ext cx="13691640" cy="3881050"/>
          </a:xfrm>
          <a:prstGeom prst="rect">
            <a:avLst/>
          </a:prstGeom>
          <a:ln w="63500">
            <a:solidFill>
              <a:srgbClr val="FFD3B2">
                <a:alpha val="95258"/>
              </a:srgbClr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26" name="Rectangle"/>
          <p:cNvSpPr/>
          <p:nvPr/>
        </p:nvSpPr>
        <p:spPr>
          <a:xfrm>
            <a:off x="10089042" y="9336587"/>
            <a:ext cx="13691640" cy="3881050"/>
          </a:xfrm>
          <a:prstGeom prst="rect">
            <a:avLst/>
          </a:prstGeom>
          <a:ln w="635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27" name="Rectangle"/>
          <p:cNvSpPr/>
          <p:nvPr/>
        </p:nvSpPr>
        <p:spPr>
          <a:xfrm>
            <a:off x="10089042" y="5178258"/>
            <a:ext cx="13691640" cy="3881050"/>
          </a:xfrm>
          <a:prstGeom prst="rect">
            <a:avLst/>
          </a:prstGeom>
          <a:ln w="63500">
            <a:solidFill>
              <a:srgbClr val="0087AA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28" name="Rectangle"/>
          <p:cNvSpPr/>
          <p:nvPr/>
        </p:nvSpPr>
        <p:spPr>
          <a:xfrm>
            <a:off x="10409269" y="7103533"/>
            <a:ext cx="819648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Rectangle"/>
          <p:cNvSpPr/>
          <p:nvPr/>
        </p:nvSpPr>
        <p:spPr>
          <a:xfrm>
            <a:off x="1268874" y="-1"/>
            <a:ext cx="10631807" cy="13843001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31" name="Rectangle"/>
          <p:cNvSpPr/>
          <p:nvPr/>
        </p:nvSpPr>
        <p:spPr>
          <a:xfrm>
            <a:off x="1275089" y="3905238"/>
            <a:ext cx="10619376" cy="8665711"/>
          </a:xfrm>
          <a:prstGeom prst="rect">
            <a:avLst/>
          </a:prstGeom>
          <a:solidFill>
            <a:srgbClr val="FFFFFF"/>
          </a:solidFill>
          <a:ln w="127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841" name="Group"/>
          <p:cNvGrpSpPr/>
          <p:nvPr/>
        </p:nvGrpSpPr>
        <p:grpSpPr>
          <a:xfrm>
            <a:off x="1751677" y="8572883"/>
            <a:ext cx="4923645" cy="3640384"/>
            <a:chOff x="0" y="0"/>
            <a:chExt cx="4923643" cy="3640382"/>
          </a:xfrm>
        </p:grpSpPr>
        <p:sp>
          <p:nvSpPr>
            <p:cNvPr id="1832" name="Rectangle"/>
            <p:cNvSpPr/>
            <p:nvPr/>
          </p:nvSpPr>
          <p:spPr>
            <a:xfrm>
              <a:off x="702062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33" name="Rectangle"/>
            <p:cNvSpPr/>
            <p:nvPr/>
          </p:nvSpPr>
          <p:spPr>
            <a:xfrm>
              <a:off x="2995721" y="134374"/>
              <a:ext cx="1927923" cy="252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834" name="LogisticRegressionPlot.pdf" descr="LogisticRegressionPlot.pdf"/>
            <p:cNvPicPr>
              <a:picLocks noChangeAspect="1"/>
            </p:cNvPicPr>
            <p:nvPr/>
          </p:nvPicPr>
          <p:blipFill>
            <a:blip r:embed="rId2"/>
            <a:srcRect l="73556" t="120" r="7857" b="52086"/>
            <a:stretch>
              <a:fillRect/>
            </a:stretch>
          </p:blipFill>
          <p:spPr>
            <a:xfrm>
              <a:off x="51721" y="0"/>
              <a:ext cx="2529491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35" name="LogisticRegressionPlot.pdf" descr="LogisticRegressionPlot.pdf"/>
            <p:cNvPicPr>
              <a:picLocks noChangeAspect="1"/>
            </p:cNvPicPr>
            <p:nvPr/>
          </p:nvPicPr>
          <p:blipFill>
            <a:blip r:embed="rId2"/>
            <a:srcRect l="40627" t="48281" r="43937" b="3925"/>
            <a:stretch>
              <a:fillRect/>
            </a:stretch>
          </p:blipFill>
          <p:spPr>
            <a:xfrm>
              <a:off x="2531423" y="11622"/>
              <a:ext cx="2100687" cy="3547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36" name="Rectangle"/>
            <p:cNvSpPr/>
            <p:nvPr/>
          </p:nvSpPr>
          <p:spPr>
            <a:xfrm>
              <a:off x="3000693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37" name="Variable 2"/>
            <p:cNvSpPr txBox="1"/>
            <p:nvPr/>
          </p:nvSpPr>
          <p:spPr>
            <a:xfrm>
              <a:off x="2140135" y="40679"/>
              <a:ext cx="2342051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2</a:t>
              </a:r>
            </a:p>
          </p:txBody>
        </p:sp>
        <p:sp>
          <p:nvSpPr>
            <p:cNvPr id="1838" name="Rectangle"/>
            <p:cNvSpPr/>
            <p:nvPr/>
          </p:nvSpPr>
          <p:spPr>
            <a:xfrm>
              <a:off x="993826" y="122810"/>
              <a:ext cx="1162279" cy="2309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39" name="Variable 1"/>
            <p:cNvSpPr txBox="1"/>
            <p:nvPr/>
          </p:nvSpPr>
          <p:spPr>
            <a:xfrm>
              <a:off x="0" y="40679"/>
              <a:ext cx="2342050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6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Variable 1</a:t>
              </a:r>
            </a:p>
          </p:txBody>
        </p:sp>
        <p:sp>
          <p:nvSpPr>
            <p:cNvPr id="1840" name="Rectangle"/>
            <p:cNvSpPr/>
            <p:nvPr/>
          </p:nvSpPr>
          <p:spPr>
            <a:xfrm>
              <a:off x="568498" y="3270329"/>
              <a:ext cx="4082654" cy="370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842" name="Rectangle"/>
          <p:cNvSpPr/>
          <p:nvPr/>
        </p:nvSpPr>
        <p:spPr>
          <a:xfrm>
            <a:off x="8629650" y="4555066"/>
            <a:ext cx="505619" cy="2396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43" name="Rectangle"/>
          <p:cNvSpPr/>
          <p:nvPr/>
        </p:nvSpPr>
        <p:spPr>
          <a:xfrm>
            <a:off x="9569450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44" name="Rectangle"/>
          <p:cNvSpPr/>
          <p:nvPr/>
        </p:nvSpPr>
        <p:spPr>
          <a:xfrm>
            <a:off x="10228659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45" name="Rectangle"/>
          <p:cNvSpPr/>
          <p:nvPr/>
        </p:nvSpPr>
        <p:spPr>
          <a:xfrm>
            <a:off x="10887868" y="4548716"/>
            <a:ext cx="225029" cy="2523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846" name="unnamed.png" descr="unnamed.png"/>
          <p:cNvPicPr>
            <a:picLocks noChangeAspect="1"/>
          </p:cNvPicPr>
          <p:nvPr/>
        </p:nvPicPr>
        <p:blipFill>
          <a:blip r:embed="rId3"/>
          <a:srcRect l="11902" b="15530"/>
          <a:stretch>
            <a:fillRect/>
          </a:stretch>
        </p:blipFill>
        <p:spPr>
          <a:xfrm>
            <a:off x="7311424" y="4622602"/>
            <a:ext cx="3706931" cy="266567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56" name="Group"/>
          <p:cNvGrpSpPr/>
          <p:nvPr/>
        </p:nvGrpSpPr>
        <p:grpSpPr>
          <a:xfrm>
            <a:off x="7336506" y="8501184"/>
            <a:ext cx="3767704" cy="3412090"/>
            <a:chOff x="0" y="0"/>
            <a:chExt cx="3767702" cy="3412089"/>
          </a:xfrm>
        </p:grpSpPr>
        <p:pic>
          <p:nvPicPr>
            <p:cNvPr id="1847" name="BatchCorrectionBoxplot.pdf" descr="BatchCorrectionBoxplot.pdf"/>
            <p:cNvPicPr>
              <a:picLocks/>
            </p:cNvPicPr>
            <p:nvPr/>
          </p:nvPicPr>
          <p:blipFill>
            <a:blip r:embed="rId4"/>
            <a:srcRect l="42366" t="31517" r="18796" b="7333"/>
            <a:stretch>
              <a:fillRect/>
            </a:stretch>
          </p:blipFill>
          <p:spPr>
            <a:xfrm>
              <a:off x="0" y="75699"/>
              <a:ext cx="3767703" cy="33363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48" name="Rectangle"/>
            <p:cNvSpPr/>
            <p:nvPr/>
          </p:nvSpPr>
          <p:spPr>
            <a:xfrm>
              <a:off x="615134" y="166806"/>
              <a:ext cx="614429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49" name="Rectangle"/>
            <p:cNvSpPr/>
            <p:nvPr/>
          </p:nvSpPr>
          <p:spPr>
            <a:xfrm>
              <a:off x="2421906" y="166806"/>
              <a:ext cx="614430" cy="1267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50" name="Rectangle"/>
            <p:cNvSpPr/>
            <p:nvPr/>
          </p:nvSpPr>
          <p:spPr>
            <a:xfrm>
              <a:off x="503247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51" name="Rectangle"/>
            <p:cNvSpPr/>
            <p:nvPr/>
          </p:nvSpPr>
          <p:spPr>
            <a:xfrm>
              <a:off x="2310021" y="1819070"/>
              <a:ext cx="838201" cy="1267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852" name="A"/>
            <p:cNvSpPr txBox="1"/>
            <p:nvPr/>
          </p:nvSpPr>
          <p:spPr>
            <a:xfrm>
              <a:off x="718011" y="0"/>
              <a:ext cx="408674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</a:t>
              </a:r>
            </a:p>
          </p:txBody>
        </p:sp>
        <p:sp>
          <p:nvSpPr>
            <p:cNvPr id="1853" name="B"/>
            <p:cNvSpPr txBox="1"/>
            <p:nvPr/>
          </p:nvSpPr>
          <p:spPr>
            <a:xfrm>
              <a:off x="2524785" y="12700"/>
              <a:ext cx="408673" cy="395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</a:t>
              </a:r>
            </a:p>
          </p:txBody>
        </p:sp>
        <p:sp>
          <p:nvSpPr>
            <p:cNvPr id="1854" name="C"/>
            <p:cNvSpPr txBox="1"/>
            <p:nvPr/>
          </p:nvSpPr>
          <p:spPr>
            <a:xfrm>
              <a:off x="718011" y="1697566"/>
              <a:ext cx="408674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</a:t>
              </a:r>
            </a:p>
          </p:txBody>
        </p:sp>
        <p:sp>
          <p:nvSpPr>
            <p:cNvPr id="1855" name="D"/>
            <p:cNvSpPr txBox="1"/>
            <p:nvPr/>
          </p:nvSpPr>
          <p:spPr>
            <a:xfrm>
              <a:off x="2524785" y="1710266"/>
              <a:ext cx="408673" cy="395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1">
                <a:defRPr sz="15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D</a:t>
              </a:r>
            </a:p>
          </p:txBody>
        </p:sp>
      </p:grpSp>
      <p:grpSp>
        <p:nvGrpSpPr>
          <p:cNvPr id="1868" name="Group"/>
          <p:cNvGrpSpPr/>
          <p:nvPr/>
        </p:nvGrpSpPr>
        <p:grpSpPr>
          <a:xfrm>
            <a:off x="1751677" y="4899672"/>
            <a:ext cx="4923645" cy="2309711"/>
            <a:chOff x="0" y="0"/>
            <a:chExt cx="4923643" cy="2309710"/>
          </a:xfrm>
        </p:grpSpPr>
        <p:sp>
          <p:nvSpPr>
            <p:cNvPr id="1878" name="Connection Line"/>
            <p:cNvSpPr/>
            <p:nvPr/>
          </p:nvSpPr>
          <p:spPr>
            <a:xfrm>
              <a:off x="457113" y="773114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79" name="Connection Line"/>
            <p:cNvSpPr/>
            <p:nvPr/>
          </p:nvSpPr>
          <p:spPr>
            <a:xfrm>
              <a:off x="1420488" y="71456"/>
              <a:ext cx="907347" cy="7641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568"/>
                  </a:moveTo>
                  <a:cubicBezTo>
                    <a:pt x="6833" y="-5398"/>
                    <a:pt x="14033" y="-5187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80" name="Connection Line"/>
            <p:cNvSpPr/>
            <p:nvPr/>
          </p:nvSpPr>
          <p:spPr>
            <a:xfrm>
              <a:off x="2314261" y="790458"/>
              <a:ext cx="972243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41" y="18816"/>
                    <a:pt x="4941" y="11616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81" name="Connection Line"/>
            <p:cNvSpPr/>
            <p:nvPr/>
          </p:nvSpPr>
          <p:spPr>
            <a:xfrm>
              <a:off x="2580174" y="73463"/>
              <a:ext cx="901124" cy="766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484"/>
                  </a:moveTo>
                  <a:cubicBezTo>
                    <a:pt x="6940" y="-5398"/>
                    <a:pt x="14140" y="-5159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82" name="Connection Line"/>
            <p:cNvSpPr/>
            <p:nvPr/>
          </p:nvSpPr>
          <p:spPr>
            <a:xfrm>
              <a:off x="3471995" y="804228"/>
              <a:ext cx="974195" cy="1489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50" y="18810"/>
                    <a:pt x="4950" y="11610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62" name="Shape"/>
            <p:cNvSpPr/>
            <p:nvPr/>
          </p:nvSpPr>
          <p:spPr>
            <a:xfrm>
              <a:off x="1638189" y="899455"/>
              <a:ext cx="964087" cy="13906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0" y="0"/>
                  </a:moveTo>
                  <a:lnTo>
                    <a:pt x="21600" y="21483"/>
                  </a:lnTo>
                  <a:lnTo>
                    <a:pt x="0" y="21600"/>
                  </a:lnTo>
                  <a:cubicBezTo>
                    <a:pt x="2377" y="20250"/>
                    <a:pt x="4652" y="18777"/>
                    <a:pt x="6811" y="17191"/>
                  </a:cubicBezTo>
                  <a:cubicBezTo>
                    <a:pt x="8802" y="15728"/>
                    <a:pt x="10692" y="14171"/>
                    <a:pt x="12472" y="12527"/>
                  </a:cubicBezTo>
                  <a:cubicBezTo>
                    <a:pt x="14315" y="10696"/>
                    <a:pt x="15963" y="8733"/>
                    <a:pt x="17396" y="6659"/>
                  </a:cubicBezTo>
                  <a:cubicBezTo>
                    <a:pt x="18863" y="4537"/>
                    <a:pt x="20100" y="2308"/>
                    <a:pt x="21090" y="0"/>
                  </a:cubicBezTo>
                  <a:close/>
                </a:path>
              </a:pathLst>
            </a:custGeom>
            <a:solidFill>
              <a:srgbClr val="374556">
                <a:alpha val="9111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83" name="Connection Line"/>
            <p:cNvSpPr/>
            <p:nvPr/>
          </p:nvSpPr>
          <p:spPr>
            <a:xfrm>
              <a:off x="1616798" y="773114"/>
              <a:ext cx="972244" cy="148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82A8B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1864" name="Line"/>
            <p:cNvSpPr/>
            <p:nvPr/>
          </p:nvSpPr>
          <p:spPr>
            <a:xfrm flipV="1">
              <a:off x="2593761" y="0"/>
              <a:ext cx="1" cy="228560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65" name="Line"/>
            <p:cNvSpPr/>
            <p:nvPr/>
          </p:nvSpPr>
          <p:spPr>
            <a:xfrm flipH="1" flipV="1">
              <a:off x="-1" y="2309710"/>
              <a:ext cx="4923645" cy="1"/>
            </a:xfrm>
            <a:prstGeom prst="line">
              <a:avLst/>
            </a:prstGeom>
            <a:noFill/>
            <a:ln w="508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66" name="Line"/>
            <p:cNvSpPr/>
            <p:nvPr/>
          </p:nvSpPr>
          <p:spPr>
            <a:xfrm flipV="1">
              <a:off x="1857535" y="167749"/>
              <a:ext cx="1" cy="1781383"/>
            </a:xfrm>
            <a:prstGeom prst="line">
              <a:avLst/>
            </a:prstGeom>
            <a:noFill/>
            <a:ln w="31750" cap="flat">
              <a:solidFill>
                <a:srgbClr val="436C6E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67" name="Line"/>
            <p:cNvSpPr/>
            <p:nvPr/>
          </p:nvSpPr>
          <p:spPr>
            <a:xfrm flipV="1">
              <a:off x="3030665" y="145690"/>
              <a:ext cx="1" cy="1825502"/>
            </a:xfrm>
            <a:prstGeom prst="line">
              <a:avLst/>
            </a:prstGeom>
            <a:noFill/>
            <a:ln w="31750" cap="flat">
              <a:solidFill>
                <a:srgbClr val="82A8B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1869" name="Line"/>
          <p:cNvSpPr/>
          <p:nvPr/>
        </p:nvSpPr>
        <p:spPr>
          <a:xfrm flipV="1">
            <a:off x="7544879" y="5316856"/>
            <a:ext cx="3350958" cy="1302453"/>
          </a:xfrm>
          <a:prstGeom prst="line">
            <a:avLst/>
          </a:prstGeom>
          <a:ln w="38100">
            <a:solidFill>
              <a:srgbClr val="6C84C3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870" name="X"/>
          <p:cNvSpPr txBox="1"/>
          <p:nvPr/>
        </p:nvSpPr>
        <p:spPr>
          <a:xfrm>
            <a:off x="9023994" y="7333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X</a:t>
            </a:r>
          </a:p>
        </p:txBody>
      </p:sp>
      <p:sp>
        <p:nvSpPr>
          <p:cNvPr id="1871" name="Y"/>
          <p:cNvSpPr txBox="1"/>
          <p:nvPr/>
        </p:nvSpPr>
        <p:spPr>
          <a:xfrm>
            <a:off x="6902312" y="5555436"/>
            <a:ext cx="408674" cy="395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>
              <a:defRPr sz="15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</a:t>
            </a:r>
          </a:p>
        </p:txBody>
      </p:sp>
      <p:sp>
        <p:nvSpPr>
          <p:cNvPr id="1872" name="32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73" name="During this session:…"/>
          <p:cNvSpPr txBox="1"/>
          <p:nvPr/>
        </p:nvSpPr>
        <p:spPr>
          <a:xfrm>
            <a:off x="13601058" y="5385978"/>
            <a:ext cx="9160254" cy="55930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During this session:</a:t>
            </a:r>
          </a:p>
          <a:p>
            <a: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</a:t>
            </a:r>
            <a:r>
              <a:rPr i="1"/>
              <a:t>Cooperatively</a:t>
            </a:r>
            <a:r>
              <a:t> discuss and share ideas about the data</a:t>
            </a:r>
          </a:p>
          <a:p>
            <a:pPr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Apply steps of basic statistical analysis for hypothesis testing consistent with the given data</a:t>
            </a:r>
          </a:p>
          <a:p>
            <a:pPr>
              <a:lnSpc>
                <a:spcPct val="12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lnSpc>
                <a:spcPct val="120000"/>
              </a:lnSpc>
              <a:buSzPct val="100000"/>
              <a:buChar char="•"/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Suggest conclusions based on your analysis, regarding the association between psoriasis and gene expression levels</a:t>
            </a:r>
          </a:p>
        </p:txBody>
      </p:sp>
      <p:grpSp>
        <p:nvGrpSpPr>
          <p:cNvPr id="1877" name="Group"/>
          <p:cNvGrpSpPr/>
          <p:nvPr/>
        </p:nvGrpSpPr>
        <p:grpSpPr>
          <a:xfrm>
            <a:off x="13391762" y="1489524"/>
            <a:ext cx="9486170" cy="3475978"/>
            <a:chOff x="0" y="0"/>
            <a:chExt cx="9486169" cy="3475976"/>
          </a:xfrm>
        </p:grpSpPr>
        <p:sp>
          <p:nvSpPr>
            <p:cNvPr id="1874" name="R - A STATISTICAL…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b="1"/>
                <a:t>R</a:t>
              </a:r>
              <a:r>
                <a:t> - A STATISTICAL </a:t>
              </a:r>
            </a:p>
            <a:p>
              <a:pPr algn="ctr"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SCRIPTING LANGUAGE</a:t>
              </a:r>
            </a:p>
          </p:txBody>
        </p:sp>
        <p:sp>
          <p:nvSpPr>
            <p:cNvPr id="1875" name="http://www.sthda.com/english/"/>
            <p:cNvSpPr txBox="1"/>
            <p:nvPr/>
          </p:nvSpPr>
          <p:spPr>
            <a:xfrm>
              <a:off x="2559380" y="0"/>
              <a:ext cx="5723756" cy="519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u="sng">
                  <a:hlinkClick r:id="rId5"/>
                </a:rPr>
                <a:t>http://www.sthda.com/english/</a:t>
              </a:r>
              <a:r>
                <a:t> </a:t>
              </a:r>
            </a:p>
          </p:txBody>
        </p:sp>
        <p:sp>
          <p:nvSpPr>
            <p:cNvPr id="1876" name="Line"/>
            <p:cNvSpPr/>
            <p:nvPr/>
          </p:nvSpPr>
          <p:spPr>
            <a:xfrm>
              <a:off x="1156530" y="218268"/>
              <a:ext cx="1053959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"/>
          <p:cNvSpPr/>
          <p:nvPr/>
        </p:nvSpPr>
        <p:spPr>
          <a:xfrm>
            <a:off x="-146892" y="-27802"/>
            <a:ext cx="24665084" cy="472678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47" name="Group"/>
          <p:cNvGrpSpPr/>
          <p:nvPr/>
        </p:nvGrpSpPr>
        <p:grpSpPr>
          <a:xfrm>
            <a:off x="7442978" y="1171185"/>
            <a:ext cx="9739345" cy="3504117"/>
            <a:chOff x="0" y="64630"/>
            <a:chExt cx="9739344" cy="3504116"/>
          </a:xfrm>
        </p:grpSpPr>
        <p:sp>
          <p:nvSpPr>
            <p:cNvPr id="144" name="FROM EXCEL TO R"/>
            <p:cNvSpPr txBox="1"/>
            <p:nvPr/>
          </p:nvSpPr>
          <p:spPr>
            <a:xfrm>
              <a:off x="0" y="740051"/>
              <a:ext cx="9739345" cy="28286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sz="8000"/>
                <a:t>FROM</a:t>
              </a:r>
              <a:r>
                <a:t> </a:t>
              </a:r>
              <a:r>
                <a:rPr sz="8000"/>
                <a:t>EXCEL TO R</a:t>
              </a:r>
            </a:p>
          </p:txBody>
        </p:sp>
        <p:sp>
          <p:nvSpPr>
            <p:cNvPr id="145" name="WELCOME TO"/>
            <p:cNvSpPr txBox="1"/>
            <p:nvPr/>
          </p:nvSpPr>
          <p:spPr>
            <a:xfrm>
              <a:off x="2184363" y="64630"/>
              <a:ext cx="6644418" cy="6243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WELCOME TO</a:t>
              </a:r>
            </a:p>
          </p:txBody>
        </p:sp>
        <p:sp>
          <p:nvSpPr>
            <p:cNvPr id="146" name="Line"/>
            <p:cNvSpPr/>
            <p:nvPr/>
          </p:nvSpPr>
          <p:spPr>
            <a:xfrm>
              <a:off x="114477" y="327366"/>
              <a:ext cx="1750800" cy="1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51" name="Group"/>
          <p:cNvGrpSpPr/>
          <p:nvPr/>
        </p:nvGrpSpPr>
        <p:grpSpPr>
          <a:xfrm>
            <a:off x="2921000" y="5450883"/>
            <a:ext cx="7163550" cy="7276201"/>
            <a:chOff x="0" y="0"/>
            <a:chExt cx="7163549" cy="7276199"/>
          </a:xfrm>
        </p:grpSpPr>
        <p:sp>
          <p:nvSpPr>
            <p:cNvPr id="148" name="Oval"/>
            <p:cNvSpPr/>
            <p:nvPr/>
          </p:nvSpPr>
          <p:spPr>
            <a:xfrm>
              <a:off x="0" y="122236"/>
              <a:ext cx="7163550" cy="7153964"/>
            </a:xfrm>
            <a:prstGeom prst="ellipse">
              <a:avLst/>
            </a:prstGeom>
            <a:solidFill>
              <a:srgbClr val="00673B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149" name="maxresdefault.jpg" descr="maxresdefault.jpg"/>
            <p:cNvPicPr>
              <a:picLocks noChangeAspect="1"/>
            </p:cNvPicPr>
            <p:nvPr/>
          </p:nvPicPr>
          <p:blipFill>
            <a:blip r:embed="rId2"/>
            <a:srcRect l="23934" t="216" r="21935" b="3553"/>
            <a:stretch>
              <a:fillRect/>
            </a:stretch>
          </p:blipFill>
          <p:spPr>
            <a:xfrm>
              <a:off x="259125" y="383967"/>
              <a:ext cx="6645385" cy="66453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2" y="3016"/>
                  </a:cubicBezTo>
                  <a:cubicBezTo>
                    <a:pt x="-961" y="7037"/>
                    <a:pt x="-961" y="13557"/>
                    <a:pt x="2882" y="17579"/>
                  </a:cubicBezTo>
                  <a:cubicBezTo>
                    <a:pt x="6724" y="21600"/>
                    <a:pt x="12954" y="21600"/>
                    <a:pt x="16796" y="17579"/>
                  </a:cubicBezTo>
                  <a:cubicBezTo>
                    <a:pt x="20639" y="13557"/>
                    <a:pt x="20639" y="7037"/>
                    <a:pt x="16796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50" name="Excel 2013.png" descr="Excel 2013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24758" y="0"/>
              <a:ext cx="1916160" cy="1916160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</p:pic>
      </p:grpSp>
      <p:sp>
        <p:nvSpPr>
          <p:cNvPr id="152" name="Oval"/>
          <p:cNvSpPr/>
          <p:nvPr/>
        </p:nvSpPr>
        <p:spPr>
          <a:xfrm>
            <a:off x="16192468" y="8045292"/>
            <a:ext cx="2206009" cy="2174860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3" name="Oval"/>
          <p:cNvSpPr/>
          <p:nvPr/>
        </p:nvSpPr>
        <p:spPr>
          <a:xfrm>
            <a:off x="16679992" y="8096408"/>
            <a:ext cx="1230963" cy="724888"/>
          </a:xfrm>
          <a:prstGeom prst="ellipse">
            <a:avLst/>
          </a:prstGeom>
          <a:solidFill>
            <a:srgbClr val="FFFFFF">
              <a:alpha val="26000"/>
            </a:srgbClr>
          </a:solidFill>
          <a:ln w="12700">
            <a:miter lim="400000"/>
          </a:ln>
          <a:effectLst>
            <a:reflection stA="50000" endPos="40000" dir="5400000" sy="-100000" algn="bl" rotWithShape="0"/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4" name="R"/>
          <p:cNvSpPr txBox="1"/>
          <p:nvPr/>
        </p:nvSpPr>
        <p:spPr>
          <a:xfrm>
            <a:off x="16793052" y="7941957"/>
            <a:ext cx="954045" cy="21637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3000">
                <a:solidFill>
                  <a:srgbClr val="EBEBEB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t>R</a:t>
            </a:r>
          </a:p>
        </p:txBody>
      </p:sp>
      <p:sp>
        <p:nvSpPr>
          <p:cNvPr id="155" name="Circle"/>
          <p:cNvSpPr/>
          <p:nvPr/>
        </p:nvSpPr>
        <p:spPr>
          <a:xfrm>
            <a:off x="13636026" y="6496965"/>
            <a:ext cx="2305641" cy="2305641"/>
          </a:xfrm>
          <a:prstGeom prst="ellipse">
            <a:avLst/>
          </a:prstGeom>
          <a:solidFill>
            <a:srgbClr val="52506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6" name="Circle"/>
          <p:cNvSpPr/>
          <p:nvPr/>
        </p:nvSpPr>
        <p:spPr>
          <a:xfrm>
            <a:off x="13636026" y="9354761"/>
            <a:ext cx="2305641" cy="2305641"/>
          </a:xfrm>
          <a:prstGeom prst="ellipse">
            <a:avLst/>
          </a:prstGeom>
          <a:solidFill>
            <a:srgbClr val="C2E8BB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7" name="Circle"/>
          <p:cNvSpPr/>
          <p:nvPr/>
        </p:nvSpPr>
        <p:spPr>
          <a:xfrm>
            <a:off x="16142653" y="10767931"/>
            <a:ext cx="2305641" cy="2305642"/>
          </a:xfrm>
          <a:prstGeom prst="ellipse">
            <a:avLst/>
          </a:prstGeom>
          <a:solidFill>
            <a:srgbClr val="79997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8" name="Circle"/>
          <p:cNvSpPr/>
          <p:nvPr/>
        </p:nvSpPr>
        <p:spPr>
          <a:xfrm>
            <a:off x="18649280" y="9354761"/>
            <a:ext cx="2305641" cy="2305641"/>
          </a:xfrm>
          <a:prstGeom prst="ellipse">
            <a:avLst/>
          </a:prstGeom>
          <a:solidFill>
            <a:srgbClr val="618FB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59" name="Circle"/>
          <p:cNvSpPr/>
          <p:nvPr/>
        </p:nvSpPr>
        <p:spPr>
          <a:xfrm>
            <a:off x="18649280" y="6496965"/>
            <a:ext cx="2305641" cy="2305641"/>
          </a:xfrm>
          <a:prstGeom prst="ellipse">
            <a:avLst/>
          </a:prstGeom>
          <a:solidFill>
            <a:srgbClr val="2E5378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60" name="Circle"/>
          <p:cNvSpPr/>
          <p:nvPr/>
        </p:nvSpPr>
        <p:spPr>
          <a:xfrm>
            <a:off x="16142653" y="5104395"/>
            <a:ext cx="2305641" cy="2305641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1" name="Circle"/>
          <p:cNvSpPr/>
          <p:nvPr/>
        </p:nvSpPr>
        <p:spPr>
          <a:xfrm>
            <a:off x="18414169" y="8248352"/>
            <a:ext cx="369572" cy="369572"/>
          </a:xfrm>
          <a:prstGeom prst="ellipse">
            <a:avLst/>
          </a:prstGeom>
          <a:solidFill>
            <a:srgbClr val="2E5378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" name="Circle"/>
          <p:cNvSpPr/>
          <p:nvPr/>
        </p:nvSpPr>
        <p:spPr>
          <a:xfrm>
            <a:off x="17110688" y="7536865"/>
            <a:ext cx="369573" cy="369572"/>
          </a:xfrm>
          <a:prstGeom prst="ellipse">
            <a:avLst/>
          </a:prstGeom>
          <a:solidFill>
            <a:srgbClr val="374556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3" name="Circle"/>
          <p:cNvSpPr/>
          <p:nvPr/>
        </p:nvSpPr>
        <p:spPr>
          <a:xfrm>
            <a:off x="18417154" y="9508331"/>
            <a:ext cx="369573" cy="369572"/>
          </a:xfrm>
          <a:prstGeom prst="ellipse">
            <a:avLst/>
          </a:prstGeom>
          <a:solidFill>
            <a:srgbClr val="618FB6">
              <a:alpha val="5044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4" name="Circle"/>
          <p:cNvSpPr/>
          <p:nvPr/>
        </p:nvSpPr>
        <p:spPr>
          <a:xfrm>
            <a:off x="17110688" y="10334955"/>
            <a:ext cx="369573" cy="369573"/>
          </a:xfrm>
          <a:prstGeom prst="ellipse">
            <a:avLst/>
          </a:prstGeom>
          <a:solidFill>
            <a:srgbClr val="436C6E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65" name="thecode2-1.png" descr="thecode2-1.png"/>
          <p:cNvPicPr>
            <a:picLocks noChangeAspect="1"/>
          </p:cNvPicPr>
          <p:nvPr/>
        </p:nvPicPr>
        <p:blipFill>
          <a:blip r:embed="rId4"/>
          <a:srcRect l="23125" t="17572" r="17211" b="22767"/>
          <a:stretch>
            <a:fillRect/>
          </a:stretch>
        </p:blipFill>
        <p:spPr>
          <a:xfrm flipH="1">
            <a:off x="13807790" y="9533541"/>
            <a:ext cx="1965482" cy="19654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2" y="1004"/>
                  <a:pt x="2881" y="3015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5"/>
                </a:cubicBezTo>
                <a:cubicBezTo>
                  <a:pt x="14876" y="1004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66" name="Oval"/>
          <p:cNvSpPr/>
          <p:nvPr/>
        </p:nvSpPr>
        <p:spPr>
          <a:xfrm rot="20760000" flipH="1">
            <a:off x="13878200" y="10071090"/>
            <a:ext cx="214499" cy="137002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7" name="Triangle"/>
          <p:cNvSpPr/>
          <p:nvPr/>
        </p:nvSpPr>
        <p:spPr>
          <a:xfrm rot="20760000" flipH="1">
            <a:off x="13885291" y="9982529"/>
            <a:ext cx="99562" cy="111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3232" y="21600"/>
                </a:lnTo>
                <a:lnTo>
                  <a:pt x="21600" y="2051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168" name="unnamed-chunk-5-1.png" descr="unnamed-chunk-5-1.png"/>
          <p:cNvPicPr>
            <a:picLocks noChangeAspect="1"/>
          </p:cNvPicPr>
          <p:nvPr/>
        </p:nvPicPr>
        <p:blipFill>
          <a:blip r:embed="rId5"/>
          <a:srcRect l="19480" t="11153" r="7415" b="15748"/>
          <a:stretch>
            <a:fillRect/>
          </a:stretch>
        </p:blipFill>
        <p:spPr>
          <a:xfrm flipH="1">
            <a:off x="13796957" y="6659379"/>
            <a:ext cx="1993024" cy="1992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4"/>
                  <a:pt x="2881" y="3015"/>
                </a:cubicBezTo>
                <a:cubicBezTo>
                  <a:pt x="-961" y="7036"/>
                  <a:pt x="-961" y="13557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7"/>
                  <a:pt x="20639" y="7036"/>
                  <a:pt x="16797" y="3015"/>
                </a:cubicBezTo>
                <a:cubicBezTo>
                  <a:pt x="14875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69" name="README-barplot-grid-1.png" descr="README-barplot-grid-1.png"/>
          <p:cNvPicPr>
            <a:picLocks noChangeAspect="1"/>
          </p:cNvPicPr>
          <p:nvPr/>
        </p:nvPicPr>
        <p:blipFill>
          <a:blip r:embed="rId6"/>
          <a:srcRect l="57156" t="52073" r="6869" b="5598"/>
          <a:stretch>
            <a:fillRect/>
          </a:stretch>
        </p:blipFill>
        <p:spPr>
          <a:xfrm flipH="1">
            <a:off x="18810193" y="6653926"/>
            <a:ext cx="1993024" cy="19928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4"/>
                  <a:pt x="2881" y="3015"/>
                </a:cubicBezTo>
                <a:cubicBezTo>
                  <a:pt x="-961" y="7036"/>
                  <a:pt x="-961" y="13557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7"/>
                  <a:pt x="20639" y="7036"/>
                  <a:pt x="16797" y="3015"/>
                </a:cubicBezTo>
                <a:cubicBezTo>
                  <a:pt x="14875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70" name="thecode-5.png" descr="thecode-5.png"/>
          <p:cNvPicPr>
            <a:picLocks noChangeAspect="1"/>
          </p:cNvPicPr>
          <p:nvPr/>
        </p:nvPicPr>
        <p:blipFill>
          <a:blip r:embed="rId7"/>
          <a:srcRect l="23418" t="11808" r="13063" b="24576"/>
          <a:stretch>
            <a:fillRect/>
          </a:stretch>
        </p:blipFill>
        <p:spPr>
          <a:xfrm flipH="1">
            <a:off x="18805604" y="9508332"/>
            <a:ext cx="1993024" cy="19960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7"/>
                  <a:pt x="2881" y="3018"/>
                </a:cubicBezTo>
                <a:cubicBezTo>
                  <a:pt x="-961" y="7039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9"/>
                  <a:pt x="16797" y="3018"/>
                </a:cubicBezTo>
                <a:cubicBezTo>
                  <a:pt x="14875" y="1007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71" name="6TGew.png" descr="6TGew.png"/>
          <p:cNvPicPr>
            <a:picLocks noChangeAspect="1"/>
          </p:cNvPicPr>
          <p:nvPr/>
        </p:nvPicPr>
        <p:blipFill>
          <a:blip r:embed="rId8"/>
          <a:srcRect l="20578" t="8202" r="26231" b="12960"/>
          <a:stretch>
            <a:fillRect/>
          </a:stretch>
        </p:blipFill>
        <p:spPr>
          <a:xfrm flipH="1">
            <a:off x="16299237" y="5266554"/>
            <a:ext cx="1993024" cy="1992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3" y="1004"/>
                  <a:pt x="2881" y="3015"/>
                </a:cubicBezTo>
                <a:cubicBezTo>
                  <a:pt x="-961" y="7036"/>
                  <a:pt x="-961" y="13557"/>
                  <a:pt x="2881" y="17578"/>
                </a:cubicBezTo>
                <a:cubicBezTo>
                  <a:pt x="6724" y="21600"/>
                  <a:pt x="12954" y="21600"/>
                  <a:pt x="16797" y="17578"/>
                </a:cubicBezTo>
                <a:cubicBezTo>
                  <a:pt x="20639" y="13557"/>
                  <a:pt x="20639" y="7036"/>
                  <a:pt x="16797" y="3015"/>
                </a:cubicBezTo>
                <a:cubicBezTo>
                  <a:pt x="14875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72" name="Circle"/>
          <p:cNvSpPr/>
          <p:nvPr/>
        </p:nvSpPr>
        <p:spPr>
          <a:xfrm>
            <a:off x="15807205" y="9508331"/>
            <a:ext cx="369572" cy="369572"/>
          </a:xfrm>
          <a:prstGeom prst="ellipse">
            <a:avLst/>
          </a:prstGeom>
          <a:solidFill>
            <a:srgbClr val="2E5378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3" name="Circle"/>
          <p:cNvSpPr/>
          <p:nvPr/>
        </p:nvSpPr>
        <p:spPr>
          <a:xfrm>
            <a:off x="15807205" y="8248352"/>
            <a:ext cx="369572" cy="369572"/>
          </a:xfrm>
          <a:prstGeom prst="ellipse">
            <a:avLst/>
          </a:prstGeom>
          <a:solidFill>
            <a:srgbClr val="525067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74" name="fig51.png" descr="fig51.png"/>
          <p:cNvPicPr>
            <a:picLocks noChangeAspect="1"/>
          </p:cNvPicPr>
          <p:nvPr/>
        </p:nvPicPr>
        <p:blipFill>
          <a:blip r:embed="rId9"/>
          <a:srcRect l="16557" t="14469" r="14072" b="16156"/>
          <a:stretch>
            <a:fillRect/>
          </a:stretch>
        </p:blipFill>
        <p:spPr>
          <a:xfrm>
            <a:off x="16303504" y="10916567"/>
            <a:ext cx="1996439" cy="19965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7" y="0"/>
                </a:moveTo>
                <a:cubicBezTo>
                  <a:pt x="7319" y="0"/>
                  <a:pt x="4803" y="1007"/>
                  <a:pt x="2882" y="3017"/>
                </a:cubicBezTo>
                <a:cubicBezTo>
                  <a:pt x="-961" y="7038"/>
                  <a:pt x="-961" y="13558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8"/>
                  <a:pt x="20639" y="7038"/>
                  <a:pt x="16796" y="3017"/>
                </a:cubicBezTo>
                <a:cubicBezTo>
                  <a:pt x="14875" y="1007"/>
                  <a:pt x="12355" y="0"/>
                  <a:pt x="9837" y="0"/>
                </a:cubicBezTo>
                <a:close/>
              </a:path>
            </a:pathLst>
          </a:custGeom>
          <a:ln w="12700">
            <a:miter lim="400000"/>
          </a:ln>
        </p:spPr>
      </p:pic>
      <p:grpSp>
        <p:nvGrpSpPr>
          <p:cNvPr id="178" name="Group"/>
          <p:cNvGrpSpPr/>
          <p:nvPr/>
        </p:nvGrpSpPr>
        <p:grpSpPr>
          <a:xfrm>
            <a:off x="10972370" y="8724237"/>
            <a:ext cx="2206009" cy="624564"/>
            <a:chOff x="0" y="0"/>
            <a:chExt cx="2206007" cy="624563"/>
          </a:xfrm>
        </p:grpSpPr>
        <p:sp>
          <p:nvSpPr>
            <p:cNvPr id="175" name="Rounded Rectangle"/>
            <p:cNvSpPr/>
            <p:nvPr/>
          </p:nvSpPr>
          <p:spPr>
            <a:xfrm>
              <a:off x="0" y="267049"/>
              <a:ext cx="2108886" cy="7242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00673B"/>
                </a:gs>
                <a:gs pos="100000">
                  <a:srgbClr val="2E5378"/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6" name="Rounded Rectangle"/>
            <p:cNvSpPr/>
            <p:nvPr/>
          </p:nvSpPr>
          <p:spPr>
            <a:xfrm rot="2700000" flipH="1">
              <a:off x="1819891" y="138723"/>
              <a:ext cx="422367" cy="72420"/>
            </a:xfrm>
            <a:prstGeom prst="roundRect">
              <a:avLst>
                <a:gd name="adj" fmla="val 50000"/>
              </a:avLst>
            </a:pr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77" name="Rounded Rectangle"/>
            <p:cNvSpPr/>
            <p:nvPr/>
          </p:nvSpPr>
          <p:spPr>
            <a:xfrm rot="18900000" flipH="1">
              <a:off x="1797245" y="413420"/>
              <a:ext cx="422368" cy="72420"/>
            </a:xfrm>
            <a:prstGeom prst="roundRect">
              <a:avLst>
                <a:gd name="adj" fmla="val 50000"/>
              </a:avLst>
            </a:pr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79" name="3"/>
          <p:cNvSpPr txBox="1"/>
          <p:nvPr/>
        </p:nvSpPr>
        <p:spPr>
          <a:xfrm>
            <a:off x="374649" y="12998449"/>
            <a:ext cx="4137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Rectangle"/>
          <p:cNvSpPr/>
          <p:nvPr/>
        </p:nvSpPr>
        <p:spPr>
          <a:xfrm>
            <a:off x="-29388" y="-53314"/>
            <a:ext cx="24430076" cy="4005392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86" name="Oval 16"/>
          <p:cNvSpPr/>
          <p:nvPr/>
        </p:nvSpPr>
        <p:spPr>
          <a:xfrm rot="5400000" flipH="1">
            <a:off x="14997186" y="14325748"/>
            <a:ext cx="182788" cy="177330"/>
          </a:xfrm>
          <a:prstGeom prst="ellipse">
            <a:avLst/>
          </a:prstGeom>
          <a:solidFill>
            <a:srgbClr val="00ADB5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87" name="34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34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891" name="Group"/>
          <p:cNvGrpSpPr/>
          <p:nvPr/>
        </p:nvGrpSpPr>
        <p:grpSpPr>
          <a:xfrm>
            <a:off x="2116354" y="1013301"/>
            <a:ext cx="24208200" cy="2461604"/>
            <a:chOff x="-5924214" y="212886"/>
            <a:chExt cx="24208198" cy="2461602"/>
          </a:xfrm>
        </p:grpSpPr>
        <p:sp>
          <p:nvSpPr>
            <p:cNvPr id="1888" name="STATS  CHEAT SHEET"/>
            <p:cNvSpPr txBox="1"/>
            <p:nvPr/>
          </p:nvSpPr>
          <p:spPr>
            <a:xfrm>
              <a:off x="-1" y="1442734"/>
              <a:ext cx="8290163" cy="12317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STATS</a:t>
              </a:r>
              <a:r>
                <a:rPr sz="1200">
                  <a:solidFill>
                    <a:srgbClr val="000000"/>
                  </a:solidFill>
                  <a:latin typeface="Times Roman"/>
                  <a:ea typeface="Times Roman"/>
                  <a:cs typeface="Times Roman"/>
                  <a:sym typeface="Times Roman"/>
                </a:rPr>
                <a:t> </a:t>
              </a:r>
              <a:r>
                <a:t> CHEAT SHEET </a:t>
              </a:r>
            </a:p>
          </p:txBody>
        </p:sp>
        <p:sp>
          <p:nvSpPr>
            <p:cNvPr id="1889" name="https://rstudio.com/resources/cheatsheets/ for various relevant cheat sheets.…"/>
            <p:cNvSpPr txBox="1"/>
            <p:nvPr/>
          </p:nvSpPr>
          <p:spPr>
            <a:xfrm>
              <a:off x="-4004834" y="212886"/>
              <a:ext cx="22288819" cy="23784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https://rstudio.com/resources/cheatsheets/ for various relevant cheat sheets.</a:t>
              </a:r>
              <a:endParaRPr sz="1200" spc="225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endParaRPr>
            </a:p>
            <a:p>
              <a: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Other example: https://www.dummies.com/programming/r/statistical-analysis-with-r-for-dummies-cheat-sheet/</a:t>
              </a:r>
              <a:endParaRPr sz="1200" spc="225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endParaRPr>
            </a:p>
          </p:txBody>
        </p:sp>
        <p:sp>
          <p:nvSpPr>
            <p:cNvPr id="1890" name="Line"/>
            <p:cNvSpPr/>
            <p:nvPr/>
          </p:nvSpPr>
          <p:spPr>
            <a:xfrm>
              <a:off x="-5924215" y="403636"/>
              <a:ext cx="1490287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896" name="Group"/>
          <p:cNvGrpSpPr/>
          <p:nvPr/>
        </p:nvGrpSpPr>
        <p:grpSpPr>
          <a:xfrm>
            <a:off x="18905029" y="4605484"/>
            <a:ext cx="5219309" cy="8202499"/>
            <a:chOff x="0" y="0"/>
            <a:chExt cx="5219308" cy="8202497"/>
          </a:xfrm>
        </p:grpSpPr>
        <p:sp>
          <p:nvSpPr>
            <p:cNvPr id="1892" name="Freeform 51"/>
            <p:cNvSpPr/>
            <p:nvPr/>
          </p:nvSpPr>
          <p:spPr>
            <a:xfrm>
              <a:off x="0" y="6458800"/>
              <a:ext cx="3646366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13976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893" name="Freeform 52"/>
            <p:cNvSpPr/>
            <p:nvPr/>
          </p:nvSpPr>
          <p:spPr>
            <a:xfrm>
              <a:off x="0" y="4305874"/>
              <a:ext cx="5219309" cy="1743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6274" y="2160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39C8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894" name="Freeform 53"/>
            <p:cNvSpPr/>
            <p:nvPr/>
          </p:nvSpPr>
          <p:spPr>
            <a:xfrm>
              <a:off x="0" y="2152937"/>
              <a:ext cx="5219309" cy="1761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6274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3C290">
                <a:alpha val="9525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1895" name="Freeform 54"/>
            <p:cNvSpPr/>
            <p:nvPr/>
          </p:nvSpPr>
          <p:spPr>
            <a:xfrm>
              <a:off x="0" y="0"/>
              <a:ext cx="3646366" cy="17614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3976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880C0A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</p:grpSp>
      <p:grpSp>
        <p:nvGrpSpPr>
          <p:cNvPr id="1908" name="Group"/>
          <p:cNvGrpSpPr/>
          <p:nvPr/>
        </p:nvGrpSpPr>
        <p:grpSpPr>
          <a:xfrm>
            <a:off x="1736161" y="4596970"/>
            <a:ext cx="16887740" cy="8271296"/>
            <a:chOff x="-12699" y="0"/>
            <a:chExt cx="16887738" cy="8271295"/>
          </a:xfrm>
        </p:grpSpPr>
        <p:sp>
          <p:nvSpPr>
            <p:cNvPr id="1897" name="Группа 36"/>
            <p:cNvSpPr/>
            <p:nvPr/>
          </p:nvSpPr>
          <p:spPr>
            <a:xfrm>
              <a:off x="0" y="0"/>
              <a:ext cx="16875039" cy="1788800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898" name="Группа 54"/>
            <p:cNvSpPr/>
            <p:nvPr/>
          </p:nvSpPr>
          <p:spPr>
            <a:xfrm>
              <a:off x="-12700" y="2160832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899" name="Группа 63"/>
            <p:cNvSpPr/>
            <p:nvPr/>
          </p:nvSpPr>
          <p:spPr>
            <a:xfrm>
              <a:off x="0" y="4321664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900" name="Группа 69"/>
            <p:cNvSpPr/>
            <p:nvPr/>
          </p:nvSpPr>
          <p:spPr>
            <a:xfrm>
              <a:off x="0" y="6482495"/>
              <a:ext cx="16875039" cy="1788801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defTabSz="914400">
                <a:spcBef>
                  <a:spcPts val="2400"/>
                </a:spcBef>
                <a:defRPr sz="1000">
                  <a:solidFill>
                    <a:srgbClr val="242524">
                      <a:alpha val="70000"/>
                    </a:srgbClr>
                  </a:solidFill>
                </a:defRPr>
              </a:pPr>
              <a:endParaRPr/>
            </a:p>
          </p:txBody>
        </p:sp>
        <p:sp>
          <p:nvSpPr>
            <p:cNvPr id="1901" name="Line"/>
            <p:cNvSpPr/>
            <p:nvPr/>
          </p:nvSpPr>
          <p:spPr>
            <a:xfrm flipV="1">
              <a:off x="5709033" y="119943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880C0A">
                  <a:alpha val="67831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2" name="Line"/>
            <p:cNvSpPr/>
            <p:nvPr/>
          </p:nvSpPr>
          <p:spPr>
            <a:xfrm flipV="1">
              <a:off x="4016005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3" name="Line"/>
            <p:cNvSpPr/>
            <p:nvPr/>
          </p:nvSpPr>
          <p:spPr>
            <a:xfrm flipV="1">
              <a:off x="7020727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4" name="Line"/>
            <p:cNvSpPr/>
            <p:nvPr/>
          </p:nvSpPr>
          <p:spPr>
            <a:xfrm flipV="1">
              <a:off x="9475901" y="4441608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B39C8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5" name="Line"/>
            <p:cNvSpPr/>
            <p:nvPr/>
          </p:nvSpPr>
          <p:spPr>
            <a:xfrm flipV="1">
              <a:off x="6774096" y="658268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6" name="Line"/>
            <p:cNvSpPr/>
            <p:nvPr/>
          </p:nvSpPr>
          <p:spPr>
            <a:xfrm flipV="1">
              <a:off x="10885442" y="2300532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F3C29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7" name="Line"/>
            <p:cNvSpPr/>
            <p:nvPr/>
          </p:nvSpPr>
          <p:spPr>
            <a:xfrm flipV="1">
              <a:off x="4349240" y="4441609"/>
              <a:ext cx="1" cy="1548914"/>
            </a:xfrm>
            <a:prstGeom prst="line">
              <a:avLst/>
            </a:prstGeom>
            <a:noFill/>
            <a:ln w="50800" cap="flat">
              <a:solidFill>
                <a:srgbClr val="B39C8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909" name="GET STARTED"/>
          <p:cNvSpPr txBox="1"/>
          <p:nvPr/>
        </p:nvSpPr>
        <p:spPr>
          <a:xfrm>
            <a:off x="19569093" y="4957490"/>
            <a:ext cx="200519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 STARTED</a:t>
            </a:r>
          </a:p>
        </p:txBody>
      </p:sp>
      <p:sp>
        <p:nvSpPr>
          <p:cNvPr id="1910" name="REGRESSION MODELS"/>
          <p:cNvSpPr txBox="1"/>
          <p:nvPr/>
        </p:nvSpPr>
        <p:spPr>
          <a:xfrm>
            <a:off x="19815658" y="7062112"/>
            <a:ext cx="2784979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REGRESSION MODELS</a:t>
            </a:r>
            <a:endParaRPr sz="120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11" name="VARIABLES"/>
          <p:cNvSpPr txBox="1"/>
          <p:nvPr/>
        </p:nvSpPr>
        <p:spPr>
          <a:xfrm>
            <a:off x="19219005" y="11668586"/>
            <a:ext cx="2278134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VARIABLES</a:t>
            </a:r>
            <a:r>
              <a: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rPr>
              <a:t> </a:t>
            </a:r>
          </a:p>
        </p:txBody>
      </p:sp>
      <p:sp>
        <p:nvSpPr>
          <p:cNvPr id="1912" name="Import Data:"/>
          <p:cNvSpPr txBox="1"/>
          <p:nvPr/>
        </p:nvSpPr>
        <p:spPr>
          <a:xfrm>
            <a:off x="2029364" y="4718849"/>
            <a:ext cx="227813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Import Data:</a:t>
            </a:r>
          </a:p>
        </p:txBody>
      </p:sp>
      <p:sp>
        <p:nvSpPr>
          <p:cNvPr id="1913" name="summary(my.data)…"/>
          <p:cNvSpPr txBox="1"/>
          <p:nvPr/>
        </p:nvSpPr>
        <p:spPr>
          <a:xfrm>
            <a:off x="11938295" y="5074033"/>
            <a:ext cx="323168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summary(my.data)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nrow(my.data)</a:t>
            </a:r>
          </a:p>
        </p:txBody>
      </p:sp>
      <p:sp>
        <p:nvSpPr>
          <p:cNvPr id="1914" name="length(my.data)…"/>
          <p:cNvSpPr txBox="1"/>
          <p:nvPr/>
        </p:nvSpPr>
        <p:spPr>
          <a:xfrm>
            <a:off x="15245943" y="5074033"/>
            <a:ext cx="3377958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length(my.data)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names(my.data)</a:t>
            </a:r>
          </a:p>
        </p:txBody>
      </p:sp>
      <p:sp>
        <p:nvSpPr>
          <p:cNvPr id="1915" name="Overview of Data:"/>
          <p:cNvSpPr txBox="1"/>
          <p:nvPr/>
        </p:nvSpPr>
        <p:spPr>
          <a:xfrm>
            <a:off x="8375087" y="4718849"/>
            <a:ext cx="337795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Overview of Data:</a:t>
            </a:r>
          </a:p>
        </p:txBody>
      </p:sp>
      <p:sp>
        <p:nvSpPr>
          <p:cNvPr id="1916" name="read_excel(“my.data.xlsx”)"/>
          <p:cNvSpPr txBox="1"/>
          <p:nvPr/>
        </p:nvSpPr>
        <p:spPr>
          <a:xfrm>
            <a:off x="2052238" y="5329691"/>
            <a:ext cx="4553789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read_excel(“my.data.xlsx”)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17" name="Linear:"/>
          <p:cNvSpPr txBox="1"/>
          <p:nvPr/>
        </p:nvSpPr>
        <p:spPr>
          <a:xfrm>
            <a:off x="1966822" y="6837791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Linear:</a:t>
            </a:r>
          </a:p>
        </p:txBody>
      </p:sp>
      <p:sp>
        <p:nvSpPr>
          <p:cNvPr id="1918" name="Logistic:"/>
          <p:cNvSpPr txBox="1"/>
          <p:nvPr/>
        </p:nvSpPr>
        <p:spPr>
          <a:xfrm>
            <a:off x="6063088" y="6837791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Logistic:</a:t>
            </a:r>
          </a:p>
        </p:txBody>
      </p:sp>
      <p:sp>
        <p:nvSpPr>
          <p:cNvPr id="1919" name="lm(y~x, data=my.data)…"/>
          <p:cNvSpPr txBox="1"/>
          <p:nvPr/>
        </p:nvSpPr>
        <p:spPr>
          <a:xfrm>
            <a:off x="1963210" y="7435162"/>
            <a:ext cx="380635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lm(y~x, data=my.data)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confint(model)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20" name="glm(y~x,…"/>
          <p:cNvSpPr txBox="1"/>
          <p:nvPr/>
        </p:nvSpPr>
        <p:spPr>
          <a:xfrm>
            <a:off x="6267992" y="7435162"/>
            <a:ext cx="3806357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glm(y~x, </a:t>
            </a: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data=my.data)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21" name="Linear Mixed:"/>
          <p:cNvSpPr txBox="1"/>
          <p:nvPr/>
        </p:nvSpPr>
        <p:spPr>
          <a:xfrm>
            <a:off x="8989671" y="6837791"/>
            <a:ext cx="312123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Linear Mixed:</a:t>
            </a:r>
          </a:p>
        </p:txBody>
      </p:sp>
      <p:sp>
        <p:nvSpPr>
          <p:cNvPr id="1922" name="lmer(y~x + (1|z), data=my.data)"/>
          <p:cNvSpPr txBox="1"/>
          <p:nvPr/>
        </p:nvSpPr>
        <p:spPr>
          <a:xfrm>
            <a:off x="9383903" y="7524062"/>
            <a:ext cx="305928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lmer(y~x + (1|z), data=my.data)</a:t>
            </a:r>
          </a:p>
        </p:txBody>
      </p:sp>
      <p:sp>
        <p:nvSpPr>
          <p:cNvPr id="1923" name="Emmeans:"/>
          <p:cNvSpPr txBox="1"/>
          <p:nvPr/>
        </p:nvSpPr>
        <p:spPr>
          <a:xfrm>
            <a:off x="1199615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Emmeans:</a:t>
            </a:r>
          </a:p>
        </p:txBody>
      </p:sp>
      <p:sp>
        <p:nvSpPr>
          <p:cNvPr id="1924" name="emmeans(model,~x)…"/>
          <p:cNvSpPr txBox="1"/>
          <p:nvPr/>
        </p:nvSpPr>
        <p:spPr>
          <a:xfrm>
            <a:off x="14025698" y="9539784"/>
            <a:ext cx="428155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emmeans(model,~x)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pairs(emmeans(model,~x))</a:t>
            </a:r>
          </a:p>
        </p:txBody>
      </p:sp>
      <p:sp>
        <p:nvSpPr>
          <p:cNvPr id="1925" name="table(my.data$x)…"/>
          <p:cNvSpPr txBox="1"/>
          <p:nvPr/>
        </p:nvSpPr>
        <p:spPr>
          <a:xfrm>
            <a:off x="4352477" y="11492476"/>
            <a:ext cx="4553789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table(my.data$x)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is.numeric(my.data$x)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is.factor(my.data$x)</a:t>
            </a:r>
          </a:p>
        </p:txBody>
      </p:sp>
      <p:sp>
        <p:nvSpPr>
          <p:cNvPr id="1926" name="my.data &lt;- mutate(my.data, x = factor(x))…"/>
          <p:cNvSpPr txBox="1"/>
          <p:nvPr/>
        </p:nvSpPr>
        <p:spPr>
          <a:xfrm>
            <a:off x="11485470" y="11594076"/>
            <a:ext cx="7135756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my.data &lt;- mutate(my.data, x = factor(x))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my.data$z &lt;- as.numeric(my.data$z)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27" name="anova(model2, model1)"/>
          <p:cNvSpPr txBox="1"/>
          <p:nvPr/>
        </p:nvSpPr>
        <p:spPr>
          <a:xfrm>
            <a:off x="1996631" y="9760199"/>
            <a:ext cx="7808858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anova(model2, model1)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28" name="ANOVA:"/>
          <p:cNvSpPr txBox="1"/>
          <p:nvPr/>
        </p:nvSpPr>
        <p:spPr>
          <a:xfrm>
            <a:off x="1966822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ANOVA:</a:t>
            </a:r>
          </a:p>
        </p:txBody>
      </p:sp>
      <p:sp>
        <p:nvSpPr>
          <p:cNvPr id="1929" name="Check Type:"/>
          <p:cNvSpPr txBox="1"/>
          <p:nvPr/>
        </p:nvSpPr>
        <p:spPr>
          <a:xfrm>
            <a:off x="1968941" y="11205274"/>
            <a:ext cx="227198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Check Type:</a:t>
            </a:r>
          </a:p>
        </p:txBody>
      </p:sp>
      <p:sp>
        <p:nvSpPr>
          <p:cNvPr id="1930" name="TESTS/COMPARISONS"/>
          <p:cNvSpPr txBox="1"/>
          <p:nvPr/>
        </p:nvSpPr>
        <p:spPr>
          <a:xfrm>
            <a:off x="19595369" y="9255634"/>
            <a:ext cx="3377958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TESTS/COMPARISONS</a:t>
            </a:r>
            <a:endParaRPr sz="120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31" name="Change Type:"/>
          <p:cNvSpPr txBox="1"/>
          <p:nvPr/>
        </p:nvSpPr>
        <p:spPr>
          <a:xfrm>
            <a:off x="8929082" y="11204113"/>
            <a:ext cx="356824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Change Type:</a:t>
            </a:r>
          </a:p>
        </p:txBody>
      </p:sp>
      <p:sp>
        <p:nvSpPr>
          <p:cNvPr id="1932" name="Check Model:"/>
          <p:cNvSpPr txBox="1"/>
          <p:nvPr/>
        </p:nvSpPr>
        <p:spPr>
          <a:xfrm>
            <a:off x="12922787" y="6837791"/>
            <a:ext cx="312123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Check Model:</a:t>
            </a:r>
          </a:p>
        </p:txBody>
      </p:sp>
      <p:sp>
        <p:nvSpPr>
          <p:cNvPr id="1933" name="F-Test:"/>
          <p:cNvSpPr txBox="1"/>
          <p:nvPr/>
        </p:nvSpPr>
        <p:spPr>
          <a:xfrm>
            <a:off x="6917987" y="9021533"/>
            <a:ext cx="26333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F-Test:</a:t>
            </a:r>
          </a:p>
        </p:txBody>
      </p:sp>
      <p:sp>
        <p:nvSpPr>
          <p:cNvPr id="1934" name="summary(model) par(mfrow=c(2,2))…"/>
          <p:cNvSpPr txBox="1"/>
          <p:nvPr/>
        </p:nvSpPr>
        <p:spPr>
          <a:xfrm>
            <a:off x="15405279" y="7028762"/>
            <a:ext cx="3059287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summary(model)</a:t>
            </a:r>
            <a:r>
              <a:rPr sz="1200" spc="-96">
                <a:latin typeface="Times Roman"/>
                <a:ea typeface="Times Roman"/>
                <a:cs typeface="Times Roman"/>
                <a:sym typeface="Times Roman"/>
              </a:rPr>
              <a:t> </a:t>
            </a:r>
            <a:r>
              <a:t>par(mfrow=c(2,2))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plot(model)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935" name="drop1(model, test=&quot;F&quot;)"/>
          <p:cNvSpPr txBox="1"/>
          <p:nvPr/>
        </p:nvSpPr>
        <p:spPr>
          <a:xfrm>
            <a:off x="6884974" y="9760199"/>
            <a:ext cx="7808858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drop1(model, test="F")</a:t>
            </a: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  <a:p>
            <a:pPr>
              <a:defRPr sz="2500" spc="-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1200" spc="-96"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7" name="Rectangle"/>
          <p:cNvSpPr/>
          <p:nvPr/>
        </p:nvSpPr>
        <p:spPr>
          <a:xfrm>
            <a:off x="17520549" y="-57430"/>
            <a:ext cx="6940820" cy="13830860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941" name="Group"/>
          <p:cNvGrpSpPr/>
          <p:nvPr/>
        </p:nvGrpSpPr>
        <p:grpSpPr>
          <a:xfrm>
            <a:off x="18323799" y="6247505"/>
            <a:ext cx="5330386" cy="2029391"/>
            <a:chOff x="0" y="-76200"/>
            <a:chExt cx="5330385" cy="2029390"/>
          </a:xfrm>
        </p:grpSpPr>
        <p:sp>
          <p:nvSpPr>
            <p:cNvPr id="1938" name="EXERCISE 5"/>
            <p:cNvSpPr txBox="1"/>
            <p:nvPr/>
          </p:nvSpPr>
          <p:spPr>
            <a:xfrm>
              <a:off x="0" y="405033"/>
              <a:ext cx="5330386" cy="1548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EXERCISE </a:t>
              </a:r>
              <a:r>
                <a:rPr b="1"/>
                <a:t>5</a:t>
              </a:r>
            </a:p>
          </p:txBody>
        </p:sp>
        <p:sp>
          <p:nvSpPr>
            <p:cNvPr id="1939" name="Statistics in R"/>
            <p:cNvSpPr txBox="1"/>
            <p:nvPr/>
          </p:nvSpPr>
          <p:spPr>
            <a:xfrm>
              <a:off x="1462211" y="-76200"/>
              <a:ext cx="3636519" cy="45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200" b="1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Statistics in R</a:t>
              </a:r>
            </a:p>
          </p:txBody>
        </p:sp>
        <p:sp>
          <p:nvSpPr>
            <p:cNvPr id="1940" name="Line"/>
            <p:cNvSpPr/>
            <p:nvPr/>
          </p:nvSpPr>
          <p:spPr>
            <a:xfrm>
              <a:off x="859993" y="149891"/>
              <a:ext cx="958221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942" name="Line 18"/>
          <p:cNvSpPr/>
          <p:nvPr/>
        </p:nvSpPr>
        <p:spPr>
          <a:xfrm>
            <a:off x="4767351" y="6270378"/>
            <a:ext cx="4793995" cy="1"/>
          </a:xfrm>
          <a:prstGeom prst="lin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3" name="Oval 9"/>
          <p:cNvSpPr/>
          <p:nvPr/>
        </p:nvSpPr>
        <p:spPr>
          <a:xfrm>
            <a:off x="9774206" y="5587750"/>
            <a:ext cx="1331012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4" name="Oval 14"/>
          <p:cNvSpPr/>
          <p:nvPr/>
        </p:nvSpPr>
        <p:spPr>
          <a:xfrm>
            <a:off x="9606119" y="5418685"/>
            <a:ext cx="1667186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5" name="Oval 28"/>
          <p:cNvSpPr/>
          <p:nvPr/>
        </p:nvSpPr>
        <p:spPr>
          <a:xfrm>
            <a:off x="7106729" y="6192962"/>
            <a:ext cx="160270" cy="15831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6" name="Oval 29"/>
          <p:cNvSpPr/>
          <p:nvPr/>
        </p:nvSpPr>
        <p:spPr>
          <a:xfrm>
            <a:off x="9522775" y="6174098"/>
            <a:ext cx="158316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7" name="Oval 10"/>
          <p:cNvSpPr/>
          <p:nvPr/>
        </p:nvSpPr>
        <p:spPr>
          <a:xfrm>
            <a:off x="13479468" y="8140709"/>
            <a:ext cx="1331013" cy="1336875"/>
          </a:xfrm>
          <a:prstGeom prst="ellipse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8" name="Oval 15"/>
          <p:cNvSpPr/>
          <p:nvPr/>
        </p:nvSpPr>
        <p:spPr>
          <a:xfrm>
            <a:off x="13311382" y="7972621"/>
            <a:ext cx="1667186" cy="1673049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49" name="Oval 34"/>
          <p:cNvSpPr/>
          <p:nvPr/>
        </p:nvSpPr>
        <p:spPr>
          <a:xfrm>
            <a:off x="13216349" y="8729011"/>
            <a:ext cx="160271" cy="160271"/>
          </a:xfrm>
          <a:prstGeom prst="ellipse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0" name="Oval 35"/>
          <p:cNvSpPr/>
          <p:nvPr/>
        </p:nvSpPr>
        <p:spPr>
          <a:xfrm>
            <a:off x="9238190" y="8729243"/>
            <a:ext cx="158316" cy="164178"/>
          </a:xfrm>
          <a:prstGeom prst="ellipse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1" name="Oval 8"/>
          <p:cNvSpPr/>
          <p:nvPr/>
        </p:nvSpPr>
        <p:spPr>
          <a:xfrm>
            <a:off x="11244605" y="7078696"/>
            <a:ext cx="1331013" cy="1332968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2" name="Oval 13"/>
          <p:cNvSpPr/>
          <p:nvPr/>
        </p:nvSpPr>
        <p:spPr>
          <a:xfrm>
            <a:off x="11076520" y="6910609"/>
            <a:ext cx="1667185" cy="1669140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3" name="Freeform 19"/>
          <p:cNvSpPr/>
          <p:nvPr/>
        </p:nvSpPr>
        <p:spPr>
          <a:xfrm>
            <a:off x="4429224" y="6774019"/>
            <a:ext cx="6548183" cy="9763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1173" y="0"/>
                </a:lnTo>
                <a:lnTo>
                  <a:pt x="15650" y="21600"/>
                </a:lnTo>
                <a:lnTo>
                  <a:pt x="2160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4" name="Oval 31"/>
          <p:cNvSpPr/>
          <p:nvPr/>
        </p:nvSpPr>
        <p:spPr>
          <a:xfrm>
            <a:off x="7752343" y="6683533"/>
            <a:ext cx="160270" cy="164179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5" name="Oval 32"/>
          <p:cNvSpPr/>
          <p:nvPr/>
        </p:nvSpPr>
        <p:spPr>
          <a:xfrm>
            <a:off x="10990522" y="7665044"/>
            <a:ext cx="164178" cy="160271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6" name="Freeform 17"/>
          <p:cNvSpPr/>
          <p:nvPr/>
        </p:nvSpPr>
        <p:spPr>
          <a:xfrm>
            <a:off x="4358862" y="5161933"/>
            <a:ext cx="7904860" cy="613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9453" y="0"/>
                </a:lnTo>
                <a:lnTo>
                  <a:pt x="7234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7" name="Oval 7"/>
          <p:cNvSpPr/>
          <p:nvPr/>
        </p:nvSpPr>
        <p:spPr>
          <a:xfrm>
            <a:off x="12475337" y="4516639"/>
            <a:ext cx="1331013" cy="1331012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8" name="Oval 12"/>
          <p:cNvSpPr/>
          <p:nvPr/>
        </p:nvSpPr>
        <p:spPr>
          <a:xfrm>
            <a:off x="12307251" y="4347574"/>
            <a:ext cx="1667185" cy="1669141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59" name="Oval 25"/>
          <p:cNvSpPr/>
          <p:nvPr/>
        </p:nvSpPr>
        <p:spPr>
          <a:xfrm>
            <a:off x="7726943" y="5102987"/>
            <a:ext cx="160270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0" name="Oval 26"/>
          <p:cNvSpPr/>
          <p:nvPr/>
        </p:nvSpPr>
        <p:spPr>
          <a:xfrm>
            <a:off x="12230058" y="5077587"/>
            <a:ext cx="164179" cy="158316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1" name="Oval 6"/>
          <p:cNvSpPr/>
          <p:nvPr/>
        </p:nvSpPr>
        <p:spPr>
          <a:xfrm>
            <a:off x="10152269" y="3161822"/>
            <a:ext cx="1331012" cy="1332965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2" name="Oval 11"/>
          <p:cNvSpPr/>
          <p:nvPr/>
        </p:nvSpPr>
        <p:spPr>
          <a:xfrm>
            <a:off x="9984183" y="2993735"/>
            <a:ext cx="1667186" cy="1669138"/>
          </a:xfrm>
          <a:prstGeom prst="ellipse">
            <a:avLst/>
          </a:pr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3" name="Freeform 16"/>
          <p:cNvSpPr/>
          <p:nvPr/>
        </p:nvSpPr>
        <p:spPr>
          <a:xfrm>
            <a:off x="5067336" y="3854310"/>
            <a:ext cx="4874056" cy="1404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4" name="Freeform 22"/>
          <p:cNvSpPr/>
          <p:nvPr/>
        </p:nvSpPr>
        <p:spPr>
          <a:xfrm>
            <a:off x="9902469" y="3774729"/>
            <a:ext cx="157445" cy="160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125" h="18511" extrusionOk="0">
                <a:moveTo>
                  <a:pt x="11762" y="18242"/>
                </a:moveTo>
                <a:cubicBezTo>
                  <a:pt x="4742" y="19862"/>
                  <a:pt x="-1738" y="13922"/>
                  <a:pt x="422" y="6902"/>
                </a:cubicBezTo>
                <a:cubicBezTo>
                  <a:pt x="962" y="3662"/>
                  <a:pt x="3662" y="962"/>
                  <a:pt x="6362" y="422"/>
                </a:cubicBezTo>
                <a:cubicBezTo>
                  <a:pt x="13382" y="-1738"/>
                  <a:pt x="19862" y="4742"/>
                  <a:pt x="17702" y="11762"/>
                </a:cubicBezTo>
                <a:cubicBezTo>
                  <a:pt x="17162" y="15002"/>
                  <a:pt x="14462" y="17162"/>
                  <a:pt x="11762" y="18242"/>
                </a:cubicBezTo>
                <a:close/>
              </a:path>
            </a:pathLst>
          </a:cu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65" name="1"/>
          <p:cNvSpPr txBox="1"/>
          <p:nvPr/>
        </p:nvSpPr>
        <p:spPr>
          <a:xfrm>
            <a:off x="10533895" y="3218586"/>
            <a:ext cx="567761" cy="1265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1</a:t>
            </a:r>
          </a:p>
        </p:txBody>
      </p:sp>
      <p:sp>
        <p:nvSpPr>
          <p:cNvPr id="1966" name="2"/>
          <p:cNvSpPr txBox="1"/>
          <p:nvPr/>
        </p:nvSpPr>
        <p:spPr>
          <a:xfrm>
            <a:off x="12862735" y="4576257"/>
            <a:ext cx="567762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</a:t>
            </a:r>
          </a:p>
        </p:txBody>
      </p:sp>
      <p:sp>
        <p:nvSpPr>
          <p:cNvPr id="1967" name="3"/>
          <p:cNvSpPr txBox="1"/>
          <p:nvPr/>
        </p:nvSpPr>
        <p:spPr>
          <a:xfrm>
            <a:off x="10143132" y="5649123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3</a:t>
            </a:r>
          </a:p>
        </p:txBody>
      </p:sp>
      <p:sp>
        <p:nvSpPr>
          <p:cNvPr id="1968" name="4"/>
          <p:cNvSpPr txBox="1"/>
          <p:nvPr/>
        </p:nvSpPr>
        <p:spPr>
          <a:xfrm>
            <a:off x="11606472" y="7118943"/>
            <a:ext cx="567761" cy="1331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4</a:t>
            </a:r>
          </a:p>
        </p:txBody>
      </p:sp>
      <p:sp>
        <p:nvSpPr>
          <p:cNvPr id="1969" name="5"/>
          <p:cNvSpPr txBox="1"/>
          <p:nvPr/>
        </p:nvSpPr>
        <p:spPr>
          <a:xfrm>
            <a:off x="13849610" y="8186928"/>
            <a:ext cx="567761" cy="129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7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5</a:t>
            </a:r>
          </a:p>
        </p:txBody>
      </p:sp>
      <p:sp>
        <p:nvSpPr>
          <p:cNvPr id="1970" name="Oval 23"/>
          <p:cNvSpPr/>
          <p:nvPr/>
        </p:nvSpPr>
        <p:spPr>
          <a:xfrm>
            <a:off x="6344746" y="4583930"/>
            <a:ext cx="160271" cy="160268"/>
          </a:xfrm>
          <a:prstGeom prst="ellipse">
            <a:avLst/>
          </a:prstGeom>
          <a:solidFill>
            <a:srgbClr val="AFAFAF">
              <a:alpha val="79983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71" name="Freeform 16"/>
          <p:cNvSpPr/>
          <p:nvPr/>
        </p:nvSpPr>
        <p:spPr>
          <a:xfrm rot="10800000" flipH="1">
            <a:off x="5063428" y="7228286"/>
            <a:ext cx="8195041" cy="15743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178" y="0"/>
                </a:lnTo>
                <a:lnTo>
                  <a:pt x="2722" y="21600"/>
                </a:lnTo>
                <a:lnTo>
                  <a:pt x="0" y="21600"/>
                </a:lnTo>
              </a:path>
            </a:pathLst>
          </a:custGeom>
          <a:ln w="14288" cap="rnd">
            <a:solidFill>
              <a:srgbClr val="808080"/>
            </a:solidFill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1972" name="Oval 28"/>
          <p:cNvSpPr/>
          <p:nvPr/>
        </p:nvSpPr>
        <p:spPr>
          <a:xfrm>
            <a:off x="6006062" y="7157642"/>
            <a:ext cx="160271" cy="158316"/>
          </a:xfrm>
          <a:prstGeom prst="ellipse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grpSp>
        <p:nvGrpSpPr>
          <p:cNvPr id="1982" name="Group"/>
          <p:cNvGrpSpPr/>
          <p:nvPr/>
        </p:nvGrpSpPr>
        <p:grpSpPr>
          <a:xfrm>
            <a:off x="1103372" y="4977684"/>
            <a:ext cx="4393053" cy="2587091"/>
            <a:chOff x="0" y="0"/>
            <a:chExt cx="4393052" cy="2587090"/>
          </a:xfrm>
        </p:grpSpPr>
        <p:sp>
          <p:nvSpPr>
            <p:cNvPr id="1973" name="Freeform 395"/>
            <p:cNvSpPr/>
            <p:nvPr/>
          </p:nvSpPr>
          <p:spPr>
            <a:xfrm>
              <a:off x="402774" y="0"/>
              <a:ext cx="3585943" cy="2510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84" y="21600"/>
                  </a:moveTo>
                  <a:cubicBezTo>
                    <a:pt x="316" y="21600"/>
                    <a:pt x="316" y="21600"/>
                    <a:pt x="316" y="21600"/>
                  </a:cubicBezTo>
                  <a:cubicBezTo>
                    <a:pt x="158" y="21600"/>
                    <a:pt x="0" y="21402"/>
                    <a:pt x="0" y="21137"/>
                  </a:cubicBezTo>
                  <a:cubicBezTo>
                    <a:pt x="0" y="1025"/>
                    <a:pt x="0" y="1025"/>
                    <a:pt x="0" y="1025"/>
                  </a:cubicBezTo>
                  <a:cubicBezTo>
                    <a:pt x="0" y="463"/>
                    <a:pt x="316" y="0"/>
                    <a:pt x="699" y="0"/>
                  </a:cubicBezTo>
                  <a:cubicBezTo>
                    <a:pt x="20901" y="0"/>
                    <a:pt x="20901" y="0"/>
                    <a:pt x="20901" y="0"/>
                  </a:cubicBezTo>
                  <a:cubicBezTo>
                    <a:pt x="21284" y="0"/>
                    <a:pt x="21600" y="463"/>
                    <a:pt x="21600" y="1025"/>
                  </a:cubicBezTo>
                  <a:cubicBezTo>
                    <a:pt x="21600" y="21137"/>
                    <a:pt x="21600" y="21137"/>
                    <a:pt x="21600" y="21137"/>
                  </a:cubicBezTo>
                  <a:cubicBezTo>
                    <a:pt x="21600" y="21402"/>
                    <a:pt x="21442" y="21600"/>
                    <a:pt x="21284" y="21600"/>
                  </a:cubicBezTo>
                  <a:close/>
                </a:path>
              </a:pathLst>
            </a:cu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4" name="Freeform 396"/>
            <p:cNvSpPr/>
            <p:nvPr/>
          </p:nvSpPr>
          <p:spPr>
            <a:xfrm>
              <a:off x="402774" y="2402869"/>
              <a:ext cx="3585943" cy="107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10800"/>
                    <a:pt x="0" y="10800"/>
                    <a:pt x="0" y="10800"/>
                  </a:cubicBezTo>
                  <a:cubicBezTo>
                    <a:pt x="0" y="16971"/>
                    <a:pt x="158" y="21600"/>
                    <a:pt x="316" y="21600"/>
                  </a:cubicBezTo>
                  <a:cubicBezTo>
                    <a:pt x="21284" y="21600"/>
                    <a:pt x="21284" y="21600"/>
                    <a:pt x="21284" y="21600"/>
                  </a:cubicBezTo>
                  <a:cubicBezTo>
                    <a:pt x="21442" y="21600"/>
                    <a:pt x="21600" y="16971"/>
                    <a:pt x="21600" y="10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BB1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5" name="Rectangle 397"/>
            <p:cNvSpPr/>
            <p:nvPr/>
          </p:nvSpPr>
          <p:spPr>
            <a:xfrm>
              <a:off x="546399" y="177812"/>
              <a:ext cx="3300254" cy="212413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6" name="Freeform 398"/>
            <p:cNvSpPr/>
            <p:nvPr/>
          </p:nvSpPr>
          <p:spPr>
            <a:xfrm>
              <a:off x="0" y="2521411"/>
              <a:ext cx="4393053" cy="65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405" y="21600"/>
                    <a:pt x="2741" y="21600"/>
                  </a:cubicBezTo>
                  <a:cubicBezTo>
                    <a:pt x="5096" y="21600"/>
                    <a:pt x="16504" y="21600"/>
                    <a:pt x="18840" y="21600"/>
                  </a:cubicBezTo>
                  <a:cubicBezTo>
                    <a:pt x="21195" y="21600"/>
                    <a:pt x="21600" y="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7" name="Rectangle 399"/>
            <p:cNvSpPr/>
            <p:nvPr/>
          </p:nvSpPr>
          <p:spPr>
            <a:xfrm>
              <a:off x="0" y="2494178"/>
              <a:ext cx="4393053" cy="27234"/>
            </a:xfrm>
            <a:prstGeom prst="rect">
              <a:avLst/>
            </a:prstGeom>
            <a:solidFill>
              <a:srgbClr val="98C2A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78" name="Oval"/>
            <p:cNvSpPr/>
            <p:nvPr/>
          </p:nvSpPr>
          <p:spPr>
            <a:xfrm>
              <a:off x="1094086" y="812619"/>
              <a:ext cx="785398" cy="780611"/>
            </a:xfrm>
            <a:prstGeom prst="ellipse">
              <a:avLst/>
            </a:prstGeom>
            <a:solidFill>
              <a:srgbClr val="7A9C82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979" name="Oval"/>
            <p:cNvSpPr/>
            <p:nvPr/>
          </p:nvSpPr>
          <p:spPr>
            <a:xfrm>
              <a:off x="1238205" y="848178"/>
              <a:ext cx="497161" cy="292106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980" name="R"/>
            <p:cNvSpPr txBox="1"/>
            <p:nvPr/>
          </p:nvSpPr>
          <p:spPr>
            <a:xfrm>
              <a:off x="1278745" y="777324"/>
              <a:ext cx="493840" cy="7464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4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  <p:sp>
          <p:nvSpPr>
            <p:cNvPr id="1981" name="Studio"/>
            <p:cNvSpPr txBox="1"/>
            <p:nvPr/>
          </p:nvSpPr>
          <p:spPr>
            <a:xfrm>
              <a:off x="1898247" y="848178"/>
              <a:ext cx="1219284" cy="7319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000">
                  <a:solidFill>
                    <a:srgbClr val="6A877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Studio</a:t>
              </a:r>
            </a:p>
          </p:txBody>
        </p:sp>
      </p:grpSp>
      <p:grpSp>
        <p:nvGrpSpPr>
          <p:cNvPr id="1990" name="Group"/>
          <p:cNvGrpSpPr/>
          <p:nvPr/>
        </p:nvGrpSpPr>
        <p:grpSpPr>
          <a:xfrm>
            <a:off x="9272827" y="9467478"/>
            <a:ext cx="3599568" cy="2768601"/>
            <a:chOff x="0" y="0"/>
            <a:chExt cx="3599567" cy="2768600"/>
          </a:xfrm>
        </p:grpSpPr>
        <p:sp>
          <p:nvSpPr>
            <p:cNvPr id="1983" name="Linear regression…"/>
            <p:cNvSpPr txBox="1"/>
            <p:nvPr/>
          </p:nvSpPr>
          <p:spPr>
            <a:xfrm>
              <a:off x="333676" y="-1"/>
              <a:ext cx="3265892" cy="2768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Linear regression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Summary Statistics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ANOVA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Logistic regression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Clustering</a:t>
              </a:r>
            </a:p>
            <a:p>
              <a:pPr>
                <a:defRPr sz="29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Correlation</a:t>
              </a:r>
            </a:p>
          </p:txBody>
        </p:sp>
        <p:sp>
          <p:nvSpPr>
            <p:cNvPr id="1984" name="Oval 23"/>
            <p:cNvSpPr/>
            <p:nvPr/>
          </p:nvSpPr>
          <p:spPr>
            <a:xfrm>
              <a:off x="0" y="228310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5" name="Oval 23"/>
            <p:cNvSpPr/>
            <p:nvPr/>
          </p:nvSpPr>
          <p:spPr>
            <a:xfrm>
              <a:off x="0" y="668249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6" name="Oval 23"/>
            <p:cNvSpPr/>
            <p:nvPr/>
          </p:nvSpPr>
          <p:spPr>
            <a:xfrm>
              <a:off x="0" y="1101283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7" name="Oval 23"/>
            <p:cNvSpPr/>
            <p:nvPr/>
          </p:nvSpPr>
          <p:spPr>
            <a:xfrm>
              <a:off x="0" y="1534319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8" name="Oval 23"/>
            <p:cNvSpPr/>
            <p:nvPr/>
          </p:nvSpPr>
          <p:spPr>
            <a:xfrm>
              <a:off x="0" y="1972547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1989" name="Oval 23"/>
            <p:cNvSpPr/>
            <p:nvPr/>
          </p:nvSpPr>
          <p:spPr>
            <a:xfrm>
              <a:off x="0" y="2405581"/>
              <a:ext cx="155496" cy="155494"/>
            </a:xfrm>
            <a:prstGeom prst="ellipse">
              <a:avLst/>
            </a:prstGeom>
            <a:solidFill>
              <a:srgbClr val="7FA28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1991" name="35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35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Rectangle"/>
          <p:cNvSpPr/>
          <p:nvPr/>
        </p:nvSpPr>
        <p:spPr>
          <a:xfrm>
            <a:off x="-115035" y="-1"/>
            <a:ext cx="25010194" cy="4033800"/>
          </a:xfrm>
          <a:prstGeom prst="rect">
            <a:avLst/>
          </a:prstGeom>
          <a:solidFill>
            <a:srgbClr val="81A48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997" name="Group"/>
          <p:cNvGrpSpPr/>
          <p:nvPr/>
        </p:nvGrpSpPr>
        <p:grpSpPr>
          <a:xfrm>
            <a:off x="6156468" y="1020229"/>
            <a:ext cx="12467189" cy="3542048"/>
            <a:chOff x="-1006676" y="0"/>
            <a:chExt cx="12467188" cy="3542046"/>
          </a:xfrm>
        </p:grpSpPr>
        <p:sp>
          <p:nvSpPr>
            <p:cNvPr id="1994" name="BIOINFORMATICS IN R"/>
            <p:cNvSpPr txBox="1"/>
            <p:nvPr/>
          </p:nvSpPr>
          <p:spPr>
            <a:xfrm>
              <a:off x="-1006677" y="786882"/>
              <a:ext cx="12467189" cy="27551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BIOINFORMATICS IN </a:t>
              </a:r>
              <a:r>
                <a:rPr b="1"/>
                <a:t>R</a:t>
              </a:r>
            </a:p>
          </p:txBody>
        </p:sp>
        <p:sp>
          <p:nvSpPr>
            <p:cNvPr id="1995" name="https://www.r-graph-gallery.com/"/>
            <p:cNvSpPr txBox="1"/>
            <p:nvPr/>
          </p:nvSpPr>
          <p:spPr>
            <a:xfrm>
              <a:off x="29403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https://www.r-graph-gallery.com/</a:t>
              </a:r>
            </a:p>
          </p:txBody>
        </p:sp>
        <p:sp>
          <p:nvSpPr>
            <p:cNvPr id="1996" name="Line"/>
            <p:cNvSpPr/>
            <p:nvPr/>
          </p:nvSpPr>
          <p:spPr>
            <a:xfrm>
              <a:off x="1590121" y="192868"/>
              <a:ext cx="1077568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2186" name="Group"/>
          <p:cNvGrpSpPr/>
          <p:nvPr/>
        </p:nvGrpSpPr>
        <p:grpSpPr>
          <a:xfrm>
            <a:off x="1526944" y="5704728"/>
            <a:ext cx="7870445" cy="7422129"/>
            <a:chOff x="0" y="0"/>
            <a:chExt cx="7870444" cy="7422128"/>
          </a:xfrm>
        </p:grpSpPr>
        <p:sp>
          <p:nvSpPr>
            <p:cNvPr id="1998" name="Rectangle"/>
            <p:cNvSpPr/>
            <p:nvPr/>
          </p:nvSpPr>
          <p:spPr>
            <a:xfrm>
              <a:off x="0" y="0"/>
              <a:ext cx="7870445" cy="7422129"/>
            </a:xfrm>
            <a:prstGeom prst="rect">
              <a:avLst/>
            </a:prstGeom>
            <a:solidFill>
              <a:srgbClr val="FFFFFF"/>
            </a:solidFill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grpSp>
          <p:nvGrpSpPr>
            <p:cNvPr id="2022" name="Group"/>
            <p:cNvGrpSpPr/>
            <p:nvPr/>
          </p:nvGrpSpPr>
          <p:grpSpPr>
            <a:xfrm>
              <a:off x="236844" y="303883"/>
              <a:ext cx="7210385" cy="3956892"/>
              <a:chOff x="-78713" y="0"/>
              <a:chExt cx="7210384" cy="3956890"/>
            </a:xfrm>
          </p:grpSpPr>
          <p:sp>
            <p:nvSpPr>
              <p:cNvPr id="1999" name="Line"/>
              <p:cNvSpPr/>
              <p:nvPr/>
            </p:nvSpPr>
            <p:spPr>
              <a:xfrm>
                <a:off x="1531797" y="3770611"/>
                <a:ext cx="3248419" cy="1"/>
              </a:xfrm>
              <a:prstGeom prst="line">
                <a:avLst/>
              </a:prstGeom>
              <a:noFill/>
              <a:ln w="25400" cap="flat">
                <a:solidFill>
                  <a:srgbClr val="81A48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  <p:pic>
            <p:nvPicPr>
              <p:cNvPr id="2000" name="illustration-of-dna-scientist-in-medical-laboratory.jpg" descr="illustration-of-dna-scientist-in-medical-laboratory.jpg"/>
              <p:cNvPicPr>
                <a:picLocks noChangeAspect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>
              <a:xfrm>
                <a:off x="2403820" y="0"/>
                <a:ext cx="4727851" cy="316175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001" name="standard_sentraldogmaet.png" descr="standard_sentraldogmaet.png"/>
              <p:cNvPicPr>
                <a:picLocks noChangeAspect="1"/>
              </p:cNvPicPr>
              <p:nvPr/>
            </p:nvPicPr>
            <p:blipFill>
              <a:blip r:embed="rId3"/>
              <a:srcRect l="29643" r="18700" b="23062"/>
              <a:stretch>
                <a:fillRect/>
              </a:stretch>
            </p:blipFill>
            <p:spPr>
              <a:xfrm>
                <a:off x="1510270" y="1213575"/>
                <a:ext cx="3107777" cy="231440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002" name="Rectangle"/>
              <p:cNvSpPr/>
              <p:nvPr/>
            </p:nvSpPr>
            <p:spPr>
              <a:xfrm>
                <a:off x="1496702" y="3054975"/>
                <a:ext cx="3113695" cy="212981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3" name="Rectangle"/>
              <p:cNvSpPr/>
              <p:nvPr/>
            </p:nvSpPr>
            <p:spPr>
              <a:xfrm>
                <a:off x="1400033" y="2838500"/>
                <a:ext cx="158506" cy="212981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4" name="Rectangle"/>
              <p:cNvSpPr/>
              <p:nvPr/>
            </p:nvSpPr>
            <p:spPr>
              <a:xfrm>
                <a:off x="1400033" y="2068916"/>
                <a:ext cx="158506" cy="212980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5" name="Rectangle"/>
              <p:cNvSpPr/>
              <p:nvPr/>
            </p:nvSpPr>
            <p:spPr>
              <a:xfrm>
                <a:off x="1376965" y="1501373"/>
                <a:ext cx="158506" cy="17282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6" name="Circle"/>
              <p:cNvSpPr/>
              <p:nvPr/>
            </p:nvSpPr>
            <p:spPr>
              <a:xfrm>
                <a:off x="2184922" y="3583083"/>
                <a:ext cx="343302" cy="345745"/>
              </a:xfrm>
              <a:prstGeom prst="ellipse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7" name="Circle"/>
              <p:cNvSpPr/>
              <p:nvPr/>
            </p:nvSpPr>
            <p:spPr>
              <a:xfrm>
                <a:off x="2699675" y="3583083"/>
                <a:ext cx="343302" cy="345745"/>
              </a:xfrm>
              <a:prstGeom prst="ellipse">
                <a:avLst/>
              </a:prstGeom>
              <a:solidFill>
                <a:srgbClr val="30525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8" name="Circle"/>
              <p:cNvSpPr/>
              <p:nvPr/>
            </p:nvSpPr>
            <p:spPr>
              <a:xfrm>
                <a:off x="3214428" y="3583083"/>
                <a:ext cx="343301" cy="345745"/>
              </a:xfrm>
              <a:prstGeom prst="ellipse">
                <a:avLst/>
              </a:prstGeom>
              <a:solidFill>
                <a:srgbClr val="4B797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9" name="Circle"/>
              <p:cNvSpPr/>
              <p:nvPr/>
            </p:nvSpPr>
            <p:spPr>
              <a:xfrm>
                <a:off x="3729180" y="3583083"/>
                <a:ext cx="343302" cy="345745"/>
              </a:xfrm>
              <a:prstGeom prst="ellipse">
                <a:avLst/>
              </a:prstGeom>
              <a:solidFill>
                <a:srgbClr val="86AB8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10" name="Circle"/>
              <p:cNvSpPr/>
              <p:nvPr/>
            </p:nvSpPr>
            <p:spPr>
              <a:xfrm>
                <a:off x="4243933" y="3583083"/>
                <a:ext cx="343301" cy="345745"/>
              </a:xfrm>
              <a:prstGeom prst="ellipse">
                <a:avLst/>
              </a:prstGeom>
              <a:solidFill>
                <a:srgbClr val="355B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11" name="Circle"/>
              <p:cNvSpPr/>
              <p:nvPr/>
            </p:nvSpPr>
            <p:spPr>
              <a:xfrm>
                <a:off x="1670170" y="3583083"/>
                <a:ext cx="343301" cy="345745"/>
              </a:xfrm>
              <a:prstGeom prst="ellipse">
                <a:avLst/>
              </a:pr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grpSp>
            <p:nvGrpSpPr>
              <p:cNvPr id="2021" name="Group"/>
              <p:cNvGrpSpPr/>
              <p:nvPr/>
            </p:nvGrpSpPr>
            <p:grpSpPr>
              <a:xfrm>
                <a:off x="-78714" y="1591443"/>
                <a:ext cx="1486141" cy="2365448"/>
                <a:chOff x="-163318" y="-94193"/>
                <a:chExt cx="1486140" cy="2365447"/>
              </a:xfrm>
            </p:grpSpPr>
            <p:sp>
              <p:nvSpPr>
                <p:cNvPr id="2012" name="DNA"/>
                <p:cNvSpPr txBox="1"/>
                <p:nvPr/>
              </p:nvSpPr>
              <p:spPr>
                <a:xfrm>
                  <a:off x="196246" y="-94194"/>
                  <a:ext cx="796383" cy="456169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lnSpc>
                      <a:spcPct val="140000"/>
                    </a:lnSpc>
                    <a:defRPr sz="24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DNA</a:t>
                  </a:r>
                </a:p>
              </p:txBody>
            </p:sp>
            <p:sp>
              <p:nvSpPr>
                <p:cNvPr id="2013" name="RNA"/>
                <p:cNvSpPr txBox="1"/>
                <p:nvPr/>
              </p:nvSpPr>
              <p:spPr>
                <a:xfrm>
                  <a:off x="185722" y="866003"/>
                  <a:ext cx="788059" cy="48256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lnSpc>
                      <a:spcPct val="140000"/>
                    </a:lnSpc>
                    <a:defRPr sz="24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RNA</a:t>
                  </a:r>
                </a:p>
              </p:txBody>
            </p:sp>
            <p:sp>
              <p:nvSpPr>
                <p:cNvPr id="2014" name="PROTEIN"/>
                <p:cNvSpPr txBox="1"/>
                <p:nvPr/>
              </p:nvSpPr>
              <p:spPr>
                <a:xfrm>
                  <a:off x="-163319" y="1852591"/>
                  <a:ext cx="1486141" cy="418664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lnSpc>
                      <a:spcPct val="140000"/>
                    </a:lnSpc>
                    <a:defRPr sz="2400">
                      <a:solidFill>
                        <a:srgbClr val="37455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r>
                    <a:t>PROTEIN</a:t>
                  </a:r>
                </a:p>
              </p:txBody>
            </p:sp>
            <p:grpSp>
              <p:nvGrpSpPr>
                <p:cNvPr id="2017" name="Group"/>
                <p:cNvGrpSpPr/>
                <p:nvPr/>
              </p:nvGrpSpPr>
              <p:grpSpPr>
                <a:xfrm>
                  <a:off x="492549" y="426326"/>
                  <a:ext cx="174406" cy="365220"/>
                  <a:chOff x="-6439" y="0"/>
                  <a:chExt cx="174404" cy="365219"/>
                </a:xfrm>
              </p:grpSpPr>
              <p:sp>
                <p:nvSpPr>
                  <p:cNvPr id="2015" name="Line"/>
                  <p:cNvSpPr/>
                  <p:nvPr/>
                </p:nvSpPr>
                <p:spPr>
                  <a:xfrm flipV="1">
                    <a:off x="82933" y="-1"/>
                    <a:ext cx="1" cy="313889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2298" name="Connection Line"/>
                  <p:cNvSpPr/>
                  <p:nvPr/>
                </p:nvSpPr>
                <p:spPr>
                  <a:xfrm>
                    <a:off x="-6440" y="256079"/>
                    <a:ext cx="174406" cy="10914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16207" extrusionOk="0">
                        <a:moveTo>
                          <a:pt x="21600" y="0"/>
                        </a:moveTo>
                        <a:cubicBezTo>
                          <a:pt x="15875" y="21169"/>
                          <a:pt x="8675" y="21600"/>
                          <a:pt x="0" y="1292"/>
                        </a:cubicBezTo>
                      </a:path>
                    </a:pathLst>
                  </a:cu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/>
                  <a:lstStyle/>
                  <a:p>
                    <a:endParaRPr/>
                  </a:p>
                </p:txBody>
              </p:sp>
            </p:grpSp>
            <p:grpSp>
              <p:nvGrpSpPr>
                <p:cNvPr id="2020" name="Group"/>
                <p:cNvGrpSpPr/>
                <p:nvPr/>
              </p:nvGrpSpPr>
              <p:grpSpPr>
                <a:xfrm>
                  <a:off x="494535" y="1388606"/>
                  <a:ext cx="174405" cy="365220"/>
                  <a:chOff x="-6439" y="0"/>
                  <a:chExt cx="174404" cy="365219"/>
                </a:xfrm>
              </p:grpSpPr>
              <p:sp>
                <p:nvSpPr>
                  <p:cNvPr id="2018" name="Line"/>
                  <p:cNvSpPr/>
                  <p:nvPr/>
                </p:nvSpPr>
                <p:spPr>
                  <a:xfrm flipV="1">
                    <a:off x="82933" y="-1"/>
                    <a:ext cx="1" cy="313889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endParaRPr/>
                  </a:p>
                </p:txBody>
              </p:sp>
              <p:sp>
                <p:nvSpPr>
                  <p:cNvPr id="2299" name="Connection Line"/>
                  <p:cNvSpPr/>
                  <p:nvPr/>
                </p:nvSpPr>
                <p:spPr>
                  <a:xfrm>
                    <a:off x="-6440" y="256079"/>
                    <a:ext cx="174406" cy="10914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16207" extrusionOk="0">
                        <a:moveTo>
                          <a:pt x="21600" y="0"/>
                        </a:moveTo>
                        <a:cubicBezTo>
                          <a:pt x="15875" y="21169"/>
                          <a:pt x="8675" y="21600"/>
                          <a:pt x="0" y="1292"/>
                        </a:cubicBezTo>
                      </a:path>
                    </a:pathLst>
                  </a:custGeom>
                  <a:noFill/>
                  <a:ln w="25400" cap="flat">
                    <a:solidFill>
                      <a:srgbClr val="374556"/>
                    </a:solidFill>
                    <a:prstDash val="solid"/>
                    <a:miter lim="400000"/>
                  </a:ln>
                  <a:effectLst/>
                </p:spPr>
                <p:txBody>
                  <a:bodyPr/>
                  <a:lstStyle/>
                  <a:p>
                    <a:endParaRPr/>
                  </a:p>
                </p:txBody>
              </p:sp>
            </p:grpSp>
          </p:grpSp>
        </p:grpSp>
        <p:sp>
          <p:nvSpPr>
            <p:cNvPr id="2023" name="Line"/>
            <p:cNvSpPr/>
            <p:nvPr/>
          </p:nvSpPr>
          <p:spPr>
            <a:xfrm rot="1140000">
              <a:off x="6210015" y="5607289"/>
              <a:ext cx="269429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CBC8EE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4" name="Line"/>
            <p:cNvSpPr/>
            <p:nvPr/>
          </p:nvSpPr>
          <p:spPr>
            <a:xfrm rot="7380000">
              <a:off x="6191029" y="5616468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CBC8EE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5" name="Line"/>
            <p:cNvSpPr/>
            <p:nvPr/>
          </p:nvSpPr>
          <p:spPr>
            <a:xfrm flipV="1">
              <a:off x="5333438" y="6142220"/>
              <a:ext cx="1" cy="12127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6" name="Line"/>
            <p:cNvSpPr/>
            <p:nvPr/>
          </p:nvSpPr>
          <p:spPr>
            <a:xfrm flipV="1">
              <a:off x="5504361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7" name="Line"/>
            <p:cNvSpPr/>
            <p:nvPr/>
          </p:nvSpPr>
          <p:spPr>
            <a:xfrm flipV="1">
              <a:off x="5551525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8" name="Line"/>
            <p:cNvSpPr/>
            <p:nvPr/>
          </p:nvSpPr>
          <p:spPr>
            <a:xfrm flipV="1">
              <a:off x="5842975" y="6892888"/>
              <a:ext cx="1" cy="46919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29" name="Line"/>
            <p:cNvSpPr/>
            <p:nvPr/>
          </p:nvSpPr>
          <p:spPr>
            <a:xfrm flipV="1">
              <a:off x="5796193" y="6728125"/>
              <a:ext cx="1" cy="626829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0" name="Line"/>
            <p:cNvSpPr/>
            <p:nvPr/>
          </p:nvSpPr>
          <p:spPr>
            <a:xfrm flipV="1">
              <a:off x="6249394" y="6613793"/>
              <a:ext cx="1" cy="74116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1" name="Line"/>
            <p:cNvSpPr/>
            <p:nvPr/>
          </p:nvSpPr>
          <p:spPr>
            <a:xfrm flipV="1">
              <a:off x="6338430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2" name="Line"/>
            <p:cNvSpPr/>
            <p:nvPr/>
          </p:nvSpPr>
          <p:spPr>
            <a:xfrm flipV="1">
              <a:off x="6594027" y="6900021"/>
              <a:ext cx="1" cy="4549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3" name="Line"/>
            <p:cNvSpPr/>
            <p:nvPr/>
          </p:nvSpPr>
          <p:spPr>
            <a:xfrm flipV="1">
              <a:off x="6641523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4" name="Line"/>
            <p:cNvSpPr/>
            <p:nvPr/>
          </p:nvSpPr>
          <p:spPr>
            <a:xfrm flipV="1">
              <a:off x="6689018" y="6973649"/>
              <a:ext cx="1" cy="381305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5" name="Line"/>
            <p:cNvSpPr/>
            <p:nvPr/>
          </p:nvSpPr>
          <p:spPr>
            <a:xfrm flipV="1">
              <a:off x="7091128" y="6618743"/>
              <a:ext cx="1" cy="73621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6" name="Line"/>
            <p:cNvSpPr/>
            <p:nvPr/>
          </p:nvSpPr>
          <p:spPr>
            <a:xfrm flipV="1">
              <a:off x="7139419" y="6339203"/>
              <a:ext cx="1" cy="101575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7" name="Line"/>
            <p:cNvSpPr/>
            <p:nvPr/>
          </p:nvSpPr>
          <p:spPr>
            <a:xfrm flipV="1">
              <a:off x="7186768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8" name="Line"/>
            <p:cNvSpPr/>
            <p:nvPr/>
          </p:nvSpPr>
          <p:spPr>
            <a:xfrm flipV="1">
              <a:off x="7412985" y="6283946"/>
              <a:ext cx="1" cy="10677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39" name="Line"/>
            <p:cNvSpPr/>
            <p:nvPr/>
          </p:nvSpPr>
          <p:spPr>
            <a:xfrm flipV="1">
              <a:off x="5749166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0" name="Line"/>
            <p:cNvSpPr/>
            <p:nvPr/>
          </p:nvSpPr>
          <p:spPr>
            <a:xfrm rot="1140000">
              <a:off x="5618824" y="6353177"/>
              <a:ext cx="269428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8783CA">
                  <a:alpha val="80000"/>
                </a:srgbClr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1" name="Line"/>
            <p:cNvSpPr/>
            <p:nvPr/>
          </p:nvSpPr>
          <p:spPr>
            <a:xfrm rot="7380000">
              <a:off x="5599838" y="6362356"/>
              <a:ext cx="277750" cy="2261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5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8783CA">
                  <a:alpha val="80000"/>
                </a:srgbClr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2" name="Line"/>
            <p:cNvSpPr/>
            <p:nvPr/>
          </p:nvSpPr>
          <p:spPr>
            <a:xfrm rot="1140000">
              <a:off x="5205713" y="5795719"/>
              <a:ext cx="269428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2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87A6C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3" name="Line"/>
            <p:cNvSpPr/>
            <p:nvPr/>
          </p:nvSpPr>
          <p:spPr>
            <a:xfrm rot="7380000">
              <a:off x="5186727" y="5804898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5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87A6C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4" name="Line"/>
            <p:cNvSpPr/>
            <p:nvPr/>
          </p:nvSpPr>
          <p:spPr>
            <a:xfrm rot="1140000">
              <a:off x="5379061" y="6191348"/>
              <a:ext cx="269428" cy="2321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2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4F8ECD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5" name="Line"/>
            <p:cNvSpPr/>
            <p:nvPr/>
          </p:nvSpPr>
          <p:spPr>
            <a:xfrm rot="7380000">
              <a:off x="5360075" y="6200526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5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4F8ECD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6" name="Line"/>
            <p:cNvSpPr/>
            <p:nvPr/>
          </p:nvSpPr>
          <p:spPr>
            <a:xfrm rot="1140000">
              <a:off x="6516226" y="6184214"/>
              <a:ext cx="269428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B5B1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7" name="Line"/>
            <p:cNvSpPr/>
            <p:nvPr/>
          </p:nvSpPr>
          <p:spPr>
            <a:xfrm rot="7380000">
              <a:off x="6497241" y="6193392"/>
              <a:ext cx="277749" cy="2261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B5B1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8" name="Line"/>
            <p:cNvSpPr/>
            <p:nvPr/>
          </p:nvSpPr>
          <p:spPr>
            <a:xfrm rot="1140000">
              <a:off x="7065474" y="5606925"/>
              <a:ext cx="269429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7E9A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49" name="Line"/>
            <p:cNvSpPr/>
            <p:nvPr/>
          </p:nvSpPr>
          <p:spPr>
            <a:xfrm rot="7380000">
              <a:off x="7046489" y="5616104"/>
              <a:ext cx="277750" cy="22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7E9AE4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0" name="Line"/>
            <p:cNvSpPr/>
            <p:nvPr/>
          </p:nvSpPr>
          <p:spPr>
            <a:xfrm rot="1140000">
              <a:off x="7290155" y="5945513"/>
              <a:ext cx="269429" cy="232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9" h="21360" extrusionOk="0">
                  <a:moveTo>
                    <a:pt x="12277" y="0"/>
                  </a:moveTo>
                  <a:cubicBezTo>
                    <a:pt x="10277" y="2002"/>
                    <a:pt x="11734" y="6045"/>
                    <a:pt x="14267" y="5523"/>
                  </a:cubicBezTo>
                  <a:cubicBezTo>
                    <a:pt x="15305" y="5310"/>
                    <a:pt x="16206" y="4020"/>
                    <a:pt x="17228" y="4555"/>
                  </a:cubicBezTo>
                  <a:cubicBezTo>
                    <a:pt x="18813" y="5383"/>
                    <a:pt x="18326" y="8335"/>
                    <a:pt x="16613" y="8279"/>
                  </a:cubicBezTo>
                  <a:cubicBezTo>
                    <a:pt x="15198" y="8353"/>
                    <a:pt x="14123" y="9881"/>
                    <a:pt x="14243" y="11650"/>
                  </a:cubicBezTo>
                  <a:cubicBezTo>
                    <a:pt x="14292" y="12369"/>
                    <a:pt x="14558" y="13050"/>
                    <a:pt x="14539" y="13772"/>
                  </a:cubicBezTo>
                  <a:cubicBezTo>
                    <a:pt x="14488" y="15656"/>
                    <a:pt x="12882" y="16811"/>
                    <a:pt x="11548" y="15922"/>
                  </a:cubicBezTo>
                  <a:cubicBezTo>
                    <a:pt x="10432" y="15403"/>
                    <a:pt x="9609" y="14196"/>
                    <a:pt x="9375" y="12737"/>
                  </a:cubicBezTo>
                  <a:cubicBezTo>
                    <a:pt x="9264" y="12044"/>
                    <a:pt x="9297" y="11327"/>
                    <a:pt x="9470" y="10657"/>
                  </a:cubicBezTo>
                  <a:cubicBezTo>
                    <a:pt x="9874" y="9674"/>
                    <a:pt x="10585" y="8946"/>
                    <a:pt x="11435" y="8645"/>
                  </a:cubicBezTo>
                  <a:cubicBezTo>
                    <a:pt x="13279" y="7994"/>
                    <a:pt x="15206" y="9343"/>
                    <a:pt x="15738" y="11657"/>
                  </a:cubicBezTo>
                  <a:cubicBezTo>
                    <a:pt x="16147" y="12239"/>
                    <a:pt x="16689" y="12651"/>
                    <a:pt x="17289" y="12837"/>
                  </a:cubicBezTo>
                  <a:cubicBezTo>
                    <a:pt x="18086" y="13084"/>
                    <a:pt x="18926" y="12920"/>
                    <a:pt x="19620" y="12381"/>
                  </a:cubicBezTo>
                  <a:cubicBezTo>
                    <a:pt x="20599" y="11687"/>
                    <a:pt x="21186" y="10370"/>
                    <a:pt x="21147" y="8958"/>
                  </a:cubicBezTo>
                  <a:cubicBezTo>
                    <a:pt x="21102" y="7308"/>
                    <a:pt x="20226" y="5867"/>
                    <a:pt x="18966" y="5368"/>
                  </a:cubicBezTo>
                  <a:cubicBezTo>
                    <a:pt x="17808" y="4581"/>
                    <a:pt x="16512" y="4172"/>
                    <a:pt x="15199" y="4178"/>
                  </a:cubicBezTo>
                  <a:cubicBezTo>
                    <a:pt x="13353" y="4187"/>
                    <a:pt x="11572" y="5008"/>
                    <a:pt x="10170" y="6498"/>
                  </a:cubicBezTo>
                  <a:lnTo>
                    <a:pt x="6357" y="8021"/>
                  </a:lnTo>
                  <a:cubicBezTo>
                    <a:pt x="5434" y="8209"/>
                    <a:pt x="4520" y="8457"/>
                    <a:pt x="3619" y="8765"/>
                  </a:cubicBezTo>
                  <a:cubicBezTo>
                    <a:pt x="2128" y="9273"/>
                    <a:pt x="597" y="10097"/>
                    <a:pt x="132" y="11909"/>
                  </a:cubicBezTo>
                  <a:cubicBezTo>
                    <a:pt x="-414" y="14038"/>
                    <a:pt x="794" y="16256"/>
                    <a:pt x="2581" y="16406"/>
                  </a:cubicBezTo>
                  <a:cubicBezTo>
                    <a:pt x="3308" y="16673"/>
                    <a:pt x="4079" y="16674"/>
                    <a:pt x="4802" y="16408"/>
                  </a:cubicBezTo>
                  <a:cubicBezTo>
                    <a:pt x="5579" y="16123"/>
                    <a:pt x="6266" y="15544"/>
                    <a:pt x="6768" y="14751"/>
                  </a:cubicBezTo>
                  <a:cubicBezTo>
                    <a:pt x="7601" y="13662"/>
                    <a:pt x="7288" y="11856"/>
                    <a:pt x="6166" y="11281"/>
                  </a:cubicBezTo>
                  <a:cubicBezTo>
                    <a:pt x="5023" y="10695"/>
                    <a:pt x="3677" y="11961"/>
                    <a:pt x="2595" y="11116"/>
                  </a:cubicBezTo>
                  <a:cubicBezTo>
                    <a:pt x="1552" y="10300"/>
                    <a:pt x="1650" y="8409"/>
                    <a:pt x="2494" y="6940"/>
                  </a:cubicBezTo>
                  <a:cubicBezTo>
                    <a:pt x="3399" y="5365"/>
                    <a:pt x="4850" y="4439"/>
                    <a:pt x="6406" y="4470"/>
                  </a:cubicBezTo>
                  <a:cubicBezTo>
                    <a:pt x="7354" y="4486"/>
                    <a:pt x="8293" y="4717"/>
                    <a:pt x="9178" y="5151"/>
                  </a:cubicBezTo>
                  <a:cubicBezTo>
                    <a:pt x="10238" y="5670"/>
                    <a:pt x="11198" y="6469"/>
                    <a:pt x="11992" y="7493"/>
                  </a:cubicBezTo>
                  <a:cubicBezTo>
                    <a:pt x="12466" y="7961"/>
                    <a:pt x="12838" y="8543"/>
                    <a:pt x="13098" y="9187"/>
                  </a:cubicBezTo>
                  <a:cubicBezTo>
                    <a:pt x="13344" y="9800"/>
                    <a:pt x="13497" y="10489"/>
                    <a:pt x="13435" y="11203"/>
                  </a:cubicBezTo>
                  <a:cubicBezTo>
                    <a:pt x="13337" y="12333"/>
                    <a:pt x="12707" y="13276"/>
                    <a:pt x="11837" y="13594"/>
                  </a:cubicBezTo>
                  <a:cubicBezTo>
                    <a:pt x="10312" y="13620"/>
                    <a:pt x="8939" y="14732"/>
                    <a:pt x="8300" y="16459"/>
                  </a:cubicBezTo>
                  <a:cubicBezTo>
                    <a:pt x="8011" y="17239"/>
                    <a:pt x="7896" y="18104"/>
                    <a:pt x="7968" y="18962"/>
                  </a:cubicBezTo>
                  <a:cubicBezTo>
                    <a:pt x="8148" y="19751"/>
                    <a:pt x="8558" y="20428"/>
                    <a:pt x="9118" y="20857"/>
                  </a:cubicBezTo>
                  <a:cubicBezTo>
                    <a:pt x="10085" y="21600"/>
                    <a:pt x="11314" y="21513"/>
                    <a:pt x="12198" y="20640"/>
                  </a:cubicBezTo>
                  <a:lnTo>
                    <a:pt x="13758" y="18333"/>
                  </a:lnTo>
                  <a:cubicBezTo>
                    <a:pt x="14129" y="17597"/>
                    <a:pt x="14648" y="16996"/>
                    <a:pt x="15262" y="16589"/>
                  </a:cubicBezTo>
                  <a:cubicBezTo>
                    <a:pt x="16091" y="16040"/>
                    <a:pt x="17041" y="15873"/>
                    <a:pt x="17979" y="15961"/>
                  </a:cubicBezTo>
                  <a:cubicBezTo>
                    <a:pt x="18952" y="16052"/>
                    <a:pt x="19898" y="16413"/>
                    <a:pt x="20749" y="17017"/>
                  </a:cubicBezTo>
                </a:path>
              </a:pathLst>
            </a:custGeom>
            <a:noFill/>
            <a:ln w="19050" cap="flat">
              <a:solidFill>
                <a:srgbClr val="928DE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1" name="Line"/>
            <p:cNvSpPr/>
            <p:nvPr/>
          </p:nvSpPr>
          <p:spPr>
            <a:xfrm rot="7380000">
              <a:off x="7271170" y="5954692"/>
              <a:ext cx="277750" cy="2261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353" extrusionOk="0">
                  <a:moveTo>
                    <a:pt x="12411" y="0"/>
                  </a:moveTo>
                  <a:cubicBezTo>
                    <a:pt x="10391" y="2034"/>
                    <a:pt x="11795" y="6044"/>
                    <a:pt x="14329" y="5477"/>
                  </a:cubicBezTo>
                  <a:cubicBezTo>
                    <a:pt x="15367" y="5245"/>
                    <a:pt x="16282" y="3942"/>
                    <a:pt x="17295" y="4457"/>
                  </a:cubicBezTo>
                  <a:cubicBezTo>
                    <a:pt x="18867" y="5255"/>
                    <a:pt x="18345" y="8211"/>
                    <a:pt x="16636" y="8186"/>
                  </a:cubicBezTo>
                  <a:cubicBezTo>
                    <a:pt x="15223" y="8285"/>
                    <a:pt x="14132" y="9830"/>
                    <a:pt x="14230" y="11593"/>
                  </a:cubicBezTo>
                  <a:cubicBezTo>
                    <a:pt x="14269" y="12309"/>
                    <a:pt x="14527" y="12985"/>
                    <a:pt x="14499" y="13706"/>
                  </a:cubicBezTo>
                  <a:cubicBezTo>
                    <a:pt x="14425" y="15587"/>
                    <a:pt x="12808" y="16769"/>
                    <a:pt x="11488" y="15906"/>
                  </a:cubicBezTo>
                  <a:cubicBezTo>
                    <a:pt x="10381" y="15408"/>
                    <a:pt x="9574" y="14218"/>
                    <a:pt x="9359" y="12766"/>
                  </a:cubicBezTo>
                  <a:cubicBezTo>
                    <a:pt x="9256" y="12076"/>
                    <a:pt x="9298" y="11360"/>
                    <a:pt x="9479" y="10688"/>
                  </a:cubicBezTo>
                  <a:cubicBezTo>
                    <a:pt x="9894" y="9699"/>
                    <a:pt x="10612" y="8960"/>
                    <a:pt x="11465" y="8644"/>
                  </a:cubicBezTo>
                  <a:cubicBezTo>
                    <a:pt x="13312" y="7961"/>
                    <a:pt x="15219" y="9273"/>
                    <a:pt x="15721" y="11573"/>
                  </a:cubicBezTo>
                  <a:cubicBezTo>
                    <a:pt x="16123" y="12146"/>
                    <a:pt x="16658" y="12547"/>
                    <a:pt x="17254" y="12722"/>
                  </a:cubicBezTo>
                  <a:cubicBezTo>
                    <a:pt x="18047" y="12955"/>
                    <a:pt x="18888" y="12776"/>
                    <a:pt x="19587" y="12226"/>
                  </a:cubicBezTo>
                  <a:cubicBezTo>
                    <a:pt x="20572" y="11515"/>
                    <a:pt x="21174" y="10190"/>
                    <a:pt x="21153" y="8781"/>
                  </a:cubicBezTo>
                  <a:cubicBezTo>
                    <a:pt x="21127" y="7135"/>
                    <a:pt x="20271" y="5712"/>
                    <a:pt x="19020" y="5237"/>
                  </a:cubicBezTo>
                  <a:cubicBezTo>
                    <a:pt x="17874" y="4473"/>
                    <a:pt x="16586" y="4088"/>
                    <a:pt x="15275" y="4118"/>
                  </a:cubicBezTo>
                  <a:cubicBezTo>
                    <a:pt x="13433" y="4160"/>
                    <a:pt x="11646" y="5012"/>
                    <a:pt x="10229" y="6524"/>
                  </a:cubicBezTo>
                  <a:lnTo>
                    <a:pt x="6405" y="8113"/>
                  </a:lnTo>
                  <a:cubicBezTo>
                    <a:pt x="5481" y="8318"/>
                    <a:pt x="4566" y="8582"/>
                    <a:pt x="3663" y="8905"/>
                  </a:cubicBezTo>
                  <a:cubicBezTo>
                    <a:pt x="2169" y="9440"/>
                    <a:pt x="631" y="10290"/>
                    <a:pt x="145" y="12107"/>
                  </a:cubicBezTo>
                  <a:cubicBezTo>
                    <a:pt x="-426" y="14242"/>
                    <a:pt x="752" y="16434"/>
                    <a:pt x="2534" y="16551"/>
                  </a:cubicBezTo>
                  <a:cubicBezTo>
                    <a:pt x="3256" y="16805"/>
                    <a:pt x="4025" y="16792"/>
                    <a:pt x="4750" y="16513"/>
                  </a:cubicBezTo>
                  <a:cubicBezTo>
                    <a:pt x="5529" y="16215"/>
                    <a:pt x="6222" y="15624"/>
                    <a:pt x="6732" y="14823"/>
                  </a:cubicBezTo>
                  <a:cubicBezTo>
                    <a:pt x="7577" y="13722"/>
                    <a:pt x="7287" y="11924"/>
                    <a:pt x="6174" y="11371"/>
                  </a:cubicBezTo>
                  <a:cubicBezTo>
                    <a:pt x="5041" y="10807"/>
                    <a:pt x="3682" y="12095"/>
                    <a:pt x="2613" y="11271"/>
                  </a:cubicBezTo>
                  <a:cubicBezTo>
                    <a:pt x="1582" y="10476"/>
                    <a:pt x="1702" y="8586"/>
                    <a:pt x="2563" y="7105"/>
                  </a:cubicBezTo>
                  <a:cubicBezTo>
                    <a:pt x="3486" y="5516"/>
                    <a:pt x="4945" y="4565"/>
                    <a:pt x="6497" y="4568"/>
                  </a:cubicBezTo>
                  <a:cubicBezTo>
                    <a:pt x="7443" y="4567"/>
                    <a:pt x="8377" y="4780"/>
                    <a:pt x="9255" y="5197"/>
                  </a:cubicBezTo>
                  <a:cubicBezTo>
                    <a:pt x="10307" y="5697"/>
                    <a:pt x="11254" y="6477"/>
                    <a:pt x="12034" y="7484"/>
                  </a:cubicBezTo>
                  <a:cubicBezTo>
                    <a:pt x="12502" y="7943"/>
                    <a:pt x="12866" y="8517"/>
                    <a:pt x="13117" y="9156"/>
                  </a:cubicBezTo>
                  <a:cubicBezTo>
                    <a:pt x="13355" y="9762"/>
                    <a:pt x="13500" y="10448"/>
                    <a:pt x="13429" y="11161"/>
                  </a:cubicBezTo>
                  <a:cubicBezTo>
                    <a:pt x="13318" y="12291"/>
                    <a:pt x="12678" y="13243"/>
                    <a:pt x="11805" y="13577"/>
                  </a:cubicBezTo>
                  <a:cubicBezTo>
                    <a:pt x="10283" y="13630"/>
                    <a:pt x="8899" y="14765"/>
                    <a:pt x="8240" y="16501"/>
                  </a:cubicBezTo>
                  <a:cubicBezTo>
                    <a:pt x="7942" y="17284"/>
                    <a:pt x="7817" y="18150"/>
                    <a:pt x="7878" y="19005"/>
                  </a:cubicBezTo>
                  <a:cubicBezTo>
                    <a:pt x="8048" y="19789"/>
                    <a:pt x="8449" y="20458"/>
                    <a:pt x="9002" y="20876"/>
                  </a:cubicBezTo>
                  <a:cubicBezTo>
                    <a:pt x="9958" y="21600"/>
                    <a:pt x="11186" y="21491"/>
                    <a:pt x="12078" y="20604"/>
                  </a:cubicBezTo>
                  <a:lnTo>
                    <a:pt x="13664" y="18273"/>
                  </a:lnTo>
                  <a:cubicBezTo>
                    <a:pt x="14043" y="17531"/>
                    <a:pt x="14568" y="16922"/>
                    <a:pt x="15187" y="16504"/>
                  </a:cubicBezTo>
                  <a:cubicBezTo>
                    <a:pt x="16020" y="15941"/>
                    <a:pt x="16970" y="15757"/>
                    <a:pt x="17905" y="15828"/>
                  </a:cubicBezTo>
                  <a:cubicBezTo>
                    <a:pt x="18875" y="15902"/>
                    <a:pt x="19814" y="16245"/>
                    <a:pt x="20656" y="16833"/>
                  </a:cubicBezTo>
                </a:path>
              </a:pathLst>
            </a:custGeom>
            <a:noFill/>
            <a:ln w="19050" cap="flat">
              <a:solidFill>
                <a:srgbClr val="928DEF"/>
              </a:solidFill>
              <a:prstDash val="solid"/>
              <a:miter lim="400000"/>
            </a:ln>
            <a:effectLst>
              <a:outerShdw blurRad="50800" dist="1016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2" name="Line"/>
            <p:cNvSpPr/>
            <p:nvPr/>
          </p:nvSpPr>
          <p:spPr>
            <a:xfrm flipV="1">
              <a:off x="5333438" y="6142220"/>
              <a:ext cx="1" cy="12127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3" name="Line"/>
            <p:cNvSpPr/>
            <p:nvPr/>
          </p:nvSpPr>
          <p:spPr>
            <a:xfrm flipV="1">
              <a:off x="5504361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4" name="Line"/>
            <p:cNvSpPr/>
            <p:nvPr/>
          </p:nvSpPr>
          <p:spPr>
            <a:xfrm flipV="1">
              <a:off x="5551525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5" name="Line"/>
            <p:cNvSpPr/>
            <p:nvPr/>
          </p:nvSpPr>
          <p:spPr>
            <a:xfrm flipV="1">
              <a:off x="5842975" y="6892888"/>
              <a:ext cx="1" cy="469198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6" name="Line"/>
            <p:cNvSpPr/>
            <p:nvPr/>
          </p:nvSpPr>
          <p:spPr>
            <a:xfrm flipV="1">
              <a:off x="5796193" y="6728125"/>
              <a:ext cx="1" cy="626829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7" name="Line"/>
            <p:cNvSpPr/>
            <p:nvPr/>
          </p:nvSpPr>
          <p:spPr>
            <a:xfrm flipV="1">
              <a:off x="6249394" y="6613793"/>
              <a:ext cx="1" cy="74116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8" name="Line"/>
            <p:cNvSpPr/>
            <p:nvPr/>
          </p:nvSpPr>
          <p:spPr>
            <a:xfrm flipV="1">
              <a:off x="6338430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59" name="Line"/>
            <p:cNvSpPr/>
            <p:nvPr/>
          </p:nvSpPr>
          <p:spPr>
            <a:xfrm flipV="1">
              <a:off x="6594027" y="6900021"/>
              <a:ext cx="1" cy="454933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0" name="Line"/>
            <p:cNvSpPr/>
            <p:nvPr/>
          </p:nvSpPr>
          <p:spPr>
            <a:xfrm flipV="1">
              <a:off x="6641523" y="6526009"/>
              <a:ext cx="1" cy="82894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1" name="Line"/>
            <p:cNvSpPr/>
            <p:nvPr/>
          </p:nvSpPr>
          <p:spPr>
            <a:xfrm flipV="1">
              <a:off x="6689018" y="6973649"/>
              <a:ext cx="1" cy="381305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2" name="Line"/>
            <p:cNvSpPr/>
            <p:nvPr/>
          </p:nvSpPr>
          <p:spPr>
            <a:xfrm flipV="1">
              <a:off x="7091128" y="6618743"/>
              <a:ext cx="1" cy="73621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3" name="Line"/>
            <p:cNvSpPr/>
            <p:nvPr/>
          </p:nvSpPr>
          <p:spPr>
            <a:xfrm flipV="1">
              <a:off x="7139419" y="6339203"/>
              <a:ext cx="1" cy="1015750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4" name="Line"/>
            <p:cNvSpPr/>
            <p:nvPr/>
          </p:nvSpPr>
          <p:spPr>
            <a:xfrm flipV="1">
              <a:off x="7186768" y="5951689"/>
              <a:ext cx="1" cy="1403264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5" name="Line"/>
            <p:cNvSpPr/>
            <p:nvPr/>
          </p:nvSpPr>
          <p:spPr>
            <a:xfrm flipV="1">
              <a:off x="7412985" y="6283946"/>
              <a:ext cx="1" cy="10677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6" name="Line"/>
            <p:cNvSpPr/>
            <p:nvPr/>
          </p:nvSpPr>
          <p:spPr>
            <a:xfrm flipV="1">
              <a:off x="5749166" y="6677572"/>
              <a:ext cx="1" cy="67738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067" name="PROTEOMICS DATA"/>
            <p:cNvSpPr txBox="1"/>
            <p:nvPr/>
          </p:nvSpPr>
          <p:spPr>
            <a:xfrm>
              <a:off x="5281490" y="4743306"/>
              <a:ext cx="2161523" cy="4642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24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PROTEOMICS DATA</a:t>
              </a:r>
            </a:p>
          </p:txBody>
        </p:sp>
        <p:grpSp>
          <p:nvGrpSpPr>
            <p:cNvPr id="2112" name="Group"/>
            <p:cNvGrpSpPr/>
            <p:nvPr/>
          </p:nvGrpSpPr>
          <p:grpSpPr>
            <a:xfrm>
              <a:off x="250955" y="6596171"/>
              <a:ext cx="3220509" cy="602622"/>
              <a:chOff x="0" y="0"/>
              <a:chExt cx="3220507" cy="602621"/>
            </a:xfrm>
          </p:grpSpPr>
          <p:sp>
            <p:nvSpPr>
              <p:cNvPr id="2068" name="Line"/>
              <p:cNvSpPr/>
              <p:nvPr/>
            </p:nvSpPr>
            <p:spPr>
              <a:xfrm>
                <a:off x="0" y="556150"/>
                <a:ext cx="3220508" cy="1"/>
              </a:xfrm>
              <a:prstGeom prst="line">
                <a:avLst/>
              </a:prstGeom>
              <a:noFill/>
              <a:ln w="635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69" name="Rectangle"/>
              <p:cNvSpPr/>
              <p:nvPr/>
            </p:nvSpPr>
            <p:spPr>
              <a:xfrm>
                <a:off x="60064" y="355983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0" name="Rectangle"/>
              <p:cNvSpPr/>
              <p:nvPr/>
            </p:nvSpPr>
            <p:spPr>
              <a:xfrm>
                <a:off x="307207" y="353497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1" name="Rectangle"/>
              <p:cNvSpPr/>
              <p:nvPr/>
            </p:nvSpPr>
            <p:spPr>
              <a:xfrm>
                <a:off x="137409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2" name="Rectangle"/>
              <p:cNvSpPr/>
              <p:nvPr/>
            </p:nvSpPr>
            <p:spPr>
              <a:xfrm>
                <a:off x="437413" y="236611"/>
                <a:ext cx="94144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3" name="Rectangle"/>
              <p:cNvSpPr/>
              <p:nvPr/>
            </p:nvSpPr>
            <p:spPr>
              <a:xfrm>
                <a:off x="1594333" y="359408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4" name="Rectangle"/>
              <p:cNvSpPr/>
              <p:nvPr/>
            </p:nvSpPr>
            <p:spPr>
              <a:xfrm>
                <a:off x="1853378" y="121918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5" name="Rectangle"/>
              <p:cNvSpPr/>
              <p:nvPr/>
            </p:nvSpPr>
            <p:spPr>
              <a:xfrm>
                <a:off x="3055887" y="355580"/>
                <a:ext cx="94144" cy="64341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6" name="Rectangle"/>
              <p:cNvSpPr/>
              <p:nvPr/>
            </p:nvSpPr>
            <p:spPr>
              <a:xfrm>
                <a:off x="2840460" y="239690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7" name="Rectangle"/>
              <p:cNvSpPr/>
              <p:nvPr/>
            </p:nvSpPr>
            <p:spPr>
              <a:xfrm>
                <a:off x="2622617" y="355580"/>
                <a:ext cx="94144" cy="69313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8" name="Rectangle"/>
              <p:cNvSpPr/>
              <p:nvPr/>
            </p:nvSpPr>
            <p:spPr>
              <a:xfrm>
                <a:off x="2483828" y="23969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79" name="Rectangle"/>
              <p:cNvSpPr/>
              <p:nvPr/>
            </p:nvSpPr>
            <p:spPr>
              <a:xfrm>
                <a:off x="2824695" y="118414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0" name="Rectangle"/>
              <p:cNvSpPr/>
              <p:nvPr/>
            </p:nvSpPr>
            <p:spPr>
              <a:xfrm>
                <a:off x="1511721" y="123293"/>
                <a:ext cx="94915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1" name="Rectangle"/>
              <p:cNvSpPr/>
              <p:nvPr/>
            </p:nvSpPr>
            <p:spPr>
              <a:xfrm>
                <a:off x="1475265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2" name="Rectangle"/>
              <p:cNvSpPr/>
              <p:nvPr/>
            </p:nvSpPr>
            <p:spPr>
              <a:xfrm>
                <a:off x="60064" y="501286"/>
                <a:ext cx="569847" cy="98704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3" name="Rectangle"/>
              <p:cNvSpPr/>
              <p:nvPr/>
            </p:nvSpPr>
            <p:spPr>
              <a:xfrm>
                <a:off x="1275865" y="504937"/>
                <a:ext cx="701468" cy="92944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4" name="Rectangle"/>
              <p:cNvSpPr/>
              <p:nvPr/>
            </p:nvSpPr>
            <p:spPr>
              <a:xfrm>
                <a:off x="2485331" y="509678"/>
                <a:ext cx="664678" cy="92944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5" name="Rectangle"/>
              <p:cNvSpPr/>
              <p:nvPr/>
            </p:nvSpPr>
            <p:spPr>
              <a:xfrm>
                <a:off x="2540373" y="125833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6" name="Rectangle"/>
              <p:cNvSpPr/>
              <p:nvPr/>
            </p:nvSpPr>
            <p:spPr>
              <a:xfrm>
                <a:off x="1812425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7" name="Rectangle"/>
              <p:cNvSpPr/>
              <p:nvPr/>
            </p:nvSpPr>
            <p:spPr>
              <a:xfrm>
                <a:off x="1622254" y="380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8" name="Rectangle"/>
              <p:cNvSpPr/>
              <p:nvPr/>
            </p:nvSpPr>
            <p:spPr>
              <a:xfrm>
                <a:off x="1828458" y="359456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89" name="Rectangle"/>
              <p:cNvSpPr/>
              <p:nvPr/>
            </p:nvSpPr>
            <p:spPr>
              <a:xfrm>
                <a:off x="1680336" y="237078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0" name="Line"/>
              <p:cNvSpPr/>
              <p:nvPr/>
            </p:nvSpPr>
            <p:spPr>
              <a:xfrm flipV="1">
                <a:off x="667957" y="290407"/>
                <a:ext cx="223238" cy="105620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1" name="Line"/>
              <p:cNvSpPr/>
              <p:nvPr/>
            </p:nvSpPr>
            <p:spPr>
              <a:xfrm flipH="1" flipV="1">
                <a:off x="890439" y="290407"/>
                <a:ext cx="223239" cy="105620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2" name="Line"/>
              <p:cNvSpPr/>
              <p:nvPr/>
            </p:nvSpPr>
            <p:spPr>
              <a:xfrm flipV="1">
                <a:off x="2012680" y="290407"/>
                <a:ext cx="223239" cy="105620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3" name="Line"/>
              <p:cNvSpPr/>
              <p:nvPr/>
            </p:nvSpPr>
            <p:spPr>
              <a:xfrm flipH="1" flipV="1">
                <a:off x="2235163" y="290407"/>
                <a:ext cx="223239" cy="105620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4" name="Rectangle"/>
              <p:cNvSpPr/>
              <p:nvPr/>
            </p:nvSpPr>
            <p:spPr>
              <a:xfrm>
                <a:off x="317621" y="236611"/>
                <a:ext cx="94143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5" name="Rectangle"/>
              <p:cNvSpPr/>
              <p:nvPr/>
            </p:nvSpPr>
            <p:spPr>
              <a:xfrm>
                <a:off x="181523" y="355983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6" name="Rectangle"/>
              <p:cNvSpPr/>
              <p:nvPr/>
            </p:nvSpPr>
            <p:spPr>
              <a:xfrm>
                <a:off x="422177" y="359768"/>
                <a:ext cx="94144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7" name="Rectangle"/>
              <p:cNvSpPr/>
              <p:nvPr/>
            </p:nvSpPr>
            <p:spPr>
              <a:xfrm>
                <a:off x="536997" y="359408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8" name="Rectangle"/>
              <p:cNvSpPr/>
              <p:nvPr/>
            </p:nvSpPr>
            <p:spPr>
              <a:xfrm>
                <a:off x="1320642" y="359408"/>
                <a:ext cx="93530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99" name="Rectangle"/>
              <p:cNvSpPr/>
              <p:nvPr/>
            </p:nvSpPr>
            <p:spPr>
              <a:xfrm>
                <a:off x="1436787" y="359408"/>
                <a:ext cx="93531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0" name="Rectangle"/>
              <p:cNvSpPr/>
              <p:nvPr/>
            </p:nvSpPr>
            <p:spPr>
              <a:xfrm>
                <a:off x="1726582" y="355983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1" name="Rectangle"/>
              <p:cNvSpPr/>
              <p:nvPr/>
            </p:nvSpPr>
            <p:spPr>
              <a:xfrm>
                <a:off x="1372770" y="23964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2" name="Rectangle"/>
              <p:cNvSpPr/>
              <p:nvPr/>
            </p:nvSpPr>
            <p:spPr>
              <a:xfrm>
                <a:off x="1631304" y="121918"/>
                <a:ext cx="94916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3" name="Rectangle"/>
              <p:cNvSpPr/>
              <p:nvPr/>
            </p:nvSpPr>
            <p:spPr>
              <a:xfrm>
                <a:off x="1371887" y="912"/>
                <a:ext cx="94143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4" name="Rectangle"/>
              <p:cNvSpPr/>
              <p:nvPr/>
            </p:nvSpPr>
            <p:spPr>
              <a:xfrm>
                <a:off x="1477720" y="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5" name="Rectangle"/>
              <p:cNvSpPr/>
              <p:nvPr/>
            </p:nvSpPr>
            <p:spPr>
              <a:xfrm>
                <a:off x="1798941" y="10222"/>
                <a:ext cx="94143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6" name="Rectangle"/>
              <p:cNvSpPr/>
              <p:nvPr/>
            </p:nvSpPr>
            <p:spPr>
              <a:xfrm>
                <a:off x="2684906" y="117560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7" name="Rectangle"/>
              <p:cNvSpPr/>
              <p:nvPr/>
            </p:nvSpPr>
            <p:spPr>
              <a:xfrm>
                <a:off x="2951089" y="236611"/>
                <a:ext cx="94143" cy="68509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8" name="Rectangle"/>
              <p:cNvSpPr/>
              <p:nvPr/>
            </p:nvSpPr>
            <p:spPr>
              <a:xfrm>
                <a:off x="2766490" y="359006"/>
                <a:ext cx="94143" cy="69313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09" name="Rectangle"/>
              <p:cNvSpPr/>
              <p:nvPr/>
            </p:nvSpPr>
            <p:spPr>
              <a:xfrm>
                <a:off x="2951089" y="355580"/>
                <a:ext cx="94143" cy="64341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0" name="Rectangle"/>
              <p:cNvSpPr/>
              <p:nvPr/>
            </p:nvSpPr>
            <p:spPr>
              <a:xfrm>
                <a:off x="2662144" y="239239"/>
                <a:ext cx="94144" cy="69313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1" name="Rectangle"/>
              <p:cNvSpPr/>
              <p:nvPr/>
            </p:nvSpPr>
            <p:spPr>
              <a:xfrm>
                <a:off x="1353843" y="121091"/>
                <a:ext cx="94144" cy="68508"/>
              </a:xfrm>
              <a:prstGeom prst="rect">
                <a:avLst/>
              </a:prstGeom>
              <a:solidFill>
                <a:srgbClr val="738DA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</p:grpSp>
        <p:grpSp>
          <p:nvGrpSpPr>
            <p:cNvPr id="2182" name="Group"/>
            <p:cNvGrpSpPr/>
            <p:nvPr/>
          </p:nvGrpSpPr>
          <p:grpSpPr>
            <a:xfrm>
              <a:off x="1204429" y="5503452"/>
              <a:ext cx="3220509" cy="886722"/>
              <a:chOff x="0" y="0"/>
              <a:chExt cx="3220507" cy="886721"/>
            </a:xfrm>
          </p:grpSpPr>
          <p:sp>
            <p:nvSpPr>
              <p:cNvPr id="2113" name="Line"/>
              <p:cNvSpPr/>
              <p:nvPr/>
            </p:nvSpPr>
            <p:spPr>
              <a:xfrm>
                <a:off x="-1" y="841207"/>
                <a:ext cx="3220509" cy="1"/>
              </a:xfrm>
              <a:prstGeom prst="line">
                <a:avLst/>
              </a:prstGeom>
              <a:noFill/>
              <a:ln w="635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4" name="Rectangle"/>
              <p:cNvSpPr/>
              <p:nvPr/>
            </p:nvSpPr>
            <p:spPr>
              <a:xfrm>
                <a:off x="60064" y="645163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5" name="Rectangle"/>
              <p:cNvSpPr/>
              <p:nvPr/>
            </p:nvSpPr>
            <p:spPr>
              <a:xfrm>
                <a:off x="307207" y="642728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6" name="Rectangle"/>
              <p:cNvSpPr/>
              <p:nvPr/>
            </p:nvSpPr>
            <p:spPr>
              <a:xfrm>
                <a:off x="137409" y="531218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7" name="Rectangle"/>
              <p:cNvSpPr/>
              <p:nvPr/>
            </p:nvSpPr>
            <p:spPr>
              <a:xfrm>
                <a:off x="437413" y="528250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8" name="Rectangle"/>
              <p:cNvSpPr/>
              <p:nvPr/>
            </p:nvSpPr>
            <p:spPr>
              <a:xfrm>
                <a:off x="478492" y="417265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19" name="Rectangle"/>
              <p:cNvSpPr/>
              <p:nvPr/>
            </p:nvSpPr>
            <p:spPr>
              <a:xfrm>
                <a:off x="290580" y="411974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0" name="Rectangle"/>
              <p:cNvSpPr/>
              <p:nvPr/>
            </p:nvSpPr>
            <p:spPr>
              <a:xfrm>
                <a:off x="114981" y="297219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1" name="Rectangle"/>
              <p:cNvSpPr/>
              <p:nvPr/>
            </p:nvSpPr>
            <p:spPr>
              <a:xfrm>
                <a:off x="364488" y="296512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2" name="Rectangle"/>
              <p:cNvSpPr/>
              <p:nvPr/>
            </p:nvSpPr>
            <p:spPr>
              <a:xfrm>
                <a:off x="1169225" y="643305"/>
                <a:ext cx="93530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3" name="Rectangle"/>
              <p:cNvSpPr/>
              <p:nvPr/>
            </p:nvSpPr>
            <p:spPr>
              <a:xfrm>
                <a:off x="1594333" y="648517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4" name="Rectangle"/>
              <p:cNvSpPr/>
              <p:nvPr/>
            </p:nvSpPr>
            <p:spPr>
              <a:xfrm>
                <a:off x="93314" y="182567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5" name="Rectangle"/>
              <p:cNvSpPr/>
              <p:nvPr/>
            </p:nvSpPr>
            <p:spPr>
              <a:xfrm>
                <a:off x="1251435" y="417265"/>
                <a:ext cx="94143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6" name="Rectangle"/>
              <p:cNvSpPr/>
              <p:nvPr/>
            </p:nvSpPr>
            <p:spPr>
              <a:xfrm>
                <a:off x="1853378" y="415919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7" name="Rectangle"/>
              <p:cNvSpPr/>
              <p:nvPr/>
            </p:nvSpPr>
            <p:spPr>
              <a:xfrm>
                <a:off x="3055887" y="644769"/>
                <a:ext cx="94144" cy="6301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8" name="Rectangle"/>
              <p:cNvSpPr/>
              <p:nvPr/>
            </p:nvSpPr>
            <p:spPr>
              <a:xfrm>
                <a:off x="2840460" y="531266"/>
                <a:ext cx="94143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29" name="Rectangle"/>
              <p:cNvSpPr/>
              <p:nvPr/>
            </p:nvSpPr>
            <p:spPr>
              <a:xfrm>
                <a:off x="2622617" y="644769"/>
                <a:ext cx="94144" cy="6788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0" name="Rectangle"/>
              <p:cNvSpPr/>
              <p:nvPr/>
            </p:nvSpPr>
            <p:spPr>
              <a:xfrm>
                <a:off x="2918029" y="296512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1" name="Rectangle"/>
              <p:cNvSpPr/>
              <p:nvPr/>
            </p:nvSpPr>
            <p:spPr>
              <a:xfrm>
                <a:off x="2483828" y="531266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2" name="Rectangle"/>
              <p:cNvSpPr/>
              <p:nvPr/>
            </p:nvSpPr>
            <p:spPr>
              <a:xfrm>
                <a:off x="2562550" y="411974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3" name="Rectangle"/>
              <p:cNvSpPr/>
              <p:nvPr/>
            </p:nvSpPr>
            <p:spPr>
              <a:xfrm>
                <a:off x="2824695" y="412488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4" name="Rectangle"/>
              <p:cNvSpPr/>
              <p:nvPr/>
            </p:nvSpPr>
            <p:spPr>
              <a:xfrm>
                <a:off x="1141023" y="531266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5" name="Rectangle"/>
              <p:cNvSpPr/>
              <p:nvPr/>
            </p:nvSpPr>
            <p:spPr>
              <a:xfrm>
                <a:off x="1511721" y="417265"/>
                <a:ext cx="94915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6" name="Rectangle"/>
              <p:cNvSpPr/>
              <p:nvPr/>
            </p:nvSpPr>
            <p:spPr>
              <a:xfrm>
                <a:off x="1475265" y="531218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7" name="Rectangle"/>
              <p:cNvSpPr/>
              <p:nvPr/>
            </p:nvSpPr>
            <p:spPr>
              <a:xfrm>
                <a:off x="60064" y="787473"/>
                <a:ext cx="569847" cy="96671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8" name="Rectangle"/>
              <p:cNvSpPr/>
              <p:nvPr/>
            </p:nvSpPr>
            <p:spPr>
              <a:xfrm>
                <a:off x="1141023" y="791049"/>
                <a:ext cx="836310" cy="91030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39" name="Rectangle"/>
              <p:cNvSpPr/>
              <p:nvPr/>
            </p:nvSpPr>
            <p:spPr>
              <a:xfrm>
                <a:off x="2485331" y="795692"/>
                <a:ext cx="664678" cy="91030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374556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0" name="Rectangle"/>
              <p:cNvSpPr/>
              <p:nvPr/>
            </p:nvSpPr>
            <p:spPr>
              <a:xfrm>
                <a:off x="3031505" y="416557"/>
                <a:ext cx="94143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1" name="Rectangle"/>
              <p:cNvSpPr/>
              <p:nvPr/>
            </p:nvSpPr>
            <p:spPr>
              <a:xfrm>
                <a:off x="1812426" y="531218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2" name="Rectangle"/>
              <p:cNvSpPr/>
              <p:nvPr/>
            </p:nvSpPr>
            <p:spPr>
              <a:xfrm>
                <a:off x="290580" y="182567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3" name="Rectangle"/>
              <p:cNvSpPr/>
              <p:nvPr/>
            </p:nvSpPr>
            <p:spPr>
              <a:xfrm>
                <a:off x="1622254" y="30023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4" name="Rectangle"/>
              <p:cNvSpPr/>
              <p:nvPr/>
            </p:nvSpPr>
            <p:spPr>
              <a:xfrm>
                <a:off x="1828458" y="648565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5" name="Rectangle"/>
              <p:cNvSpPr/>
              <p:nvPr/>
            </p:nvSpPr>
            <p:spPr>
              <a:xfrm>
                <a:off x="1680336" y="528707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6" name="Rectangle"/>
              <p:cNvSpPr/>
              <p:nvPr/>
            </p:nvSpPr>
            <p:spPr>
              <a:xfrm>
                <a:off x="439647" y="69064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7" name="Rectangle"/>
              <p:cNvSpPr/>
              <p:nvPr/>
            </p:nvSpPr>
            <p:spPr>
              <a:xfrm>
                <a:off x="188523" y="69064"/>
                <a:ext cx="93359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8" name="Line"/>
              <p:cNvSpPr/>
              <p:nvPr/>
            </p:nvSpPr>
            <p:spPr>
              <a:xfrm flipV="1">
                <a:off x="667011" y="587"/>
                <a:ext cx="896932" cy="262057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49" name="Line"/>
              <p:cNvSpPr/>
              <p:nvPr/>
            </p:nvSpPr>
            <p:spPr>
              <a:xfrm flipV="1">
                <a:off x="669896" y="344729"/>
                <a:ext cx="223239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0" name="Line"/>
              <p:cNvSpPr/>
              <p:nvPr/>
            </p:nvSpPr>
            <p:spPr>
              <a:xfrm flipH="1" flipV="1">
                <a:off x="892379" y="344729"/>
                <a:ext cx="223238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1" name="Line"/>
              <p:cNvSpPr/>
              <p:nvPr/>
            </p:nvSpPr>
            <p:spPr>
              <a:xfrm flipV="1">
                <a:off x="667957" y="580937"/>
                <a:ext cx="223238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2" name="Line"/>
              <p:cNvSpPr/>
              <p:nvPr/>
            </p:nvSpPr>
            <p:spPr>
              <a:xfrm flipH="1" flipV="1">
                <a:off x="890440" y="580937"/>
                <a:ext cx="223238" cy="103445"/>
              </a:xfrm>
              <a:prstGeom prst="line">
                <a:avLst/>
              </a:prstGeom>
              <a:noFill/>
              <a:ln w="12700" cap="flat">
                <a:solidFill>
                  <a:srgbClr val="797979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3" name="Line"/>
              <p:cNvSpPr/>
              <p:nvPr/>
            </p:nvSpPr>
            <p:spPr>
              <a:xfrm flipV="1">
                <a:off x="2012680" y="580937"/>
                <a:ext cx="223239" cy="103445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4" name="Line"/>
              <p:cNvSpPr/>
              <p:nvPr/>
            </p:nvSpPr>
            <p:spPr>
              <a:xfrm flipH="1" flipV="1">
                <a:off x="2235163" y="580937"/>
                <a:ext cx="223239" cy="103445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5" name="Rectangle"/>
              <p:cNvSpPr/>
              <p:nvPr/>
            </p:nvSpPr>
            <p:spPr>
              <a:xfrm>
                <a:off x="2526303" y="298430"/>
                <a:ext cx="94143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6" name="Rectangle"/>
              <p:cNvSpPr/>
              <p:nvPr/>
            </p:nvSpPr>
            <p:spPr>
              <a:xfrm>
                <a:off x="303344" y="6906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7" name="Rectangle"/>
              <p:cNvSpPr/>
              <p:nvPr/>
            </p:nvSpPr>
            <p:spPr>
              <a:xfrm>
                <a:off x="409503" y="182567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8" name="Rectangle"/>
              <p:cNvSpPr/>
              <p:nvPr/>
            </p:nvSpPr>
            <p:spPr>
              <a:xfrm>
                <a:off x="518561" y="30023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59" name="Rectangle"/>
              <p:cNvSpPr/>
              <p:nvPr/>
            </p:nvSpPr>
            <p:spPr>
              <a:xfrm>
                <a:off x="254064" y="295366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0" name="Rectangle"/>
              <p:cNvSpPr/>
              <p:nvPr/>
            </p:nvSpPr>
            <p:spPr>
              <a:xfrm>
                <a:off x="162964" y="409843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1" name="Rectangle"/>
              <p:cNvSpPr/>
              <p:nvPr/>
            </p:nvSpPr>
            <p:spPr>
              <a:xfrm>
                <a:off x="317621" y="528250"/>
                <a:ext cx="94143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2" name="Rectangle"/>
              <p:cNvSpPr/>
              <p:nvPr/>
            </p:nvSpPr>
            <p:spPr>
              <a:xfrm>
                <a:off x="537147" y="528250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3" name="Rectangle"/>
              <p:cNvSpPr/>
              <p:nvPr/>
            </p:nvSpPr>
            <p:spPr>
              <a:xfrm>
                <a:off x="181523" y="645163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4" name="Rectangle"/>
              <p:cNvSpPr/>
              <p:nvPr/>
            </p:nvSpPr>
            <p:spPr>
              <a:xfrm>
                <a:off x="422177" y="648870"/>
                <a:ext cx="94144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5" name="Rectangle"/>
              <p:cNvSpPr/>
              <p:nvPr/>
            </p:nvSpPr>
            <p:spPr>
              <a:xfrm>
                <a:off x="536997" y="648517"/>
                <a:ext cx="94143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6" name="Rectangle"/>
              <p:cNvSpPr/>
              <p:nvPr/>
            </p:nvSpPr>
            <p:spPr>
              <a:xfrm>
                <a:off x="1320642" y="648517"/>
                <a:ext cx="93530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7" name="Rectangle"/>
              <p:cNvSpPr/>
              <p:nvPr/>
            </p:nvSpPr>
            <p:spPr>
              <a:xfrm>
                <a:off x="1436787" y="648517"/>
                <a:ext cx="93531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8" name="Rectangle"/>
              <p:cNvSpPr/>
              <p:nvPr/>
            </p:nvSpPr>
            <p:spPr>
              <a:xfrm>
                <a:off x="1726582" y="645163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69" name="Rectangle"/>
              <p:cNvSpPr/>
              <p:nvPr/>
            </p:nvSpPr>
            <p:spPr>
              <a:xfrm>
                <a:off x="1372771" y="531218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0" name="Rectangle"/>
              <p:cNvSpPr/>
              <p:nvPr/>
            </p:nvSpPr>
            <p:spPr>
              <a:xfrm>
                <a:off x="1631304" y="415919"/>
                <a:ext cx="94916" cy="67098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1" name="Rectangle"/>
              <p:cNvSpPr/>
              <p:nvPr/>
            </p:nvSpPr>
            <p:spPr>
              <a:xfrm>
                <a:off x="1371887" y="297406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2" name="Rectangle"/>
              <p:cNvSpPr/>
              <p:nvPr/>
            </p:nvSpPr>
            <p:spPr>
              <a:xfrm>
                <a:off x="1477720" y="296512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3" name="Rectangle"/>
              <p:cNvSpPr/>
              <p:nvPr/>
            </p:nvSpPr>
            <p:spPr>
              <a:xfrm>
                <a:off x="1798941" y="306524"/>
                <a:ext cx="94144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4" name="Rectangle"/>
              <p:cNvSpPr/>
              <p:nvPr/>
            </p:nvSpPr>
            <p:spPr>
              <a:xfrm>
                <a:off x="1205823" y="296512"/>
                <a:ext cx="94143" cy="67097"/>
              </a:xfrm>
              <a:prstGeom prst="rect">
                <a:avLst/>
              </a:prstGeom>
              <a:solidFill>
                <a:srgbClr val="81A48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5" name="Rectangle"/>
              <p:cNvSpPr/>
              <p:nvPr/>
            </p:nvSpPr>
            <p:spPr>
              <a:xfrm>
                <a:off x="2719716" y="289576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6" name="Rectangle"/>
              <p:cNvSpPr/>
              <p:nvPr/>
            </p:nvSpPr>
            <p:spPr>
              <a:xfrm>
                <a:off x="2684906" y="411651"/>
                <a:ext cx="94144" cy="67097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7" name="Rectangle"/>
              <p:cNvSpPr/>
              <p:nvPr/>
            </p:nvSpPr>
            <p:spPr>
              <a:xfrm>
                <a:off x="2951089" y="528250"/>
                <a:ext cx="94143" cy="67098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8" name="Rectangle"/>
              <p:cNvSpPr/>
              <p:nvPr/>
            </p:nvSpPr>
            <p:spPr>
              <a:xfrm>
                <a:off x="2766490" y="648124"/>
                <a:ext cx="94143" cy="6788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9" name="Rectangle"/>
              <p:cNvSpPr/>
              <p:nvPr/>
            </p:nvSpPr>
            <p:spPr>
              <a:xfrm>
                <a:off x="2951089" y="644769"/>
                <a:ext cx="94143" cy="6301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80" name="Rectangle"/>
              <p:cNvSpPr/>
              <p:nvPr/>
            </p:nvSpPr>
            <p:spPr>
              <a:xfrm>
                <a:off x="2662144" y="530824"/>
                <a:ext cx="94144" cy="67885"/>
              </a:xfrm>
              <a:prstGeom prst="rect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81" name="Line"/>
              <p:cNvSpPr/>
              <p:nvPr/>
            </p:nvSpPr>
            <p:spPr>
              <a:xfrm flipH="1" flipV="1">
                <a:off x="1564029" y="0"/>
                <a:ext cx="894187" cy="263231"/>
              </a:xfrm>
              <a:prstGeom prst="line">
                <a:avLst/>
              </a:prstGeom>
              <a:noFill/>
              <a:ln w="12700" cap="flat">
                <a:solidFill>
                  <a:srgbClr val="5E5E5E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</p:grpSp>
        <p:sp>
          <p:nvSpPr>
            <p:cNvPr id="2183" name="RNA SEQ DATA"/>
            <p:cNvSpPr txBox="1"/>
            <p:nvPr/>
          </p:nvSpPr>
          <p:spPr>
            <a:xfrm>
              <a:off x="1228981" y="4743306"/>
              <a:ext cx="2404612" cy="4735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2400" b="1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RNA SEQ DATA</a:t>
              </a:r>
            </a:p>
          </p:txBody>
        </p:sp>
        <p:sp>
          <p:nvSpPr>
            <p:cNvPr id="2184" name="Line"/>
            <p:cNvSpPr/>
            <p:nvPr/>
          </p:nvSpPr>
          <p:spPr>
            <a:xfrm>
              <a:off x="19035" y="4590847"/>
              <a:ext cx="7832374" cy="1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185" name="Line"/>
            <p:cNvSpPr/>
            <p:nvPr/>
          </p:nvSpPr>
          <p:spPr>
            <a:xfrm flipH="1">
              <a:off x="4809854" y="4574698"/>
              <a:ext cx="1" cy="2841122"/>
            </a:xfrm>
            <a:prstGeom prst="line">
              <a:avLst/>
            </a:prstGeom>
            <a:noFill/>
            <a:ln w="381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294" name="Group"/>
          <p:cNvGrpSpPr/>
          <p:nvPr/>
        </p:nvGrpSpPr>
        <p:grpSpPr>
          <a:xfrm>
            <a:off x="11161610" y="4579240"/>
            <a:ext cx="11403598" cy="8667663"/>
            <a:chOff x="0" y="0"/>
            <a:chExt cx="11403596" cy="8667661"/>
          </a:xfrm>
        </p:grpSpPr>
        <p:sp>
          <p:nvSpPr>
            <p:cNvPr id="2187" name="Rounded Rectangle"/>
            <p:cNvSpPr/>
            <p:nvPr/>
          </p:nvSpPr>
          <p:spPr>
            <a:xfrm>
              <a:off x="0" y="0"/>
              <a:ext cx="11403597" cy="812260"/>
            </a:xfrm>
            <a:prstGeom prst="roundRect">
              <a:avLst>
                <a:gd name="adj" fmla="val 23453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188" name="BIOINFORMATIC ANALYSIS"/>
            <p:cNvSpPr txBox="1"/>
            <p:nvPr/>
          </p:nvSpPr>
          <p:spPr>
            <a:xfrm>
              <a:off x="3197618" y="126729"/>
              <a:ext cx="5008359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9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BIOINFORMATIC ANALYSIS</a:t>
              </a:r>
            </a:p>
          </p:txBody>
        </p:sp>
        <p:grpSp>
          <p:nvGrpSpPr>
            <p:cNvPr id="2293" name="Group"/>
            <p:cNvGrpSpPr/>
            <p:nvPr/>
          </p:nvGrpSpPr>
          <p:grpSpPr>
            <a:xfrm>
              <a:off x="33829" y="1154231"/>
              <a:ext cx="11314495" cy="7513431"/>
              <a:chOff x="0" y="0"/>
              <a:chExt cx="11314494" cy="7513430"/>
            </a:xfrm>
          </p:grpSpPr>
          <p:pic>
            <p:nvPicPr>
              <p:cNvPr id="2189" name="NaiURzB.png" descr="NaiURzB.png"/>
              <p:cNvPicPr>
                <a:picLocks noChangeAspect="1"/>
              </p:cNvPicPr>
              <p:nvPr/>
            </p:nvPicPr>
            <p:blipFill>
              <a:blip r:embed="rId4"/>
              <a:srcRect l="10791" t="6189" r="10791" b="9907"/>
              <a:stretch>
                <a:fillRect/>
              </a:stretch>
            </p:blipFill>
            <p:spPr>
              <a:xfrm>
                <a:off x="1090426" y="1406935"/>
                <a:ext cx="2507479" cy="197983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190" name="DIMENSIONALITY REDUCTION"/>
              <p:cNvSpPr txBox="1"/>
              <p:nvPr/>
            </p:nvSpPr>
            <p:spPr>
              <a:xfrm>
                <a:off x="0" y="0"/>
                <a:ext cx="4688309" cy="5166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DIMENSIONALITY REDUCTION</a:t>
                </a:r>
              </a:p>
            </p:txBody>
          </p:sp>
          <p:sp>
            <p:nvSpPr>
              <p:cNvPr id="2191" name="CLUSTERING"/>
              <p:cNvSpPr txBox="1"/>
              <p:nvPr/>
            </p:nvSpPr>
            <p:spPr>
              <a:xfrm>
                <a:off x="6089806" y="26823"/>
                <a:ext cx="2104667" cy="4630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lnSpc>
                    <a:spcPct val="140000"/>
                  </a:lnSpc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CLUSTERING</a:t>
                </a:r>
              </a:p>
            </p:txBody>
          </p:sp>
          <p:grpSp>
            <p:nvGrpSpPr>
              <p:cNvPr id="2228" name="Group"/>
              <p:cNvGrpSpPr/>
              <p:nvPr/>
            </p:nvGrpSpPr>
            <p:grpSpPr>
              <a:xfrm rot="1320000">
                <a:off x="8566956" y="5285958"/>
                <a:ext cx="2069129" cy="1538959"/>
                <a:chOff x="0" y="0"/>
                <a:chExt cx="2069128" cy="1538958"/>
              </a:xfrm>
            </p:grpSpPr>
            <p:sp>
              <p:nvSpPr>
                <p:cNvPr id="2192" name="Line"/>
                <p:cNvSpPr/>
                <p:nvPr/>
              </p:nvSpPr>
              <p:spPr>
                <a:xfrm flipV="1">
                  <a:off x="81701" y="318208"/>
                  <a:ext cx="580136" cy="797154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3" name="Line"/>
                <p:cNvSpPr/>
                <p:nvPr/>
              </p:nvSpPr>
              <p:spPr>
                <a:xfrm flipH="1" flipV="1">
                  <a:off x="725166" y="306010"/>
                  <a:ext cx="592400" cy="258925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4" name="Line"/>
                <p:cNvSpPr/>
                <p:nvPr/>
              </p:nvSpPr>
              <p:spPr>
                <a:xfrm flipH="1" flipV="1">
                  <a:off x="684002" y="278360"/>
                  <a:ext cx="614300" cy="763812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5" name="Line"/>
                <p:cNvSpPr/>
                <p:nvPr/>
              </p:nvSpPr>
              <p:spPr>
                <a:xfrm flipV="1">
                  <a:off x="561718" y="285840"/>
                  <a:ext cx="116916" cy="656800"/>
                </a:xfrm>
                <a:prstGeom prst="line">
                  <a:avLst/>
                </a:prstGeom>
                <a:noFill/>
                <a:ln w="38100" cap="flat">
                  <a:solidFill>
                    <a:srgbClr val="E7AC8C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6" name="Line"/>
                <p:cNvSpPr/>
                <p:nvPr/>
              </p:nvSpPr>
              <p:spPr>
                <a:xfrm flipH="1" flipV="1">
                  <a:off x="688131" y="282262"/>
                  <a:ext cx="104597" cy="995298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7" name="Line"/>
                <p:cNvSpPr/>
                <p:nvPr/>
              </p:nvSpPr>
              <p:spPr>
                <a:xfrm flipH="1">
                  <a:off x="543728" y="539498"/>
                  <a:ext cx="894847" cy="386653"/>
                </a:xfrm>
                <a:prstGeom prst="line">
                  <a:avLst/>
                </a:prstGeom>
                <a:noFill/>
                <a:ln w="31750" cap="flat">
                  <a:solidFill>
                    <a:srgbClr val="E7AC8C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8" name="Line"/>
                <p:cNvSpPr/>
                <p:nvPr/>
              </p:nvSpPr>
              <p:spPr>
                <a:xfrm flipH="1" flipV="1">
                  <a:off x="560305" y="893754"/>
                  <a:ext cx="204944" cy="482545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199" name="Line"/>
                <p:cNvSpPr/>
                <p:nvPr/>
              </p:nvSpPr>
              <p:spPr>
                <a:xfrm flipH="1">
                  <a:off x="747152" y="523899"/>
                  <a:ext cx="642958" cy="744797"/>
                </a:xfrm>
                <a:prstGeom prst="line">
                  <a:avLst/>
                </a:prstGeom>
                <a:noFill/>
                <a:ln w="381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0" name="Oval"/>
                <p:cNvSpPr/>
                <p:nvPr/>
              </p:nvSpPr>
              <p:spPr>
                <a:xfrm rot="21600000">
                  <a:off x="617466" y="203504"/>
                  <a:ext cx="142493" cy="147116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1" name="Line"/>
                <p:cNvSpPr/>
                <p:nvPr/>
              </p:nvSpPr>
              <p:spPr>
                <a:xfrm flipH="1">
                  <a:off x="744227" y="1048046"/>
                  <a:ext cx="554278" cy="259164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2" name="Line"/>
                <p:cNvSpPr/>
                <p:nvPr/>
              </p:nvSpPr>
              <p:spPr>
                <a:xfrm flipH="1" flipV="1">
                  <a:off x="112927" y="1135193"/>
                  <a:ext cx="555682" cy="151494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3" name="Circle"/>
                <p:cNvSpPr/>
                <p:nvPr/>
              </p:nvSpPr>
              <p:spPr>
                <a:xfrm rot="21600000">
                  <a:off x="642825" y="1203399"/>
                  <a:ext cx="222298" cy="224810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36384A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4" name="Line"/>
                <p:cNvSpPr/>
                <p:nvPr/>
              </p:nvSpPr>
              <p:spPr>
                <a:xfrm flipH="1" flipV="1">
                  <a:off x="1572099" y="44980"/>
                  <a:ext cx="288734" cy="307713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5" name="Line"/>
                <p:cNvSpPr/>
                <p:nvPr/>
              </p:nvSpPr>
              <p:spPr>
                <a:xfrm flipH="1" flipV="1">
                  <a:off x="1295657" y="1038444"/>
                  <a:ext cx="204679" cy="435362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6" name="Line"/>
                <p:cNvSpPr/>
                <p:nvPr/>
              </p:nvSpPr>
              <p:spPr>
                <a:xfrm flipV="1">
                  <a:off x="1423799" y="113594"/>
                  <a:ext cx="190535" cy="358730"/>
                </a:xfrm>
                <a:prstGeom prst="line">
                  <a:avLst/>
                </a:prstGeom>
                <a:noFill/>
                <a:ln w="38100" cap="flat">
                  <a:solidFill>
                    <a:srgbClr val="E7AC8C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7" name="Line"/>
                <p:cNvSpPr/>
                <p:nvPr/>
              </p:nvSpPr>
              <p:spPr>
                <a:xfrm flipH="1" flipV="1">
                  <a:off x="1656638" y="178513"/>
                  <a:ext cx="153187" cy="513918"/>
                </a:xfrm>
                <a:prstGeom prst="line">
                  <a:avLst/>
                </a:prstGeom>
                <a:noFill/>
                <a:ln w="190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8" name="Line"/>
                <p:cNvSpPr/>
                <p:nvPr/>
              </p:nvSpPr>
              <p:spPr>
                <a:xfrm flipH="1" flipV="1">
                  <a:off x="1583413" y="84758"/>
                  <a:ext cx="442130" cy="1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09" name="Line"/>
                <p:cNvSpPr/>
                <p:nvPr/>
              </p:nvSpPr>
              <p:spPr>
                <a:xfrm flipH="1">
                  <a:off x="1452796" y="1128347"/>
                  <a:ext cx="201018" cy="340529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0" name="Line"/>
                <p:cNvSpPr/>
                <p:nvPr/>
              </p:nvSpPr>
              <p:spPr>
                <a:xfrm flipH="1">
                  <a:off x="1456093" y="331901"/>
                  <a:ext cx="418767" cy="149866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1" name="Circle"/>
                <p:cNvSpPr/>
                <p:nvPr/>
              </p:nvSpPr>
              <p:spPr>
                <a:xfrm rot="21600000">
                  <a:off x="1508774" y="-1"/>
                  <a:ext cx="222299" cy="224811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36384A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2" name="Line"/>
                <p:cNvSpPr/>
                <p:nvPr/>
              </p:nvSpPr>
              <p:spPr>
                <a:xfrm flipH="1" flipV="1">
                  <a:off x="1419675" y="509439"/>
                  <a:ext cx="400496" cy="209603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3" name="Oval"/>
                <p:cNvSpPr/>
                <p:nvPr/>
              </p:nvSpPr>
              <p:spPr>
                <a:xfrm rot="21600000">
                  <a:off x="1265375" y="386095"/>
                  <a:ext cx="265243" cy="277144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4" name="Line"/>
                <p:cNvSpPr/>
                <p:nvPr/>
              </p:nvSpPr>
              <p:spPr>
                <a:xfrm flipH="1">
                  <a:off x="1862668" y="80271"/>
                  <a:ext cx="142845" cy="277989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5" name="Oval"/>
                <p:cNvSpPr/>
                <p:nvPr/>
              </p:nvSpPr>
              <p:spPr>
                <a:xfrm rot="21600000">
                  <a:off x="1806575" y="278627"/>
                  <a:ext cx="142492" cy="147116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6" name="Circle"/>
                <p:cNvSpPr/>
                <p:nvPr/>
              </p:nvSpPr>
              <p:spPr>
                <a:xfrm rot="21600000">
                  <a:off x="1945635" y="12412"/>
                  <a:ext cx="123494" cy="127501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7" name="Circle"/>
                <p:cNvSpPr/>
                <p:nvPr/>
              </p:nvSpPr>
              <p:spPr>
                <a:xfrm rot="21600000">
                  <a:off x="1231792" y="994169"/>
                  <a:ext cx="123494" cy="127500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8" name="Line"/>
                <p:cNvSpPr/>
                <p:nvPr/>
              </p:nvSpPr>
              <p:spPr>
                <a:xfrm>
                  <a:off x="1656577" y="1097444"/>
                  <a:ext cx="274028" cy="292039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19" name="Line"/>
                <p:cNvSpPr/>
                <p:nvPr/>
              </p:nvSpPr>
              <p:spPr>
                <a:xfrm flipV="1">
                  <a:off x="1488732" y="1362986"/>
                  <a:ext cx="455468" cy="86570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0" name="Oval"/>
                <p:cNvSpPr/>
                <p:nvPr/>
              </p:nvSpPr>
              <p:spPr>
                <a:xfrm rot="21600000">
                  <a:off x="1862844" y="1302162"/>
                  <a:ext cx="142493" cy="147116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1" name="Oval"/>
                <p:cNvSpPr/>
                <p:nvPr/>
              </p:nvSpPr>
              <p:spPr>
                <a:xfrm rot="21600000">
                  <a:off x="1404183" y="1368550"/>
                  <a:ext cx="157014" cy="170408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2" name="Line"/>
                <p:cNvSpPr/>
                <p:nvPr/>
              </p:nvSpPr>
              <p:spPr>
                <a:xfrm flipV="1">
                  <a:off x="1666842" y="743733"/>
                  <a:ext cx="150193" cy="360391"/>
                </a:xfrm>
                <a:prstGeom prst="line">
                  <a:avLst/>
                </a:prstGeom>
                <a:noFill/>
                <a:ln w="2540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3" name="Oval"/>
                <p:cNvSpPr/>
                <p:nvPr/>
              </p:nvSpPr>
              <p:spPr>
                <a:xfrm rot="21600000">
                  <a:off x="1740772" y="651510"/>
                  <a:ext cx="142493" cy="147116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4" name="Oval"/>
                <p:cNvSpPr/>
                <p:nvPr/>
              </p:nvSpPr>
              <p:spPr>
                <a:xfrm rot="21600000">
                  <a:off x="1625146" y="1061469"/>
                  <a:ext cx="80661" cy="85963"/>
                </a:xfrm>
                <a:prstGeom prst="ellipse">
                  <a:avLst/>
                </a:prstGeom>
                <a:solidFill>
                  <a:srgbClr val="415969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5" name="Line"/>
                <p:cNvSpPr/>
                <p:nvPr/>
              </p:nvSpPr>
              <p:spPr>
                <a:xfrm flipH="1">
                  <a:off x="56963" y="911271"/>
                  <a:ext cx="527143" cy="255790"/>
                </a:xfrm>
                <a:prstGeom prst="line">
                  <a:avLst/>
                </a:prstGeom>
                <a:noFill/>
                <a:ln w="31750" cap="flat">
                  <a:solidFill>
                    <a:srgbClr val="525067"/>
                  </a:solidFill>
                  <a:prstDash val="solid"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6" name="Oval"/>
                <p:cNvSpPr/>
                <p:nvPr/>
              </p:nvSpPr>
              <p:spPr>
                <a:xfrm rot="21600000">
                  <a:off x="-1" y="1061469"/>
                  <a:ext cx="142493" cy="147115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227" name="Oval"/>
                <p:cNvSpPr/>
                <p:nvPr/>
              </p:nvSpPr>
              <p:spPr>
                <a:xfrm rot="21600000">
                  <a:off x="486874" y="820470"/>
                  <a:ext cx="157014" cy="170409"/>
                </a:xfrm>
                <a:prstGeom prst="ellipse">
                  <a:avLst/>
                </a:prstGeom>
                <a:solidFill>
                  <a:srgbClr val="7FA287"/>
                </a:solidFill>
                <a:ln w="12700" cap="flat">
                  <a:noFill/>
                  <a:miter lim="400000"/>
                </a:ln>
                <a:effectLst>
                  <a:outerShdw blurRad="101600" dist="50800" dir="5400000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</p:grpSp>
          <p:grpSp>
            <p:nvGrpSpPr>
              <p:cNvPr id="2285" name="Group"/>
              <p:cNvGrpSpPr/>
              <p:nvPr/>
            </p:nvGrpSpPr>
            <p:grpSpPr>
              <a:xfrm>
                <a:off x="3594699" y="5192935"/>
                <a:ext cx="1997407" cy="1807737"/>
                <a:chOff x="0" y="0"/>
                <a:chExt cx="1997405" cy="1807736"/>
              </a:xfrm>
            </p:grpSpPr>
            <p:grpSp>
              <p:nvGrpSpPr>
                <p:cNvPr id="2242" name="Group"/>
                <p:cNvGrpSpPr/>
                <p:nvPr/>
              </p:nvGrpSpPr>
              <p:grpSpPr>
                <a:xfrm>
                  <a:off x="928534" y="1145855"/>
                  <a:ext cx="979347" cy="661882"/>
                  <a:chOff x="0" y="0"/>
                  <a:chExt cx="979345" cy="661880"/>
                </a:xfrm>
              </p:grpSpPr>
              <p:sp>
                <p:nvSpPr>
                  <p:cNvPr id="2229" name="Circle"/>
                  <p:cNvSpPr/>
                  <p:nvPr/>
                </p:nvSpPr>
                <p:spPr>
                  <a:xfrm>
                    <a:off x="0" y="473545"/>
                    <a:ext cx="188336" cy="188336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0" name="Circle"/>
                  <p:cNvSpPr/>
                  <p:nvPr/>
                </p:nvSpPr>
                <p:spPr>
                  <a:xfrm>
                    <a:off x="263669" y="473545"/>
                    <a:ext cx="188337" cy="188336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1" name="Circle"/>
                  <p:cNvSpPr/>
                  <p:nvPr/>
                </p:nvSpPr>
                <p:spPr>
                  <a:xfrm>
                    <a:off x="527340" y="473545"/>
                    <a:ext cx="188336" cy="188336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2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3" name="Line"/>
                  <p:cNvSpPr/>
                  <p:nvPr/>
                </p:nvSpPr>
                <p:spPr>
                  <a:xfrm flipV="1">
                    <a:off x="280803" y="95458"/>
                    <a:ext cx="175019" cy="175020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4" name="Line"/>
                  <p:cNvSpPr/>
                  <p:nvPr/>
                </p:nvSpPr>
                <p:spPr>
                  <a:xfrm flipH="1" flipV="1">
                    <a:off x="747965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5" name="Line"/>
                  <p:cNvSpPr/>
                  <p:nvPr/>
                </p:nvSpPr>
                <p:spPr>
                  <a:xfrm flipV="1">
                    <a:off x="9409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6" name="Line"/>
                  <p:cNvSpPr/>
                  <p:nvPr/>
                </p:nvSpPr>
                <p:spPr>
                  <a:xfrm flipV="1">
                    <a:off x="62143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7" name="Line"/>
                  <p:cNvSpPr/>
                  <p:nvPr/>
                </p:nvSpPr>
                <p:spPr>
                  <a:xfrm flipH="1" flipV="1">
                    <a:off x="222432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8" name="Line"/>
                  <p:cNvSpPr/>
                  <p:nvPr/>
                </p:nvSpPr>
                <p:spPr>
                  <a:xfrm flipH="1" flipV="1">
                    <a:off x="525330" y="95458"/>
                    <a:ext cx="192355" cy="155767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39" name="Circle"/>
                  <p:cNvSpPr/>
                  <p:nvPr/>
                </p:nvSpPr>
                <p:spPr>
                  <a:xfrm>
                    <a:off x="394764" y="0"/>
                    <a:ext cx="188336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0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1" name="Circle"/>
                  <p:cNvSpPr/>
                  <p:nvPr/>
                </p:nvSpPr>
                <p:spPr>
                  <a:xfrm>
                    <a:off x="791009" y="473545"/>
                    <a:ext cx="188337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2256" name="Group"/>
                <p:cNvGrpSpPr/>
                <p:nvPr/>
              </p:nvGrpSpPr>
              <p:grpSpPr>
                <a:xfrm>
                  <a:off x="1018060" y="-1"/>
                  <a:ext cx="979346" cy="661883"/>
                  <a:chOff x="0" y="0"/>
                  <a:chExt cx="979345" cy="661881"/>
                </a:xfrm>
              </p:grpSpPr>
              <p:sp>
                <p:nvSpPr>
                  <p:cNvPr id="2243" name="Circle"/>
                  <p:cNvSpPr/>
                  <p:nvPr/>
                </p:nvSpPr>
                <p:spPr>
                  <a:xfrm>
                    <a:off x="0" y="47354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4" name="Circle"/>
                  <p:cNvSpPr/>
                  <p:nvPr/>
                </p:nvSpPr>
                <p:spPr>
                  <a:xfrm>
                    <a:off x="26366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5" name="Circle"/>
                  <p:cNvSpPr/>
                  <p:nvPr/>
                </p:nvSpPr>
                <p:spPr>
                  <a:xfrm>
                    <a:off x="52733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6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7" name="Line"/>
                  <p:cNvSpPr/>
                  <p:nvPr/>
                </p:nvSpPr>
                <p:spPr>
                  <a:xfrm flipV="1">
                    <a:off x="280803" y="95458"/>
                    <a:ext cx="175019" cy="175020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8" name="Line"/>
                  <p:cNvSpPr/>
                  <p:nvPr/>
                </p:nvSpPr>
                <p:spPr>
                  <a:xfrm flipH="1" flipV="1">
                    <a:off x="747965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49" name="Line"/>
                  <p:cNvSpPr/>
                  <p:nvPr/>
                </p:nvSpPr>
                <p:spPr>
                  <a:xfrm flipV="1">
                    <a:off x="9409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0" name="Line"/>
                  <p:cNvSpPr/>
                  <p:nvPr/>
                </p:nvSpPr>
                <p:spPr>
                  <a:xfrm flipV="1">
                    <a:off x="62143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1" name="Line"/>
                  <p:cNvSpPr/>
                  <p:nvPr/>
                </p:nvSpPr>
                <p:spPr>
                  <a:xfrm flipH="1" flipV="1">
                    <a:off x="222432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2" name="Line"/>
                  <p:cNvSpPr/>
                  <p:nvPr/>
                </p:nvSpPr>
                <p:spPr>
                  <a:xfrm flipH="1" flipV="1">
                    <a:off x="525330" y="95459"/>
                    <a:ext cx="192355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3" name="Circle"/>
                  <p:cNvSpPr/>
                  <p:nvPr/>
                </p:nvSpPr>
                <p:spPr>
                  <a:xfrm>
                    <a:off x="394764" y="0"/>
                    <a:ext cx="188336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4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5" name="Circle"/>
                  <p:cNvSpPr/>
                  <p:nvPr/>
                </p:nvSpPr>
                <p:spPr>
                  <a:xfrm>
                    <a:off x="791009" y="47354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2270" name="Group"/>
                <p:cNvGrpSpPr/>
                <p:nvPr/>
              </p:nvGrpSpPr>
              <p:grpSpPr>
                <a:xfrm>
                  <a:off x="513197" y="231537"/>
                  <a:ext cx="979347" cy="661882"/>
                  <a:chOff x="0" y="0"/>
                  <a:chExt cx="979345" cy="661881"/>
                </a:xfrm>
              </p:grpSpPr>
              <p:sp>
                <p:nvSpPr>
                  <p:cNvPr id="2257" name="Circle"/>
                  <p:cNvSpPr/>
                  <p:nvPr/>
                </p:nvSpPr>
                <p:spPr>
                  <a:xfrm>
                    <a:off x="0" y="47354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8" name="Circle"/>
                  <p:cNvSpPr/>
                  <p:nvPr/>
                </p:nvSpPr>
                <p:spPr>
                  <a:xfrm>
                    <a:off x="26366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59" name="Circle"/>
                  <p:cNvSpPr/>
                  <p:nvPr/>
                </p:nvSpPr>
                <p:spPr>
                  <a:xfrm>
                    <a:off x="79100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0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1" name="Line"/>
                  <p:cNvSpPr/>
                  <p:nvPr/>
                </p:nvSpPr>
                <p:spPr>
                  <a:xfrm flipV="1">
                    <a:off x="263468" y="95458"/>
                    <a:ext cx="192354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2" name="Line"/>
                  <p:cNvSpPr/>
                  <p:nvPr/>
                </p:nvSpPr>
                <p:spPr>
                  <a:xfrm flipH="1" flipV="1">
                    <a:off x="747965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3" name="Line"/>
                  <p:cNvSpPr/>
                  <p:nvPr/>
                </p:nvSpPr>
                <p:spPr>
                  <a:xfrm flipV="1">
                    <a:off x="9409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4" name="Line"/>
                  <p:cNvSpPr/>
                  <p:nvPr/>
                </p:nvSpPr>
                <p:spPr>
                  <a:xfrm flipV="1">
                    <a:off x="621430" y="323556"/>
                    <a:ext cx="123758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5" name="Line"/>
                  <p:cNvSpPr/>
                  <p:nvPr/>
                </p:nvSpPr>
                <p:spPr>
                  <a:xfrm flipH="1" flipV="1">
                    <a:off x="222432" y="323556"/>
                    <a:ext cx="123757" cy="214354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6" name="Line"/>
                  <p:cNvSpPr/>
                  <p:nvPr/>
                </p:nvSpPr>
                <p:spPr>
                  <a:xfrm flipH="1" flipV="1">
                    <a:off x="525330" y="95458"/>
                    <a:ext cx="192355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7" name="Circle"/>
                  <p:cNvSpPr/>
                  <p:nvPr/>
                </p:nvSpPr>
                <p:spPr>
                  <a:xfrm>
                    <a:off x="394764" y="0"/>
                    <a:ext cx="188337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8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69" name="Circle"/>
                  <p:cNvSpPr/>
                  <p:nvPr/>
                </p:nvSpPr>
                <p:spPr>
                  <a:xfrm>
                    <a:off x="527339" y="47354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2284" name="Group"/>
                <p:cNvGrpSpPr/>
                <p:nvPr/>
              </p:nvGrpSpPr>
              <p:grpSpPr>
                <a:xfrm>
                  <a:off x="0" y="475243"/>
                  <a:ext cx="979346" cy="661882"/>
                  <a:chOff x="0" y="0"/>
                  <a:chExt cx="979345" cy="661881"/>
                </a:xfrm>
              </p:grpSpPr>
              <p:sp>
                <p:nvSpPr>
                  <p:cNvPr id="2271" name="Circle"/>
                  <p:cNvSpPr/>
                  <p:nvPr/>
                </p:nvSpPr>
                <p:spPr>
                  <a:xfrm>
                    <a:off x="0" y="473545"/>
                    <a:ext cx="188336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2" name="Circle"/>
                  <p:cNvSpPr/>
                  <p:nvPr/>
                </p:nvSpPr>
                <p:spPr>
                  <a:xfrm>
                    <a:off x="52733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3" name="Line"/>
                  <p:cNvSpPr/>
                  <p:nvPr/>
                </p:nvSpPr>
                <p:spPr>
                  <a:xfrm flipV="1">
                    <a:off x="280803" y="95458"/>
                    <a:ext cx="175019" cy="175020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4" name="Line"/>
                  <p:cNvSpPr/>
                  <p:nvPr/>
                </p:nvSpPr>
                <p:spPr>
                  <a:xfrm flipH="1" flipV="1">
                    <a:off x="747965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5" name="Line"/>
                  <p:cNvSpPr/>
                  <p:nvPr/>
                </p:nvSpPr>
                <p:spPr>
                  <a:xfrm flipV="1">
                    <a:off x="94090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6" name="Line"/>
                  <p:cNvSpPr/>
                  <p:nvPr/>
                </p:nvSpPr>
                <p:spPr>
                  <a:xfrm flipV="1">
                    <a:off x="621430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7" name="Line"/>
                  <p:cNvSpPr/>
                  <p:nvPr/>
                </p:nvSpPr>
                <p:spPr>
                  <a:xfrm flipH="1" flipV="1">
                    <a:off x="222432" y="323557"/>
                    <a:ext cx="123758" cy="214353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82A8BF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8" name="Line"/>
                  <p:cNvSpPr/>
                  <p:nvPr/>
                </p:nvSpPr>
                <p:spPr>
                  <a:xfrm flipH="1" flipV="1">
                    <a:off x="525330" y="95459"/>
                    <a:ext cx="192355" cy="155766"/>
                  </a:xfrm>
                  <a:prstGeom prst="line">
                    <a:avLst/>
                  </a:prstGeom>
                  <a:noFill/>
                  <a:ln w="25400" cap="flat">
                    <a:solidFill>
                      <a:srgbClr val="525067"/>
                    </a:solidFill>
                    <a:prstDash val="solid"/>
                    <a:miter lim="8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t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79" name="Circle"/>
                  <p:cNvSpPr/>
                  <p:nvPr/>
                </p:nvSpPr>
                <p:spPr>
                  <a:xfrm>
                    <a:off x="394764" y="0"/>
                    <a:ext cx="188336" cy="188336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80" name="Circle"/>
                  <p:cNvSpPr/>
                  <p:nvPr/>
                </p:nvSpPr>
                <p:spPr>
                  <a:xfrm>
                    <a:off x="646618" y="20987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81" name="Circle"/>
                  <p:cNvSpPr/>
                  <p:nvPr/>
                </p:nvSpPr>
                <p:spPr>
                  <a:xfrm>
                    <a:off x="791009" y="473545"/>
                    <a:ext cx="188337" cy="188337"/>
                  </a:xfrm>
                  <a:prstGeom prst="ellipse">
                    <a:avLst/>
                  </a:prstGeom>
                  <a:solidFill>
                    <a:srgbClr val="525067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82" name="Circle"/>
                  <p:cNvSpPr/>
                  <p:nvPr/>
                </p:nvSpPr>
                <p:spPr>
                  <a:xfrm>
                    <a:off x="131835" y="209875"/>
                    <a:ext cx="188336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2283" name="Circle"/>
                  <p:cNvSpPr/>
                  <p:nvPr/>
                </p:nvSpPr>
                <p:spPr>
                  <a:xfrm>
                    <a:off x="263669" y="473545"/>
                    <a:ext cx="188337" cy="188337"/>
                  </a:xfrm>
                  <a:prstGeom prst="ellipse">
                    <a:avLst/>
                  </a:prstGeom>
                  <a:solidFill>
                    <a:srgbClr val="82A8BF"/>
                  </a:solidFill>
                  <a:ln w="12700" cap="flat">
                    <a:noFill/>
                    <a:miter lim="400000"/>
                  </a:ln>
                  <a:effectLst>
                    <a:outerShdw blurRad="101600" dist="50800" dir="5400000" rotWithShape="0">
                      <a:srgbClr val="000000">
                        <a:alpha val="25000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914400">
                      <a:defRPr sz="1800"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</p:grpSp>
          <p:pic>
            <p:nvPicPr>
              <p:cNvPr id="2286" name="005-visualizing-dendrograms-cutree-1.png" descr="005-visualizing-dendrograms-cutree-1.png"/>
              <p:cNvPicPr>
                <a:picLocks noChangeAspect="1"/>
              </p:cNvPicPr>
              <p:nvPr/>
            </p:nvPicPr>
            <p:blipFill>
              <a:blip r:embed="rId5"/>
              <a:srcRect l="10919" t="9574" r="21851" b="17640"/>
              <a:stretch>
                <a:fillRect/>
              </a:stretch>
            </p:blipFill>
            <p:spPr>
              <a:xfrm>
                <a:off x="6023284" y="1297702"/>
                <a:ext cx="2190611" cy="162537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287" name="NETWORK ANALYSIS"/>
              <p:cNvSpPr txBox="1"/>
              <p:nvPr/>
            </p:nvSpPr>
            <p:spPr>
              <a:xfrm>
                <a:off x="8001861" y="4029680"/>
                <a:ext cx="3312634" cy="4795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NETWORK ANALYSIS</a:t>
                </a:r>
              </a:p>
            </p:txBody>
          </p:sp>
          <p:sp>
            <p:nvSpPr>
              <p:cNvPr id="2288" name="Circle"/>
              <p:cNvSpPr/>
              <p:nvPr/>
            </p:nvSpPr>
            <p:spPr>
              <a:xfrm>
                <a:off x="5748982" y="858537"/>
                <a:ext cx="2786314" cy="2786314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289" name="MACHINE LEARNING"/>
              <p:cNvSpPr txBox="1"/>
              <p:nvPr/>
            </p:nvSpPr>
            <p:spPr>
              <a:xfrm>
                <a:off x="3142429" y="3998757"/>
                <a:ext cx="3205177" cy="54141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400" b="1">
                    <a:solidFill>
                      <a:srgbClr val="37455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t>MACHINE LEARNING</a:t>
                </a:r>
              </a:p>
            </p:txBody>
          </p:sp>
          <p:sp>
            <p:nvSpPr>
              <p:cNvPr id="2290" name="Circle"/>
              <p:cNvSpPr/>
              <p:nvPr/>
            </p:nvSpPr>
            <p:spPr>
              <a:xfrm>
                <a:off x="950977" y="858404"/>
                <a:ext cx="2786315" cy="2786314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291" name="Circle"/>
              <p:cNvSpPr/>
              <p:nvPr/>
            </p:nvSpPr>
            <p:spPr>
              <a:xfrm>
                <a:off x="3351860" y="4727116"/>
                <a:ext cx="2786314" cy="2786315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292" name="Circle"/>
              <p:cNvSpPr/>
              <p:nvPr/>
            </p:nvSpPr>
            <p:spPr>
              <a:xfrm>
                <a:off x="8265021" y="4727116"/>
                <a:ext cx="2786314" cy="2786315"/>
              </a:xfrm>
              <a:prstGeom prst="ellipse">
                <a:avLst/>
              </a:prstGeom>
              <a:noFill/>
              <a:ln w="127000" cap="flat">
                <a:solidFill>
                  <a:srgbClr val="374556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</p:grpSp>
      <p:sp>
        <p:nvSpPr>
          <p:cNvPr id="2295" name="Rounded Rectangle"/>
          <p:cNvSpPr/>
          <p:nvPr/>
        </p:nvSpPr>
        <p:spPr>
          <a:xfrm>
            <a:off x="1467607" y="4579240"/>
            <a:ext cx="7989119" cy="812260"/>
          </a:xfrm>
          <a:prstGeom prst="roundRect">
            <a:avLst>
              <a:gd name="adj" fmla="val 23453"/>
            </a:avLst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96" name="HIGH THROUGHPUT DATA"/>
          <p:cNvSpPr txBox="1"/>
          <p:nvPr/>
        </p:nvSpPr>
        <p:spPr>
          <a:xfrm>
            <a:off x="3064250" y="4705970"/>
            <a:ext cx="479583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9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HIGH THROUGHPUT DATA</a:t>
            </a:r>
          </a:p>
        </p:txBody>
      </p:sp>
      <p:sp>
        <p:nvSpPr>
          <p:cNvPr id="2297" name="36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36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4" grpId="1" animBg="1" advAuto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1" name="Полилиния 174"/>
          <p:cNvSpPr/>
          <p:nvPr/>
        </p:nvSpPr>
        <p:spPr>
          <a:xfrm flipH="1">
            <a:off x="-89175" y="8421416"/>
            <a:ext cx="24561550" cy="53070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28" y="0"/>
                </a:moveTo>
                <a:lnTo>
                  <a:pt x="8145" y="945"/>
                </a:lnTo>
                <a:lnTo>
                  <a:pt x="11543" y="63"/>
                </a:lnTo>
                <a:lnTo>
                  <a:pt x="13950" y="1008"/>
                </a:lnTo>
                <a:lnTo>
                  <a:pt x="18472" y="63"/>
                </a:lnTo>
                <a:lnTo>
                  <a:pt x="21600" y="840"/>
                </a:lnTo>
                <a:lnTo>
                  <a:pt x="21600" y="21600"/>
                </a:lnTo>
                <a:lnTo>
                  <a:pt x="0" y="21600"/>
                </a:lnTo>
                <a:lnTo>
                  <a:pt x="0" y="649"/>
                </a:lnTo>
                <a:close/>
              </a:path>
            </a:pathLst>
          </a:custGeom>
          <a:solidFill>
            <a:srgbClr val="5D89B0">
              <a:alpha val="59862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02" name="Полилиния 49"/>
          <p:cNvSpPr/>
          <p:nvPr/>
        </p:nvSpPr>
        <p:spPr>
          <a:xfrm>
            <a:off x="-101075" y="8605969"/>
            <a:ext cx="24440598" cy="50936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28" y="0"/>
                </a:moveTo>
                <a:lnTo>
                  <a:pt x="8145" y="945"/>
                </a:lnTo>
                <a:lnTo>
                  <a:pt x="11542" y="63"/>
                </a:lnTo>
                <a:lnTo>
                  <a:pt x="13950" y="1008"/>
                </a:lnTo>
                <a:lnTo>
                  <a:pt x="18472" y="63"/>
                </a:lnTo>
                <a:lnTo>
                  <a:pt x="21600" y="840"/>
                </a:lnTo>
                <a:lnTo>
                  <a:pt x="21600" y="21600"/>
                </a:lnTo>
                <a:lnTo>
                  <a:pt x="0" y="21600"/>
                </a:lnTo>
                <a:lnTo>
                  <a:pt x="0" y="649"/>
                </a:lnTo>
                <a:close/>
              </a:path>
            </a:pathLst>
          </a:custGeom>
          <a:solidFill>
            <a:srgbClr val="557D9F">
              <a:alpha val="60062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312" name="Group"/>
          <p:cNvGrpSpPr/>
          <p:nvPr/>
        </p:nvGrpSpPr>
        <p:grpSpPr>
          <a:xfrm>
            <a:off x="9057225" y="6602363"/>
            <a:ext cx="6123998" cy="6995876"/>
            <a:chOff x="0" y="0"/>
            <a:chExt cx="6123996" cy="6995875"/>
          </a:xfrm>
        </p:grpSpPr>
        <p:sp>
          <p:nvSpPr>
            <p:cNvPr id="2303" name="Полилиния 50"/>
            <p:cNvSpPr/>
            <p:nvPr/>
          </p:nvSpPr>
          <p:spPr>
            <a:xfrm>
              <a:off x="29395" y="1996423"/>
              <a:ext cx="6094602" cy="3158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71"/>
                  </a:moveTo>
                  <a:lnTo>
                    <a:pt x="7139" y="15247"/>
                  </a:lnTo>
                  <a:lnTo>
                    <a:pt x="11368" y="2541"/>
                  </a:lnTo>
                  <a:lnTo>
                    <a:pt x="15416" y="10165"/>
                  </a:lnTo>
                  <a:lnTo>
                    <a:pt x="21600" y="0"/>
                  </a:lnTo>
                  <a:lnTo>
                    <a:pt x="15825" y="19059"/>
                  </a:lnTo>
                  <a:lnTo>
                    <a:pt x="11960" y="10165"/>
                  </a:lnTo>
                  <a:lnTo>
                    <a:pt x="6912" y="21600"/>
                  </a:lnTo>
                  <a:lnTo>
                    <a:pt x="2137" y="6353"/>
                  </a:lnTo>
                </a:path>
              </a:pathLst>
            </a:custGeom>
            <a:solidFill>
              <a:srgbClr val="2086C0">
                <a:alpha val="62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04" name="Freeform 5"/>
            <p:cNvSpPr/>
            <p:nvPr/>
          </p:nvSpPr>
          <p:spPr>
            <a:xfrm>
              <a:off x="1116553" y="2116495"/>
              <a:ext cx="4078217" cy="48793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1" y="0"/>
                  </a:moveTo>
                  <a:lnTo>
                    <a:pt x="0" y="2190"/>
                  </a:lnTo>
                  <a:lnTo>
                    <a:pt x="1246" y="5254"/>
                  </a:lnTo>
                  <a:lnTo>
                    <a:pt x="1246" y="7407"/>
                  </a:lnTo>
                  <a:lnTo>
                    <a:pt x="4758" y="10370"/>
                  </a:lnTo>
                  <a:lnTo>
                    <a:pt x="6289" y="15624"/>
                  </a:lnTo>
                  <a:lnTo>
                    <a:pt x="7655" y="14624"/>
                  </a:lnTo>
                  <a:lnTo>
                    <a:pt x="11003" y="21600"/>
                  </a:lnTo>
                  <a:lnTo>
                    <a:pt x="12639" y="20207"/>
                  </a:lnTo>
                  <a:lnTo>
                    <a:pt x="13825" y="11319"/>
                  </a:lnTo>
                  <a:lnTo>
                    <a:pt x="15986" y="13712"/>
                  </a:lnTo>
                  <a:lnTo>
                    <a:pt x="17232" y="10851"/>
                  </a:lnTo>
                  <a:lnTo>
                    <a:pt x="20069" y="9027"/>
                  </a:lnTo>
                  <a:lnTo>
                    <a:pt x="20744" y="5824"/>
                  </a:lnTo>
                  <a:lnTo>
                    <a:pt x="21030" y="2482"/>
                  </a:lnTo>
                  <a:lnTo>
                    <a:pt x="21600" y="139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2646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5" name="Freeform 6"/>
            <p:cNvSpPr/>
            <p:nvPr/>
          </p:nvSpPr>
          <p:spPr>
            <a:xfrm>
              <a:off x="1116552" y="2116495"/>
              <a:ext cx="1187474" cy="3486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99" y="0"/>
                  </a:moveTo>
                  <a:lnTo>
                    <a:pt x="0" y="3065"/>
                  </a:lnTo>
                  <a:lnTo>
                    <a:pt x="4279" y="7354"/>
                  </a:lnTo>
                  <a:lnTo>
                    <a:pt x="4279" y="10366"/>
                  </a:lnTo>
                  <a:lnTo>
                    <a:pt x="16342" y="14512"/>
                  </a:lnTo>
                  <a:lnTo>
                    <a:pt x="21600" y="21600"/>
                  </a:lnTo>
                  <a:lnTo>
                    <a:pt x="20260" y="14176"/>
                  </a:lnTo>
                  <a:lnTo>
                    <a:pt x="14383" y="11305"/>
                  </a:lnTo>
                  <a:lnTo>
                    <a:pt x="15156" y="9232"/>
                  </a:lnTo>
                  <a:lnTo>
                    <a:pt x="20827" y="9498"/>
                  </a:lnTo>
                  <a:lnTo>
                    <a:pt x="9743" y="8222"/>
                  </a:lnTo>
                  <a:lnTo>
                    <a:pt x="7166" y="4217"/>
                  </a:lnTo>
                  <a:lnTo>
                    <a:pt x="9125" y="0"/>
                  </a:lnTo>
                  <a:lnTo>
                    <a:pt x="3299" y="0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6" name="Freeform 7"/>
            <p:cNvSpPr/>
            <p:nvPr/>
          </p:nvSpPr>
          <p:spPr>
            <a:xfrm>
              <a:off x="2561924" y="3475055"/>
              <a:ext cx="674508" cy="35208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68" y="4387"/>
                  </a:moveTo>
                  <a:lnTo>
                    <a:pt x="2723" y="0"/>
                  </a:lnTo>
                  <a:lnTo>
                    <a:pt x="6444" y="4580"/>
                  </a:lnTo>
                  <a:lnTo>
                    <a:pt x="0" y="11862"/>
                  </a:lnTo>
                  <a:lnTo>
                    <a:pt x="0" y="11932"/>
                  </a:lnTo>
                  <a:lnTo>
                    <a:pt x="20239" y="21600"/>
                  </a:lnTo>
                  <a:lnTo>
                    <a:pt x="21600" y="21337"/>
                  </a:lnTo>
                  <a:lnTo>
                    <a:pt x="21600" y="12195"/>
                  </a:lnTo>
                  <a:lnTo>
                    <a:pt x="9257" y="4913"/>
                  </a:lnTo>
                  <a:lnTo>
                    <a:pt x="21600" y="5632"/>
                  </a:lnTo>
                  <a:lnTo>
                    <a:pt x="8168" y="4387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7" name="Freeform 8"/>
            <p:cNvSpPr/>
            <p:nvPr/>
          </p:nvSpPr>
          <p:spPr>
            <a:xfrm>
              <a:off x="2797151" y="2031403"/>
              <a:ext cx="2000849" cy="46498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48"/>
                  </a:moveTo>
                  <a:lnTo>
                    <a:pt x="1959" y="3306"/>
                  </a:lnTo>
                  <a:lnTo>
                    <a:pt x="1959" y="5963"/>
                  </a:lnTo>
                  <a:lnTo>
                    <a:pt x="6577" y="8260"/>
                  </a:lnTo>
                  <a:lnTo>
                    <a:pt x="8904" y="10679"/>
                  </a:lnTo>
                  <a:cubicBezTo>
                    <a:pt x="8476" y="14320"/>
                    <a:pt x="8046" y="17960"/>
                    <a:pt x="7618" y="21600"/>
                  </a:cubicBezTo>
                  <a:lnTo>
                    <a:pt x="10035" y="12272"/>
                  </a:lnTo>
                  <a:lnTo>
                    <a:pt x="14319" y="14732"/>
                  </a:lnTo>
                  <a:lnTo>
                    <a:pt x="12360" y="10627"/>
                  </a:lnTo>
                  <a:lnTo>
                    <a:pt x="9698" y="8461"/>
                  </a:lnTo>
                  <a:lnTo>
                    <a:pt x="10860" y="5510"/>
                  </a:lnTo>
                  <a:lnTo>
                    <a:pt x="8076" y="3198"/>
                  </a:lnTo>
                  <a:lnTo>
                    <a:pt x="12483" y="1897"/>
                  </a:lnTo>
                  <a:lnTo>
                    <a:pt x="19060" y="4554"/>
                  </a:lnTo>
                  <a:lnTo>
                    <a:pt x="18021" y="7915"/>
                  </a:lnTo>
                  <a:lnTo>
                    <a:pt x="21600" y="4408"/>
                  </a:lnTo>
                  <a:lnTo>
                    <a:pt x="16643" y="2494"/>
                  </a:lnTo>
                  <a:lnTo>
                    <a:pt x="18021" y="541"/>
                  </a:lnTo>
                  <a:lnTo>
                    <a:pt x="8616" y="0"/>
                  </a:lnTo>
                  <a:lnTo>
                    <a:pt x="0" y="448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8" name="Freeform 9"/>
            <p:cNvSpPr/>
            <p:nvPr/>
          </p:nvSpPr>
          <p:spPr>
            <a:xfrm>
              <a:off x="1876080" y="2127935"/>
              <a:ext cx="717020" cy="2245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453" y="17445"/>
                  </a:moveTo>
                  <a:lnTo>
                    <a:pt x="15453" y="8915"/>
                  </a:lnTo>
                  <a:lnTo>
                    <a:pt x="9989" y="4760"/>
                  </a:lnTo>
                  <a:lnTo>
                    <a:pt x="15111" y="0"/>
                  </a:lnTo>
                  <a:lnTo>
                    <a:pt x="14855" y="0"/>
                  </a:lnTo>
                  <a:lnTo>
                    <a:pt x="0" y="5173"/>
                  </a:lnTo>
                  <a:lnTo>
                    <a:pt x="8367" y="9438"/>
                  </a:lnTo>
                  <a:lnTo>
                    <a:pt x="9989" y="17638"/>
                  </a:lnTo>
                  <a:lnTo>
                    <a:pt x="21600" y="21600"/>
                  </a:lnTo>
                  <a:lnTo>
                    <a:pt x="15453" y="17445"/>
                  </a:lnTo>
                  <a:close/>
                </a:path>
              </a:pathLst>
            </a:custGeom>
            <a:solidFill>
              <a:srgbClr val="1D37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09" name="Freeform 71"/>
            <p:cNvSpPr/>
            <p:nvPr/>
          </p:nvSpPr>
          <p:spPr>
            <a:xfrm>
              <a:off x="1297930" y="0"/>
              <a:ext cx="3805652" cy="22137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652"/>
                  </a:moveTo>
                  <a:lnTo>
                    <a:pt x="4988" y="21600"/>
                  </a:lnTo>
                  <a:lnTo>
                    <a:pt x="8316" y="20958"/>
                  </a:lnTo>
                  <a:lnTo>
                    <a:pt x="12886" y="19807"/>
                  </a:lnTo>
                  <a:lnTo>
                    <a:pt x="21600" y="20958"/>
                  </a:lnTo>
                  <a:lnTo>
                    <a:pt x="19012" y="15180"/>
                  </a:lnTo>
                  <a:lnTo>
                    <a:pt x="16889" y="8847"/>
                  </a:lnTo>
                  <a:lnTo>
                    <a:pt x="16102" y="11051"/>
                  </a:lnTo>
                  <a:lnTo>
                    <a:pt x="13496" y="3041"/>
                  </a:lnTo>
                  <a:lnTo>
                    <a:pt x="11663" y="6530"/>
                  </a:lnTo>
                  <a:lnTo>
                    <a:pt x="10327" y="0"/>
                  </a:lnTo>
                  <a:lnTo>
                    <a:pt x="8444" y="6000"/>
                  </a:lnTo>
                  <a:cubicBezTo>
                    <a:pt x="8022" y="7964"/>
                    <a:pt x="7597" y="9925"/>
                    <a:pt x="7175" y="11889"/>
                  </a:cubicBezTo>
                  <a:lnTo>
                    <a:pt x="6016" y="9377"/>
                  </a:lnTo>
                  <a:lnTo>
                    <a:pt x="2670" y="16967"/>
                  </a:lnTo>
                  <a:lnTo>
                    <a:pt x="0" y="2065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2F2F2"/>
                </a:gs>
                <a:gs pos="100000">
                  <a:srgbClr val="D9D9D9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10" name="Полилиния 59"/>
            <p:cNvSpPr/>
            <p:nvPr/>
          </p:nvSpPr>
          <p:spPr>
            <a:xfrm>
              <a:off x="1297931" y="54342"/>
              <a:ext cx="3842991" cy="21479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101" y="14553"/>
                  </a:moveTo>
                  <a:lnTo>
                    <a:pt x="19370" y="17573"/>
                  </a:lnTo>
                  <a:lnTo>
                    <a:pt x="18414" y="18551"/>
                  </a:lnTo>
                  <a:lnTo>
                    <a:pt x="21600" y="21054"/>
                  </a:lnTo>
                  <a:lnTo>
                    <a:pt x="16614" y="18983"/>
                  </a:lnTo>
                  <a:lnTo>
                    <a:pt x="18717" y="17573"/>
                  </a:lnTo>
                  <a:close/>
                  <a:moveTo>
                    <a:pt x="16726" y="8571"/>
                  </a:moveTo>
                  <a:lnTo>
                    <a:pt x="16789" y="8686"/>
                  </a:lnTo>
                  <a:lnTo>
                    <a:pt x="16487" y="10412"/>
                  </a:lnTo>
                  <a:lnTo>
                    <a:pt x="17092" y="10527"/>
                  </a:lnTo>
                  <a:lnTo>
                    <a:pt x="17395" y="13345"/>
                  </a:lnTo>
                  <a:lnTo>
                    <a:pt x="18653" y="15963"/>
                  </a:lnTo>
                  <a:lnTo>
                    <a:pt x="17092" y="13662"/>
                  </a:lnTo>
                  <a:lnTo>
                    <a:pt x="15945" y="10958"/>
                  </a:lnTo>
                  <a:lnTo>
                    <a:pt x="15945" y="10757"/>
                  </a:lnTo>
                  <a:close/>
                  <a:moveTo>
                    <a:pt x="11549" y="6069"/>
                  </a:moveTo>
                  <a:lnTo>
                    <a:pt x="11564" y="6153"/>
                  </a:lnTo>
                  <a:lnTo>
                    <a:pt x="11549" y="6184"/>
                  </a:lnTo>
                  <a:close/>
                  <a:moveTo>
                    <a:pt x="13237" y="2819"/>
                  </a:moveTo>
                  <a:lnTo>
                    <a:pt x="12998" y="6414"/>
                  </a:lnTo>
                  <a:lnTo>
                    <a:pt x="13365" y="8456"/>
                  </a:lnTo>
                  <a:lnTo>
                    <a:pt x="13173" y="13144"/>
                  </a:lnTo>
                  <a:lnTo>
                    <a:pt x="15165" y="17027"/>
                  </a:lnTo>
                  <a:lnTo>
                    <a:pt x="12871" y="13345"/>
                  </a:lnTo>
                  <a:lnTo>
                    <a:pt x="11564" y="6153"/>
                  </a:lnTo>
                  <a:close/>
                  <a:moveTo>
                    <a:pt x="10051" y="0"/>
                  </a:moveTo>
                  <a:lnTo>
                    <a:pt x="9573" y="2704"/>
                  </a:lnTo>
                  <a:lnTo>
                    <a:pt x="9319" y="7708"/>
                  </a:lnTo>
                  <a:lnTo>
                    <a:pt x="9271" y="13345"/>
                  </a:lnTo>
                  <a:lnTo>
                    <a:pt x="9749" y="14870"/>
                  </a:lnTo>
                  <a:lnTo>
                    <a:pt x="9032" y="15618"/>
                  </a:lnTo>
                  <a:lnTo>
                    <a:pt x="10593" y="15618"/>
                  </a:lnTo>
                  <a:lnTo>
                    <a:pt x="9271" y="21169"/>
                  </a:lnTo>
                  <a:lnTo>
                    <a:pt x="8235" y="21054"/>
                  </a:lnTo>
                  <a:lnTo>
                    <a:pt x="6865" y="18983"/>
                  </a:lnTo>
                  <a:lnTo>
                    <a:pt x="5655" y="14870"/>
                  </a:lnTo>
                  <a:lnTo>
                    <a:pt x="5719" y="17487"/>
                  </a:lnTo>
                  <a:lnTo>
                    <a:pt x="4508" y="20306"/>
                  </a:lnTo>
                  <a:lnTo>
                    <a:pt x="4874" y="21600"/>
                  </a:lnTo>
                  <a:lnTo>
                    <a:pt x="0" y="20737"/>
                  </a:lnTo>
                  <a:lnTo>
                    <a:pt x="2644" y="16941"/>
                  </a:lnTo>
                  <a:lnTo>
                    <a:pt x="5958" y="9117"/>
                  </a:lnTo>
                  <a:lnTo>
                    <a:pt x="5241" y="14122"/>
                  </a:lnTo>
                  <a:lnTo>
                    <a:pt x="7104" y="11706"/>
                  </a:lnTo>
                  <a:lnTo>
                    <a:pt x="8363" y="5637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8ADD8">
                    <a:alpha val="25000"/>
                  </a:srgbClr>
                </a:gs>
                <a:gs pos="99000">
                  <a:srgbClr val="9094B7">
                    <a:alpha val="3200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600">
                  <a:solidFill>
                    <a:srgbClr val="242524"/>
                  </a:solidFill>
                </a:defRPr>
              </a:pPr>
              <a:endParaRPr/>
            </a:p>
          </p:txBody>
        </p:sp>
        <p:sp>
          <p:nvSpPr>
            <p:cNvPr id="2311" name="Полилиния 65"/>
            <p:cNvSpPr/>
            <p:nvPr/>
          </p:nvSpPr>
          <p:spPr>
            <a:xfrm>
              <a:off x="0" y="1944058"/>
              <a:ext cx="6022064" cy="5163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71"/>
                  </a:moveTo>
                  <a:lnTo>
                    <a:pt x="7139" y="15247"/>
                  </a:lnTo>
                  <a:lnTo>
                    <a:pt x="11368" y="2541"/>
                  </a:lnTo>
                  <a:lnTo>
                    <a:pt x="15416" y="10165"/>
                  </a:lnTo>
                  <a:lnTo>
                    <a:pt x="21600" y="0"/>
                  </a:lnTo>
                  <a:lnTo>
                    <a:pt x="15825" y="19059"/>
                  </a:lnTo>
                  <a:lnTo>
                    <a:pt x="11960" y="10165"/>
                  </a:lnTo>
                  <a:lnTo>
                    <a:pt x="6912" y="21600"/>
                  </a:lnTo>
                  <a:lnTo>
                    <a:pt x="2137" y="6353"/>
                  </a:lnTo>
                </a:path>
              </a:pathLst>
            </a:custGeom>
            <a:solidFill>
              <a:srgbClr val="1F3A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313" name="Полилиния 67"/>
          <p:cNvSpPr/>
          <p:nvPr/>
        </p:nvSpPr>
        <p:spPr>
          <a:xfrm>
            <a:off x="-77706" y="8595459"/>
            <a:ext cx="24393861" cy="5114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27" y="0"/>
                </a:moveTo>
                <a:lnTo>
                  <a:pt x="8145" y="945"/>
                </a:lnTo>
                <a:lnTo>
                  <a:pt x="11543" y="63"/>
                </a:lnTo>
                <a:lnTo>
                  <a:pt x="13950" y="1008"/>
                </a:lnTo>
                <a:lnTo>
                  <a:pt x="18472" y="63"/>
                </a:lnTo>
                <a:lnTo>
                  <a:pt x="21600" y="840"/>
                </a:lnTo>
                <a:lnTo>
                  <a:pt x="21600" y="21600"/>
                </a:lnTo>
                <a:lnTo>
                  <a:pt x="0" y="21600"/>
                </a:lnTo>
                <a:lnTo>
                  <a:pt x="0" y="649"/>
                </a:lnTo>
                <a:close/>
              </a:path>
            </a:pathLst>
          </a:custGeom>
          <a:solidFill>
            <a:srgbClr val="82BAE0">
              <a:alpha val="60112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317" name="Group"/>
          <p:cNvGrpSpPr/>
          <p:nvPr/>
        </p:nvGrpSpPr>
        <p:grpSpPr>
          <a:xfrm>
            <a:off x="11085558" y="8978566"/>
            <a:ext cx="2436022" cy="2243471"/>
            <a:chOff x="0" y="-47501"/>
            <a:chExt cx="2436020" cy="2243470"/>
          </a:xfrm>
        </p:grpSpPr>
        <p:sp>
          <p:nvSpPr>
            <p:cNvPr id="2314" name="Oval"/>
            <p:cNvSpPr/>
            <p:nvPr/>
          </p:nvSpPr>
          <p:spPr>
            <a:xfrm>
              <a:off x="-1" y="193872"/>
              <a:ext cx="2348150" cy="1212119"/>
            </a:xfrm>
            <a:prstGeom prst="ellipse">
              <a:avLst/>
            </a:prstGeom>
            <a:solidFill>
              <a:srgbClr val="D8D8D8"/>
            </a:solidFill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315" name="Oval"/>
            <p:cNvSpPr/>
            <p:nvPr/>
          </p:nvSpPr>
          <p:spPr>
            <a:xfrm>
              <a:off x="692957" y="422874"/>
              <a:ext cx="1564397" cy="791102"/>
            </a:xfrm>
            <a:prstGeom prst="ellipse">
              <a:avLst/>
            </a:prstGeom>
            <a:solidFill>
              <a:srgbClr val="6B9AB9">
                <a:alpha val="8469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316" name="R"/>
            <p:cNvSpPr txBox="1"/>
            <p:nvPr/>
          </p:nvSpPr>
          <p:spPr>
            <a:xfrm>
              <a:off x="886842" y="-47502"/>
              <a:ext cx="1549179" cy="22434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>
              <a:outerShdw blurRad="101600" dist="50800" dir="5400000" rotWithShape="0">
                <a:srgbClr val="000000">
                  <a:alpha val="2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584200">
                <a:defRPr sz="11000" b="1">
                  <a:solidFill>
                    <a:srgbClr val="3E4D60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R</a:t>
              </a:r>
            </a:p>
          </p:txBody>
        </p:sp>
      </p:grpSp>
      <p:grpSp>
        <p:nvGrpSpPr>
          <p:cNvPr id="2321" name="Group"/>
          <p:cNvGrpSpPr/>
          <p:nvPr/>
        </p:nvGrpSpPr>
        <p:grpSpPr>
          <a:xfrm>
            <a:off x="7442565" y="1397000"/>
            <a:ext cx="9486170" cy="3475977"/>
            <a:chOff x="0" y="0"/>
            <a:chExt cx="9486169" cy="3475976"/>
          </a:xfrm>
        </p:grpSpPr>
        <p:sp>
          <p:nvSpPr>
            <p:cNvPr id="2318" name="THE TOP OF THE R ICEBERG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THE TOP OF THE R ICEBERG </a:t>
              </a:r>
            </a:p>
          </p:txBody>
        </p:sp>
        <p:sp>
          <p:nvSpPr>
            <p:cNvPr id="2319" name="FROM EXCEL TO R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2320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322" name="STATISTICAL ANALYSIS"/>
          <p:cNvSpPr txBox="1"/>
          <p:nvPr/>
        </p:nvSpPr>
        <p:spPr>
          <a:xfrm>
            <a:off x="3179330" y="4828526"/>
            <a:ext cx="7378701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STATISTICAL ANALYSIS</a:t>
            </a:r>
          </a:p>
        </p:txBody>
      </p:sp>
      <p:sp>
        <p:nvSpPr>
          <p:cNvPr id="2323" name="Statistical models (linear, generalized, mixed, …)"/>
          <p:cNvSpPr txBox="1"/>
          <p:nvPr/>
        </p:nvSpPr>
        <p:spPr>
          <a:xfrm>
            <a:off x="3179330" y="5620316"/>
            <a:ext cx="876062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Statistical models (linear, generalized, mixed, …)</a:t>
            </a:r>
          </a:p>
        </p:txBody>
      </p:sp>
      <p:sp>
        <p:nvSpPr>
          <p:cNvPr id="2324" name="Statistical tests (t-test, chisq, anova, …)"/>
          <p:cNvSpPr txBox="1"/>
          <p:nvPr/>
        </p:nvSpPr>
        <p:spPr>
          <a:xfrm>
            <a:off x="3179330" y="6302137"/>
            <a:ext cx="863868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Statistical tests (t-test, chisq, anova, …)</a:t>
            </a:r>
          </a:p>
        </p:txBody>
      </p:sp>
      <p:sp>
        <p:nvSpPr>
          <p:cNvPr id="2325" name="Survival analysis (Cox, Kaplan meier)"/>
          <p:cNvSpPr txBox="1"/>
          <p:nvPr/>
        </p:nvSpPr>
        <p:spPr>
          <a:xfrm>
            <a:off x="3179330" y="6990330"/>
            <a:ext cx="863868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29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Survival analysis (Cox, Kaplan meier)</a:t>
            </a:r>
          </a:p>
        </p:txBody>
      </p:sp>
      <p:sp>
        <p:nvSpPr>
          <p:cNvPr id="2326" name="Circle"/>
          <p:cNvSpPr/>
          <p:nvPr/>
        </p:nvSpPr>
        <p:spPr>
          <a:xfrm>
            <a:off x="1905000" y="4599926"/>
            <a:ext cx="1016000" cy="1016001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27" name="Shape"/>
          <p:cNvSpPr/>
          <p:nvPr/>
        </p:nvSpPr>
        <p:spPr>
          <a:xfrm>
            <a:off x="2084445" y="4815826"/>
            <a:ext cx="657110" cy="58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12" y="17319"/>
                </a:moveTo>
                <a:cubicBezTo>
                  <a:pt x="7594" y="17319"/>
                  <a:pt x="8606" y="16346"/>
                  <a:pt x="8606" y="14984"/>
                </a:cubicBezTo>
                <a:cubicBezTo>
                  <a:pt x="8606" y="14400"/>
                  <a:pt x="8437" y="13816"/>
                  <a:pt x="8100" y="13232"/>
                </a:cubicBezTo>
                <a:cubicBezTo>
                  <a:pt x="12150" y="7200"/>
                  <a:pt x="12150" y="7200"/>
                  <a:pt x="12150" y="7200"/>
                </a:cubicBezTo>
                <a:cubicBezTo>
                  <a:pt x="12319" y="7395"/>
                  <a:pt x="12656" y="7395"/>
                  <a:pt x="12994" y="7395"/>
                </a:cubicBezTo>
                <a:cubicBezTo>
                  <a:pt x="13500" y="7395"/>
                  <a:pt x="14006" y="7200"/>
                  <a:pt x="14344" y="6811"/>
                </a:cubicBezTo>
                <a:cubicBezTo>
                  <a:pt x="17381" y="9535"/>
                  <a:pt x="17381" y="9535"/>
                  <a:pt x="17381" y="9535"/>
                </a:cubicBezTo>
                <a:cubicBezTo>
                  <a:pt x="17212" y="9924"/>
                  <a:pt x="17212" y="10314"/>
                  <a:pt x="17212" y="10703"/>
                </a:cubicBezTo>
                <a:cubicBezTo>
                  <a:pt x="17212" y="12065"/>
                  <a:pt x="18225" y="13038"/>
                  <a:pt x="19406" y="13038"/>
                </a:cubicBezTo>
                <a:cubicBezTo>
                  <a:pt x="20587" y="13038"/>
                  <a:pt x="21600" y="12065"/>
                  <a:pt x="21600" y="10703"/>
                </a:cubicBezTo>
                <a:cubicBezTo>
                  <a:pt x="21600" y="9341"/>
                  <a:pt x="20587" y="8173"/>
                  <a:pt x="19406" y="8173"/>
                </a:cubicBezTo>
                <a:cubicBezTo>
                  <a:pt x="18900" y="8173"/>
                  <a:pt x="18394" y="8368"/>
                  <a:pt x="18056" y="8757"/>
                </a:cubicBezTo>
                <a:cubicBezTo>
                  <a:pt x="14850" y="6032"/>
                  <a:pt x="14850" y="6032"/>
                  <a:pt x="14850" y="6032"/>
                </a:cubicBezTo>
                <a:cubicBezTo>
                  <a:pt x="15019" y="5643"/>
                  <a:pt x="15019" y="5254"/>
                  <a:pt x="15019" y="4865"/>
                </a:cubicBezTo>
                <a:cubicBezTo>
                  <a:pt x="15019" y="3503"/>
                  <a:pt x="14175" y="2530"/>
                  <a:pt x="12994" y="2530"/>
                </a:cubicBezTo>
                <a:cubicBezTo>
                  <a:pt x="11812" y="2530"/>
                  <a:pt x="10800" y="3503"/>
                  <a:pt x="10800" y="4865"/>
                </a:cubicBezTo>
                <a:cubicBezTo>
                  <a:pt x="10800" y="5643"/>
                  <a:pt x="10969" y="6032"/>
                  <a:pt x="11306" y="6616"/>
                </a:cubicBezTo>
                <a:cubicBezTo>
                  <a:pt x="7425" y="12649"/>
                  <a:pt x="7425" y="12649"/>
                  <a:pt x="7425" y="12649"/>
                </a:cubicBezTo>
                <a:cubicBezTo>
                  <a:pt x="7088" y="12649"/>
                  <a:pt x="6750" y="12454"/>
                  <a:pt x="6412" y="12454"/>
                </a:cubicBezTo>
                <a:cubicBezTo>
                  <a:pt x="5231" y="12454"/>
                  <a:pt x="4388" y="13622"/>
                  <a:pt x="4388" y="14984"/>
                </a:cubicBezTo>
                <a:cubicBezTo>
                  <a:pt x="4388" y="16346"/>
                  <a:pt x="5231" y="17319"/>
                  <a:pt x="6412" y="17319"/>
                </a:cubicBezTo>
                <a:close/>
                <a:moveTo>
                  <a:pt x="20419" y="10703"/>
                </a:moveTo>
                <a:cubicBezTo>
                  <a:pt x="20419" y="11481"/>
                  <a:pt x="19913" y="12065"/>
                  <a:pt x="19237" y="12065"/>
                </a:cubicBezTo>
                <a:cubicBezTo>
                  <a:pt x="18731" y="12065"/>
                  <a:pt x="18056" y="11481"/>
                  <a:pt x="18056" y="10703"/>
                </a:cubicBezTo>
                <a:cubicBezTo>
                  <a:pt x="18056" y="9924"/>
                  <a:pt x="18731" y="9341"/>
                  <a:pt x="19237" y="9341"/>
                </a:cubicBezTo>
                <a:cubicBezTo>
                  <a:pt x="19913" y="9341"/>
                  <a:pt x="20419" y="9924"/>
                  <a:pt x="20419" y="10703"/>
                </a:cubicBezTo>
                <a:close/>
                <a:moveTo>
                  <a:pt x="12994" y="3697"/>
                </a:moveTo>
                <a:cubicBezTo>
                  <a:pt x="13669" y="3697"/>
                  <a:pt x="14175" y="4281"/>
                  <a:pt x="14175" y="5059"/>
                </a:cubicBezTo>
                <a:cubicBezTo>
                  <a:pt x="14175" y="5838"/>
                  <a:pt x="13669" y="6422"/>
                  <a:pt x="12994" y="6422"/>
                </a:cubicBezTo>
                <a:cubicBezTo>
                  <a:pt x="12319" y="6422"/>
                  <a:pt x="11812" y="5838"/>
                  <a:pt x="11812" y="5059"/>
                </a:cubicBezTo>
                <a:cubicBezTo>
                  <a:pt x="11812" y="4281"/>
                  <a:pt x="12319" y="3697"/>
                  <a:pt x="12994" y="3697"/>
                </a:cubicBezTo>
                <a:close/>
                <a:moveTo>
                  <a:pt x="6412" y="13622"/>
                </a:moveTo>
                <a:cubicBezTo>
                  <a:pt x="7088" y="13622"/>
                  <a:pt x="7594" y="14205"/>
                  <a:pt x="7594" y="14984"/>
                </a:cubicBezTo>
                <a:cubicBezTo>
                  <a:pt x="7594" y="15762"/>
                  <a:pt x="7088" y="16346"/>
                  <a:pt x="6412" y="16346"/>
                </a:cubicBezTo>
                <a:cubicBezTo>
                  <a:pt x="5906" y="16346"/>
                  <a:pt x="5231" y="15762"/>
                  <a:pt x="5231" y="14984"/>
                </a:cubicBezTo>
                <a:cubicBezTo>
                  <a:pt x="5231" y="14205"/>
                  <a:pt x="5906" y="13622"/>
                  <a:pt x="6412" y="13622"/>
                </a:cubicBezTo>
                <a:close/>
                <a:moveTo>
                  <a:pt x="21600" y="21211"/>
                </a:moveTo>
                <a:cubicBezTo>
                  <a:pt x="21600" y="21405"/>
                  <a:pt x="21431" y="21600"/>
                  <a:pt x="21262" y="21600"/>
                </a:cubicBezTo>
                <a:cubicBezTo>
                  <a:pt x="2869" y="21600"/>
                  <a:pt x="2869" y="21600"/>
                  <a:pt x="2869" y="21600"/>
                </a:cubicBezTo>
                <a:cubicBezTo>
                  <a:pt x="2700" y="21600"/>
                  <a:pt x="2363" y="21600"/>
                  <a:pt x="2025" y="21211"/>
                </a:cubicBezTo>
                <a:cubicBezTo>
                  <a:pt x="1688" y="21016"/>
                  <a:pt x="1519" y="20432"/>
                  <a:pt x="1519" y="19849"/>
                </a:cubicBezTo>
                <a:cubicBezTo>
                  <a:pt x="1519" y="19070"/>
                  <a:pt x="1519" y="19070"/>
                  <a:pt x="1519" y="19070"/>
                </a:cubicBezTo>
                <a:cubicBezTo>
                  <a:pt x="506" y="19070"/>
                  <a:pt x="506" y="19070"/>
                  <a:pt x="506" y="19070"/>
                </a:cubicBezTo>
                <a:cubicBezTo>
                  <a:pt x="169" y="19070"/>
                  <a:pt x="0" y="18681"/>
                  <a:pt x="0" y="18486"/>
                </a:cubicBezTo>
                <a:cubicBezTo>
                  <a:pt x="0" y="18097"/>
                  <a:pt x="169" y="17903"/>
                  <a:pt x="506" y="17903"/>
                </a:cubicBezTo>
                <a:cubicBezTo>
                  <a:pt x="1519" y="17903"/>
                  <a:pt x="1519" y="17903"/>
                  <a:pt x="1519" y="17903"/>
                </a:cubicBezTo>
                <a:cubicBezTo>
                  <a:pt x="1519" y="15373"/>
                  <a:pt x="1519" y="15373"/>
                  <a:pt x="1519" y="15373"/>
                </a:cubicBezTo>
                <a:cubicBezTo>
                  <a:pt x="506" y="15373"/>
                  <a:pt x="506" y="15373"/>
                  <a:pt x="506" y="15373"/>
                </a:cubicBezTo>
                <a:cubicBezTo>
                  <a:pt x="169" y="15373"/>
                  <a:pt x="0" y="15178"/>
                  <a:pt x="0" y="14984"/>
                </a:cubicBezTo>
                <a:cubicBezTo>
                  <a:pt x="0" y="14595"/>
                  <a:pt x="169" y="14400"/>
                  <a:pt x="506" y="14400"/>
                </a:cubicBezTo>
                <a:cubicBezTo>
                  <a:pt x="1519" y="14400"/>
                  <a:pt x="1519" y="14400"/>
                  <a:pt x="1519" y="14400"/>
                </a:cubicBezTo>
                <a:cubicBezTo>
                  <a:pt x="1519" y="11870"/>
                  <a:pt x="1519" y="11870"/>
                  <a:pt x="1519" y="11870"/>
                </a:cubicBezTo>
                <a:cubicBezTo>
                  <a:pt x="506" y="11870"/>
                  <a:pt x="506" y="11870"/>
                  <a:pt x="506" y="11870"/>
                </a:cubicBezTo>
                <a:cubicBezTo>
                  <a:pt x="169" y="11870"/>
                  <a:pt x="0" y="11676"/>
                  <a:pt x="0" y="11286"/>
                </a:cubicBezTo>
                <a:cubicBezTo>
                  <a:pt x="0" y="11092"/>
                  <a:pt x="169" y="10897"/>
                  <a:pt x="506" y="10897"/>
                </a:cubicBezTo>
                <a:cubicBezTo>
                  <a:pt x="1519" y="10897"/>
                  <a:pt x="1519" y="10897"/>
                  <a:pt x="1519" y="10897"/>
                </a:cubicBezTo>
                <a:cubicBezTo>
                  <a:pt x="1519" y="8368"/>
                  <a:pt x="1519" y="8368"/>
                  <a:pt x="1519" y="8368"/>
                </a:cubicBezTo>
                <a:cubicBezTo>
                  <a:pt x="506" y="8368"/>
                  <a:pt x="506" y="8368"/>
                  <a:pt x="506" y="8368"/>
                </a:cubicBezTo>
                <a:cubicBezTo>
                  <a:pt x="169" y="8368"/>
                  <a:pt x="0" y="8173"/>
                  <a:pt x="0" y="7784"/>
                </a:cubicBezTo>
                <a:cubicBezTo>
                  <a:pt x="0" y="7589"/>
                  <a:pt x="169" y="7200"/>
                  <a:pt x="506" y="7200"/>
                </a:cubicBezTo>
                <a:cubicBezTo>
                  <a:pt x="1519" y="7200"/>
                  <a:pt x="1519" y="7200"/>
                  <a:pt x="1519" y="7200"/>
                </a:cubicBezTo>
                <a:cubicBezTo>
                  <a:pt x="1519" y="4865"/>
                  <a:pt x="1519" y="4865"/>
                  <a:pt x="1519" y="4865"/>
                </a:cubicBezTo>
                <a:cubicBezTo>
                  <a:pt x="506" y="4865"/>
                  <a:pt x="506" y="4865"/>
                  <a:pt x="506" y="4865"/>
                </a:cubicBezTo>
                <a:cubicBezTo>
                  <a:pt x="169" y="4865"/>
                  <a:pt x="0" y="4476"/>
                  <a:pt x="0" y="4281"/>
                </a:cubicBezTo>
                <a:cubicBezTo>
                  <a:pt x="0" y="3892"/>
                  <a:pt x="169" y="3697"/>
                  <a:pt x="506" y="3697"/>
                </a:cubicBezTo>
                <a:cubicBezTo>
                  <a:pt x="1519" y="3697"/>
                  <a:pt x="1519" y="3697"/>
                  <a:pt x="1519" y="3697"/>
                </a:cubicBezTo>
                <a:cubicBezTo>
                  <a:pt x="1519" y="1168"/>
                  <a:pt x="1519" y="1168"/>
                  <a:pt x="1519" y="1168"/>
                </a:cubicBezTo>
                <a:cubicBezTo>
                  <a:pt x="506" y="1168"/>
                  <a:pt x="506" y="1168"/>
                  <a:pt x="506" y="1168"/>
                </a:cubicBezTo>
                <a:cubicBezTo>
                  <a:pt x="169" y="1168"/>
                  <a:pt x="0" y="778"/>
                  <a:pt x="0" y="584"/>
                </a:cubicBezTo>
                <a:cubicBezTo>
                  <a:pt x="0" y="195"/>
                  <a:pt x="169" y="0"/>
                  <a:pt x="506" y="0"/>
                </a:cubicBezTo>
                <a:cubicBezTo>
                  <a:pt x="2025" y="0"/>
                  <a:pt x="2025" y="0"/>
                  <a:pt x="2025" y="0"/>
                </a:cubicBezTo>
                <a:cubicBezTo>
                  <a:pt x="2194" y="0"/>
                  <a:pt x="2363" y="195"/>
                  <a:pt x="2363" y="584"/>
                </a:cubicBezTo>
                <a:cubicBezTo>
                  <a:pt x="2363" y="19849"/>
                  <a:pt x="2363" y="19849"/>
                  <a:pt x="2363" y="19849"/>
                </a:cubicBezTo>
                <a:cubicBezTo>
                  <a:pt x="2363" y="20043"/>
                  <a:pt x="2531" y="20432"/>
                  <a:pt x="2531" y="20432"/>
                </a:cubicBezTo>
                <a:cubicBezTo>
                  <a:pt x="2700" y="20627"/>
                  <a:pt x="2869" y="20627"/>
                  <a:pt x="2869" y="20627"/>
                </a:cubicBezTo>
                <a:cubicBezTo>
                  <a:pt x="21262" y="20627"/>
                  <a:pt x="21262" y="20627"/>
                  <a:pt x="21262" y="20627"/>
                </a:cubicBezTo>
                <a:cubicBezTo>
                  <a:pt x="21431" y="20627"/>
                  <a:pt x="21600" y="20822"/>
                  <a:pt x="21600" y="21211"/>
                </a:cubicBezTo>
                <a:close/>
                <a:moveTo>
                  <a:pt x="21600" y="21211"/>
                </a:moveTo>
                <a:cubicBezTo>
                  <a:pt x="21600" y="21211"/>
                  <a:pt x="21600" y="21211"/>
                  <a:pt x="21600" y="21211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2337" name="Group"/>
          <p:cNvGrpSpPr/>
          <p:nvPr/>
        </p:nvGrpSpPr>
        <p:grpSpPr>
          <a:xfrm>
            <a:off x="15886896" y="4590859"/>
            <a:ext cx="6605521" cy="3381203"/>
            <a:chOff x="0" y="0"/>
            <a:chExt cx="6605519" cy="3381202"/>
          </a:xfrm>
        </p:grpSpPr>
        <p:sp>
          <p:nvSpPr>
            <p:cNvPr id="2328" name="BIOINFORMATIC ANALYSIS"/>
            <p:cNvSpPr txBox="1"/>
            <p:nvPr/>
          </p:nvSpPr>
          <p:spPr>
            <a:xfrm>
              <a:off x="1414936" y="2182322"/>
              <a:ext cx="5189475" cy="11988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BIOINFORMATIC ANALYSIS</a:t>
              </a:r>
            </a:p>
          </p:txBody>
        </p:sp>
        <p:sp>
          <p:nvSpPr>
            <p:cNvPr id="2329" name="DATA MANGEMENT"/>
            <p:cNvSpPr txBox="1"/>
            <p:nvPr/>
          </p:nvSpPr>
          <p:spPr>
            <a:xfrm>
              <a:off x="1414936" y="198564"/>
              <a:ext cx="5189475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DATA MANGEMENT</a:t>
              </a:r>
            </a:p>
          </p:txBody>
        </p:sp>
        <p:sp>
          <p:nvSpPr>
            <p:cNvPr id="2330" name="EASY PLOTTING"/>
            <p:cNvSpPr txBox="1"/>
            <p:nvPr/>
          </p:nvSpPr>
          <p:spPr>
            <a:xfrm>
              <a:off x="1413826" y="1374554"/>
              <a:ext cx="5191694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140000"/>
                </a:lnSpc>
                <a:defRPr sz="3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EASY PLOTTING</a:t>
              </a:r>
            </a:p>
          </p:txBody>
        </p:sp>
        <p:sp>
          <p:nvSpPr>
            <p:cNvPr id="2331" name="Oval"/>
            <p:cNvSpPr/>
            <p:nvPr/>
          </p:nvSpPr>
          <p:spPr>
            <a:xfrm>
              <a:off x="13520" y="2287610"/>
              <a:ext cx="1081603" cy="1016002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332" name="Oval"/>
            <p:cNvSpPr/>
            <p:nvPr/>
          </p:nvSpPr>
          <p:spPr>
            <a:xfrm>
              <a:off x="13520" y="1145954"/>
              <a:ext cx="1081603" cy="1016001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333" name="Oval"/>
            <p:cNvSpPr/>
            <p:nvPr/>
          </p:nvSpPr>
          <p:spPr>
            <a:xfrm>
              <a:off x="0" y="0"/>
              <a:ext cx="1081603" cy="1016001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334" name="Shape"/>
            <p:cNvSpPr/>
            <p:nvPr/>
          </p:nvSpPr>
          <p:spPr>
            <a:xfrm>
              <a:off x="122604" y="2487043"/>
              <a:ext cx="863435" cy="5894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878" y="3024"/>
                  </a:moveTo>
                  <a:cubicBezTo>
                    <a:pt x="19096" y="3024"/>
                    <a:pt x="18470" y="3888"/>
                    <a:pt x="18157" y="4752"/>
                  </a:cubicBezTo>
                  <a:cubicBezTo>
                    <a:pt x="10800" y="1512"/>
                    <a:pt x="10800" y="1512"/>
                    <a:pt x="10800" y="1512"/>
                  </a:cubicBezTo>
                  <a:cubicBezTo>
                    <a:pt x="10800" y="648"/>
                    <a:pt x="10330" y="0"/>
                    <a:pt x="9861" y="0"/>
                  </a:cubicBezTo>
                  <a:cubicBezTo>
                    <a:pt x="9235" y="0"/>
                    <a:pt x="8765" y="648"/>
                    <a:pt x="8765" y="1512"/>
                  </a:cubicBezTo>
                  <a:cubicBezTo>
                    <a:pt x="8765" y="1728"/>
                    <a:pt x="8922" y="2160"/>
                    <a:pt x="9078" y="2376"/>
                  </a:cubicBezTo>
                  <a:cubicBezTo>
                    <a:pt x="1252" y="14904"/>
                    <a:pt x="1252" y="14904"/>
                    <a:pt x="1252" y="14904"/>
                  </a:cubicBezTo>
                  <a:cubicBezTo>
                    <a:pt x="1096" y="14688"/>
                    <a:pt x="939" y="14688"/>
                    <a:pt x="939" y="14688"/>
                  </a:cubicBezTo>
                  <a:cubicBezTo>
                    <a:pt x="470" y="14688"/>
                    <a:pt x="0" y="15336"/>
                    <a:pt x="0" y="15984"/>
                  </a:cubicBezTo>
                  <a:cubicBezTo>
                    <a:pt x="0" y="16632"/>
                    <a:pt x="470" y="17280"/>
                    <a:pt x="939" y="17280"/>
                  </a:cubicBezTo>
                  <a:cubicBezTo>
                    <a:pt x="1252" y="17280"/>
                    <a:pt x="1565" y="16848"/>
                    <a:pt x="1722" y="16416"/>
                  </a:cubicBezTo>
                  <a:cubicBezTo>
                    <a:pt x="8922" y="18792"/>
                    <a:pt x="8922" y="18792"/>
                    <a:pt x="8922" y="18792"/>
                  </a:cubicBezTo>
                  <a:cubicBezTo>
                    <a:pt x="8922" y="19008"/>
                    <a:pt x="8765" y="19224"/>
                    <a:pt x="8765" y="19440"/>
                  </a:cubicBezTo>
                  <a:cubicBezTo>
                    <a:pt x="8765" y="20520"/>
                    <a:pt x="9548" y="21600"/>
                    <a:pt x="10487" y="21600"/>
                  </a:cubicBezTo>
                  <a:cubicBezTo>
                    <a:pt x="11270" y="21600"/>
                    <a:pt x="12052" y="20520"/>
                    <a:pt x="12052" y="19440"/>
                  </a:cubicBezTo>
                  <a:cubicBezTo>
                    <a:pt x="12052" y="19008"/>
                    <a:pt x="12052" y="18792"/>
                    <a:pt x="11896" y="18792"/>
                  </a:cubicBezTo>
                  <a:cubicBezTo>
                    <a:pt x="17374" y="15552"/>
                    <a:pt x="17374" y="15552"/>
                    <a:pt x="17374" y="15552"/>
                  </a:cubicBezTo>
                  <a:cubicBezTo>
                    <a:pt x="17530" y="15768"/>
                    <a:pt x="17843" y="15984"/>
                    <a:pt x="18000" y="15984"/>
                  </a:cubicBezTo>
                  <a:cubicBezTo>
                    <a:pt x="18470" y="15984"/>
                    <a:pt x="18939" y="15336"/>
                    <a:pt x="18939" y="14688"/>
                  </a:cubicBezTo>
                  <a:cubicBezTo>
                    <a:pt x="18939" y="14256"/>
                    <a:pt x="18783" y="14040"/>
                    <a:pt x="18470" y="13824"/>
                  </a:cubicBezTo>
                  <a:cubicBezTo>
                    <a:pt x="19409" y="7776"/>
                    <a:pt x="19409" y="7776"/>
                    <a:pt x="19409" y="7776"/>
                  </a:cubicBezTo>
                  <a:cubicBezTo>
                    <a:pt x="19565" y="7776"/>
                    <a:pt x="19722" y="7776"/>
                    <a:pt x="19878" y="7776"/>
                  </a:cubicBezTo>
                  <a:cubicBezTo>
                    <a:pt x="20817" y="7776"/>
                    <a:pt x="21600" y="6696"/>
                    <a:pt x="21600" y="5400"/>
                  </a:cubicBezTo>
                  <a:cubicBezTo>
                    <a:pt x="21600" y="4104"/>
                    <a:pt x="20817" y="3024"/>
                    <a:pt x="19878" y="3024"/>
                  </a:cubicBezTo>
                  <a:close/>
                  <a:moveTo>
                    <a:pt x="10330" y="2592"/>
                  </a:moveTo>
                  <a:cubicBezTo>
                    <a:pt x="13774" y="8208"/>
                    <a:pt x="13774" y="8208"/>
                    <a:pt x="13774" y="8208"/>
                  </a:cubicBezTo>
                  <a:cubicBezTo>
                    <a:pt x="10330" y="10152"/>
                    <a:pt x="10330" y="10152"/>
                    <a:pt x="10330" y="10152"/>
                  </a:cubicBezTo>
                  <a:cubicBezTo>
                    <a:pt x="10174" y="2808"/>
                    <a:pt x="10174" y="2808"/>
                    <a:pt x="10174" y="2808"/>
                  </a:cubicBezTo>
                  <a:cubicBezTo>
                    <a:pt x="10174" y="2592"/>
                    <a:pt x="10330" y="2592"/>
                    <a:pt x="10330" y="2592"/>
                  </a:cubicBezTo>
                  <a:close/>
                  <a:moveTo>
                    <a:pt x="9861" y="2808"/>
                  </a:moveTo>
                  <a:cubicBezTo>
                    <a:pt x="10017" y="10368"/>
                    <a:pt x="10017" y="10368"/>
                    <a:pt x="10017" y="10368"/>
                  </a:cubicBezTo>
                  <a:cubicBezTo>
                    <a:pt x="8452" y="11232"/>
                    <a:pt x="8452" y="11232"/>
                    <a:pt x="8452" y="11232"/>
                  </a:cubicBezTo>
                  <a:cubicBezTo>
                    <a:pt x="8452" y="11016"/>
                    <a:pt x="8296" y="10800"/>
                    <a:pt x="8139" y="10800"/>
                  </a:cubicBezTo>
                  <a:cubicBezTo>
                    <a:pt x="9548" y="2592"/>
                    <a:pt x="9548" y="2592"/>
                    <a:pt x="9548" y="2592"/>
                  </a:cubicBezTo>
                  <a:cubicBezTo>
                    <a:pt x="9548" y="2808"/>
                    <a:pt x="9704" y="2808"/>
                    <a:pt x="9861" y="2808"/>
                  </a:cubicBezTo>
                  <a:close/>
                  <a:moveTo>
                    <a:pt x="8609" y="11880"/>
                  </a:moveTo>
                  <a:cubicBezTo>
                    <a:pt x="8609" y="11664"/>
                    <a:pt x="8609" y="11664"/>
                    <a:pt x="8609" y="11448"/>
                  </a:cubicBezTo>
                  <a:cubicBezTo>
                    <a:pt x="10017" y="10800"/>
                    <a:pt x="10017" y="10800"/>
                    <a:pt x="10017" y="10800"/>
                  </a:cubicBezTo>
                  <a:cubicBezTo>
                    <a:pt x="10174" y="17064"/>
                    <a:pt x="10174" y="17064"/>
                    <a:pt x="10174" y="17064"/>
                  </a:cubicBezTo>
                  <a:cubicBezTo>
                    <a:pt x="10017" y="17280"/>
                    <a:pt x="10017" y="17280"/>
                    <a:pt x="9861" y="17280"/>
                  </a:cubicBezTo>
                  <a:cubicBezTo>
                    <a:pt x="8296" y="12744"/>
                    <a:pt x="8296" y="12744"/>
                    <a:pt x="8296" y="12744"/>
                  </a:cubicBezTo>
                  <a:cubicBezTo>
                    <a:pt x="8452" y="12528"/>
                    <a:pt x="8609" y="12096"/>
                    <a:pt x="8609" y="11880"/>
                  </a:cubicBezTo>
                  <a:close/>
                  <a:moveTo>
                    <a:pt x="11426" y="17496"/>
                  </a:moveTo>
                  <a:cubicBezTo>
                    <a:pt x="11113" y="17280"/>
                    <a:pt x="10800" y="17064"/>
                    <a:pt x="10487" y="17064"/>
                  </a:cubicBezTo>
                  <a:cubicBezTo>
                    <a:pt x="10330" y="10584"/>
                    <a:pt x="10330" y="10584"/>
                    <a:pt x="10330" y="10584"/>
                  </a:cubicBezTo>
                  <a:cubicBezTo>
                    <a:pt x="13930" y="8424"/>
                    <a:pt x="13930" y="8424"/>
                    <a:pt x="13930" y="8424"/>
                  </a:cubicBezTo>
                  <a:cubicBezTo>
                    <a:pt x="15496" y="11232"/>
                    <a:pt x="15496" y="11232"/>
                    <a:pt x="15496" y="11232"/>
                  </a:cubicBezTo>
                  <a:lnTo>
                    <a:pt x="11426" y="17496"/>
                  </a:lnTo>
                  <a:close/>
                  <a:moveTo>
                    <a:pt x="14087" y="8424"/>
                  </a:moveTo>
                  <a:cubicBezTo>
                    <a:pt x="18313" y="6048"/>
                    <a:pt x="18313" y="6048"/>
                    <a:pt x="18313" y="6048"/>
                  </a:cubicBezTo>
                  <a:cubicBezTo>
                    <a:pt x="18313" y="6264"/>
                    <a:pt x="18313" y="6696"/>
                    <a:pt x="18470" y="6696"/>
                  </a:cubicBezTo>
                  <a:cubicBezTo>
                    <a:pt x="15652" y="11016"/>
                    <a:pt x="15652" y="11016"/>
                    <a:pt x="15652" y="11016"/>
                  </a:cubicBezTo>
                  <a:lnTo>
                    <a:pt x="14087" y="8424"/>
                  </a:lnTo>
                  <a:close/>
                  <a:moveTo>
                    <a:pt x="18157" y="5616"/>
                  </a:moveTo>
                  <a:cubicBezTo>
                    <a:pt x="13930" y="7992"/>
                    <a:pt x="13930" y="7992"/>
                    <a:pt x="13930" y="7992"/>
                  </a:cubicBezTo>
                  <a:cubicBezTo>
                    <a:pt x="10487" y="2376"/>
                    <a:pt x="10487" y="2376"/>
                    <a:pt x="10487" y="2376"/>
                  </a:cubicBezTo>
                  <a:cubicBezTo>
                    <a:pt x="10643" y="2160"/>
                    <a:pt x="10643" y="1944"/>
                    <a:pt x="10643" y="1728"/>
                  </a:cubicBezTo>
                  <a:cubicBezTo>
                    <a:pt x="18157" y="5184"/>
                    <a:pt x="18157" y="5184"/>
                    <a:pt x="18157" y="5184"/>
                  </a:cubicBezTo>
                  <a:cubicBezTo>
                    <a:pt x="18157" y="5184"/>
                    <a:pt x="18157" y="5400"/>
                    <a:pt x="18157" y="5400"/>
                  </a:cubicBezTo>
                  <a:cubicBezTo>
                    <a:pt x="18157" y="5616"/>
                    <a:pt x="18157" y="5616"/>
                    <a:pt x="18157" y="5616"/>
                  </a:cubicBezTo>
                  <a:close/>
                  <a:moveTo>
                    <a:pt x="9235" y="2592"/>
                  </a:moveTo>
                  <a:cubicBezTo>
                    <a:pt x="9235" y="2592"/>
                    <a:pt x="9235" y="2592"/>
                    <a:pt x="9235" y="2592"/>
                  </a:cubicBezTo>
                  <a:cubicBezTo>
                    <a:pt x="7983" y="10584"/>
                    <a:pt x="7983" y="10584"/>
                    <a:pt x="7983" y="10584"/>
                  </a:cubicBezTo>
                  <a:cubicBezTo>
                    <a:pt x="7826" y="10368"/>
                    <a:pt x="7670" y="10368"/>
                    <a:pt x="7670" y="10368"/>
                  </a:cubicBezTo>
                  <a:cubicBezTo>
                    <a:pt x="7043" y="10368"/>
                    <a:pt x="6574" y="11016"/>
                    <a:pt x="6574" y="11880"/>
                  </a:cubicBezTo>
                  <a:cubicBezTo>
                    <a:pt x="6574" y="11880"/>
                    <a:pt x="6730" y="12096"/>
                    <a:pt x="6730" y="12096"/>
                  </a:cubicBezTo>
                  <a:cubicBezTo>
                    <a:pt x="1565" y="15120"/>
                    <a:pt x="1565" y="15120"/>
                    <a:pt x="1565" y="15120"/>
                  </a:cubicBezTo>
                  <a:cubicBezTo>
                    <a:pt x="1409" y="14904"/>
                    <a:pt x="1409" y="14904"/>
                    <a:pt x="1409" y="14904"/>
                  </a:cubicBezTo>
                  <a:lnTo>
                    <a:pt x="9235" y="2592"/>
                  </a:lnTo>
                  <a:close/>
                  <a:moveTo>
                    <a:pt x="1722" y="16200"/>
                  </a:moveTo>
                  <a:cubicBezTo>
                    <a:pt x="1722" y="16200"/>
                    <a:pt x="1722" y="15984"/>
                    <a:pt x="1722" y="15984"/>
                  </a:cubicBezTo>
                  <a:cubicBezTo>
                    <a:pt x="1722" y="15768"/>
                    <a:pt x="1722" y="15552"/>
                    <a:pt x="1722" y="15336"/>
                  </a:cubicBezTo>
                  <a:cubicBezTo>
                    <a:pt x="6730" y="12528"/>
                    <a:pt x="6730" y="12528"/>
                    <a:pt x="6730" y="12528"/>
                  </a:cubicBezTo>
                  <a:cubicBezTo>
                    <a:pt x="7043" y="12960"/>
                    <a:pt x="7200" y="13176"/>
                    <a:pt x="7670" y="13176"/>
                  </a:cubicBezTo>
                  <a:cubicBezTo>
                    <a:pt x="7826" y="13176"/>
                    <a:pt x="7983" y="12960"/>
                    <a:pt x="8139" y="12960"/>
                  </a:cubicBezTo>
                  <a:cubicBezTo>
                    <a:pt x="9548" y="17496"/>
                    <a:pt x="9548" y="17496"/>
                    <a:pt x="9548" y="17496"/>
                  </a:cubicBezTo>
                  <a:cubicBezTo>
                    <a:pt x="9235" y="17712"/>
                    <a:pt x="9078" y="18144"/>
                    <a:pt x="8922" y="18576"/>
                  </a:cubicBezTo>
                  <a:lnTo>
                    <a:pt x="1722" y="16200"/>
                  </a:lnTo>
                  <a:close/>
                  <a:moveTo>
                    <a:pt x="11896" y="18360"/>
                  </a:moveTo>
                  <a:cubicBezTo>
                    <a:pt x="11739" y="18144"/>
                    <a:pt x="11739" y="17928"/>
                    <a:pt x="11583" y="17712"/>
                  </a:cubicBezTo>
                  <a:cubicBezTo>
                    <a:pt x="15652" y="11448"/>
                    <a:pt x="15652" y="11448"/>
                    <a:pt x="15652" y="11448"/>
                  </a:cubicBezTo>
                  <a:cubicBezTo>
                    <a:pt x="17217" y="14256"/>
                    <a:pt x="17217" y="14256"/>
                    <a:pt x="17217" y="14256"/>
                  </a:cubicBezTo>
                  <a:cubicBezTo>
                    <a:pt x="17217" y="14256"/>
                    <a:pt x="17217" y="14472"/>
                    <a:pt x="17217" y="14688"/>
                  </a:cubicBezTo>
                  <a:cubicBezTo>
                    <a:pt x="17217" y="14904"/>
                    <a:pt x="17217" y="15120"/>
                    <a:pt x="17217" y="15336"/>
                  </a:cubicBezTo>
                  <a:lnTo>
                    <a:pt x="11896" y="18360"/>
                  </a:lnTo>
                  <a:close/>
                  <a:moveTo>
                    <a:pt x="18313" y="13608"/>
                  </a:moveTo>
                  <a:cubicBezTo>
                    <a:pt x="18157" y="13608"/>
                    <a:pt x="18157" y="13608"/>
                    <a:pt x="18000" y="13608"/>
                  </a:cubicBezTo>
                  <a:cubicBezTo>
                    <a:pt x="17843" y="13608"/>
                    <a:pt x="17530" y="13608"/>
                    <a:pt x="17374" y="13824"/>
                  </a:cubicBezTo>
                  <a:cubicBezTo>
                    <a:pt x="15809" y="11232"/>
                    <a:pt x="15809" y="11232"/>
                    <a:pt x="15809" y="11232"/>
                  </a:cubicBezTo>
                  <a:cubicBezTo>
                    <a:pt x="18626" y="7128"/>
                    <a:pt x="18626" y="7128"/>
                    <a:pt x="18626" y="7128"/>
                  </a:cubicBezTo>
                  <a:cubicBezTo>
                    <a:pt x="18783" y="7344"/>
                    <a:pt x="18939" y="7560"/>
                    <a:pt x="19252" y="7560"/>
                  </a:cubicBezTo>
                  <a:lnTo>
                    <a:pt x="18313" y="13608"/>
                  </a:lnTo>
                  <a:close/>
                  <a:moveTo>
                    <a:pt x="18313" y="13608"/>
                  </a:moveTo>
                  <a:cubicBezTo>
                    <a:pt x="18313" y="13608"/>
                    <a:pt x="18313" y="13608"/>
                    <a:pt x="18313" y="13608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335" name="Shape"/>
            <p:cNvSpPr/>
            <p:nvPr/>
          </p:nvSpPr>
          <p:spPr>
            <a:xfrm>
              <a:off x="234664" y="1314686"/>
              <a:ext cx="639312" cy="602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0" y="19315"/>
                  </a:moveTo>
                  <a:cubicBezTo>
                    <a:pt x="4725" y="19315"/>
                    <a:pt x="4725" y="19315"/>
                    <a:pt x="4725" y="19315"/>
                  </a:cubicBezTo>
                  <a:cubicBezTo>
                    <a:pt x="5400" y="19315"/>
                    <a:pt x="6075" y="18692"/>
                    <a:pt x="6075" y="18069"/>
                  </a:cubicBezTo>
                  <a:cubicBezTo>
                    <a:pt x="6075" y="8100"/>
                    <a:pt x="6075" y="8100"/>
                    <a:pt x="6075" y="8100"/>
                  </a:cubicBezTo>
                  <a:cubicBezTo>
                    <a:pt x="6075" y="7477"/>
                    <a:pt x="5400" y="6854"/>
                    <a:pt x="4725" y="6854"/>
                  </a:cubicBezTo>
                  <a:cubicBezTo>
                    <a:pt x="1800" y="6854"/>
                    <a:pt x="1800" y="6854"/>
                    <a:pt x="1800" y="6854"/>
                  </a:cubicBezTo>
                  <a:cubicBezTo>
                    <a:pt x="1125" y="6854"/>
                    <a:pt x="450" y="7477"/>
                    <a:pt x="450" y="8100"/>
                  </a:cubicBezTo>
                  <a:cubicBezTo>
                    <a:pt x="450" y="18069"/>
                    <a:pt x="450" y="18069"/>
                    <a:pt x="450" y="18069"/>
                  </a:cubicBezTo>
                  <a:cubicBezTo>
                    <a:pt x="450" y="18692"/>
                    <a:pt x="1125" y="19315"/>
                    <a:pt x="1800" y="19315"/>
                  </a:cubicBezTo>
                  <a:close/>
                  <a:moveTo>
                    <a:pt x="9450" y="19315"/>
                  </a:moveTo>
                  <a:cubicBezTo>
                    <a:pt x="12375" y="19315"/>
                    <a:pt x="12375" y="19315"/>
                    <a:pt x="12375" y="19315"/>
                  </a:cubicBezTo>
                  <a:cubicBezTo>
                    <a:pt x="13050" y="19315"/>
                    <a:pt x="13725" y="18692"/>
                    <a:pt x="13725" y="18069"/>
                  </a:cubicBezTo>
                  <a:cubicBezTo>
                    <a:pt x="13725" y="1246"/>
                    <a:pt x="13725" y="1246"/>
                    <a:pt x="13725" y="1246"/>
                  </a:cubicBezTo>
                  <a:cubicBezTo>
                    <a:pt x="13725" y="623"/>
                    <a:pt x="13050" y="0"/>
                    <a:pt x="12375" y="0"/>
                  </a:cubicBezTo>
                  <a:cubicBezTo>
                    <a:pt x="9450" y="0"/>
                    <a:pt x="9450" y="0"/>
                    <a:pt x="9450" y="0"/>
                  </a:cubicBezTo>
                  <a:cubicBezTo>
                    <a:pt x="8775" y="0"/>
                    <a:pt x="8100" y="623"/>
                    <a:pt x="8100" y="1246"/>
                  </a:cubicBezTo>
                  <a:cubicBezTo>
                    <a:pt x="8100" y="18069"/>
                    <a:pt x="8100" y="18069"/>
                    <a:pt x="8100" y="18069"/>
                  </a:cubicBezTo>
                  <a:cubicBezTo>
                    <a:pt x="8100" y="18692"/>
                    <a:pt x="8775" y="19315"/>
                    <a:pt x="9450" y="19315"/>
                  </a:cubicBezTo>
                  <a:close/>
                  <a:moveTo>
                    <a:pt x="17100" y="19315"/>
                  </a:moveTo>
                  <a:cubicBezTo>
                    <a:pt x="20025" y="19315"/>
                    <a:pt x="20025" y="19315"/>
                    <a:pt x="20025" y="19315"/>
                  </a:cubicBezTo>
                  <a:cubicBezTo>
                    <a:pt x="20700" y="19315"/>
                    <a:pt x="21375" y="18692"/>
                    <a:pt x="21375" y="18069"/>
                  </a:cubicBezTo>
                  <a:cubicBezTo>
                    <a:pt x="21375" y="4985"/>
                    <a:pt x="21375" y="4985"/>
                    <a:pt x="21375" y="4985"/>
                  </a:cubicBezTo>
                  <a:cubicBezTo>
                    <a:pt x="21375" y="4362"/>
                    <a:pt x="20700" y="3946"/>
                    <a:pt x="20025" y="3946"/>
                  </a:cubicBezTo>
                  <a:cubicBezTo>
                    <a:pt x="17100" y="3946"/>
                    <a:pt x="17100" y="3946"/>
                    <a:pt x="17100" y="3946"/>
                  </a:cubicBezTo>
                  <a:cubicBezTo>
                    <a:pt x="16425" y="3946"/>
                    <a:pt x="15975" y="4362"/>
                    <a:pt x="15975" y="4985"/>
                  </a:cubicBezTo>
                  <a:cubicBezTo>
                    <a:pt x="15975" y="18069"/>
                    <a:pt x="15975" y="18069"/>
                    <a:pt x="15975" y="18069"/>
                  </a:cubicBezTo>
                  <a:cubicBezTo>
                    <a:pt x="15975" y="18692"/>
                    <a:pt x="16425" y="19315"/>
                    <a:pt x="17100" y="19315"/>
                  </a:cubicBezTo>
                  <a:close/>
                  <a:moveTo>
                    <a:pt x="20925" y="20354"/>
                  </a:moveTo>
                  <a:cubicBezTo>
                    <a:pt x="450" y="20354"/>
                    <a:pt x="450" y="20354"/>
                    <a:pt x="450" y="20354"/>
                  </a:cubicBezTo>
                  <a:cubicBezTo>
                    <a:pt x="225" y="20354"/>
                    <a:pt x="0" y="20769"/>
                    <a:pt x="0" y="20977"/>
                  </a:cubicBezTo>
                  <a:cubicBezTo>
                    <a:pt x="0" y="21392"/>
                    <a:pt x="225" y="21600"/>
                    <a:pt x="450" y="21600"/>
                  </a:cubicBezTo>
                  <a:cubicBezTo>
                    <a:pt x="20925" y="21600"/>
                    <a:pt x="20925" y="21600"/>
                    <a:pt x="20925" y="21600"/>
                  </a:cubicBezTo>
                  <a:cubicBezTo>
                    <a:pt x="21375" y="21600"/>
                    <a:pt x="21600" y="21392"/>
                    <a:pt x="21600" y="20977"/>
                  </a:cubicBezTo>
                  <a:cubicBezTo>
                    <a:pt x="21600" y="20769"/>
                    <a:pt x="21375" y="20354"/>
                    <a:pt x="20925" y="20354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336" name="Shape"/>
            <p:cNvSpPr/>
            <p:nvPr/>
          </p:nvSpPr>
          <p:spPr>
            <a:xfrm>
              <a:off x="191031" y="211264"/>
              <a:ext cx="726580" cy="5334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55" y="12409"/>
                  </a:moveTo>
                  <a:cubicBezTo>
                    <a:pt x="20692" y="12409"/>
                    <a:pt x="20692" y="12409"/>
                    <a:pt x="20692" y="12409"/>
                  </a:cubicBezTo>
                  <a:cubicBezTo>
                    <a:pt x="20692" y="5515"/>
                    <a:pt x="20692" y="5515"/>
                    <a:pt x="20692" y="5515"/>
                  </a:cubicBezTo>
                  <a:cubicBezTo>
                    <a:pt x="20692" y="5285"/>
                    <a:pt x="20329" y="5055"/>
                    <a:pt x="20148" y="5055"/>
                  </a:cubicBezTo>
                  <a:cubicBezTo>
                    <a:pt x="19785" y="5055"/>
                    <a:pt x="19785" y="5055"/>
                    <a:pt x="19785" y="5055"/>
                  </a:cubicBezTo>
                  <a:cubicBezTo>
                    <a:pt x="19785" y="2987"/>
                    <a:pt x="19785" y="2987"/>
                    <a:pt x="19785" y="2987"/>
                  </a:cubicBezTo>
                  <a:cubicBezTo>
                    <a:pt x="19785" y="2757"/>
                    <a:pt x="19422" y="2528"/>
                    <a:pt x="19240" y="2528"/>
                  </a:cubicBezTo>
                  <a:cubicBezTo>
                    <a:pt x="18514" y="2528"/>
                    <a:pt x="18514" y="2528"/>
                    <a:pt x="18514" y="2528"/>
                  </a:cubicBezTo>
                  <a:cubicBezTo>
                    <a:pt x="18514" y="460"/>
                    <a:pt x="18514" y="460"/>
                    <a:pt x="18514" y="460"/>
                  </a:cubicBezTo>
                  <a:cubicBezTo>
                    <a:pt x="18514" y="230"/>
                    <a:pt x="18333" y="0"/>
                    <a:pt x="18151" y="0"/>
                  </a:cubicBezTo>
                  <a:cubicBezTo>
                    <a:pt x="3449" y="0"/>
                    <a:pt x="3449" y="0"/>
                    <a:pt x="3449" y="0"/>
                  </a:cubicBezTo>
                  <a:cubicBezTo>
                    <a:pt x="3086" y="0"/>
                    <a:pt x="2904" y="230"/>
                    <a:pt x="2904" y="460"/>
                  </a:cubicBezTo>
                  <a:cubicBezTo>
                    <a:pt x="2904" y="2528"/>
                    <a:pt x="2904" y="2528"/>
                    <a:pt x="2904" y="2528"/>
                  </a:cubicBezTo>
                  <a:cubicBezTo>
                    <a:pt x="2360" y="2528"/>
                    <a:pt x="2360" y="2528"/>
                    <a:pt x="2360" y="2528"/>
                  </a:cubicBezTo>
                  <a:cubicBezTo>
                    <a:pt x="1997" y="2528"/>
                    <a:pt x="1815" y="2757"/>
                    <a:pt x="1815" y="2987"/>
                  </a:cubicBezTo>
                  <a:cubicBezTo>
                    <a:pt x="1815" y="5055"/>
                    <a:pt x="1815" y="5055"/>
                    <a:pt x="1815" y="5055"/>
                  </a:cubicBezTo>
                  <a:cubicBezTo>
                    <a:pt x="1452" y="5055"/>
                    <a:pt x="1452" y="5055"/>
                    <a:pt x="1452" y="5055"/>
                  </a:cubicBezTo>
                  <a:cubicBezTo>
                    <a:pt x="1089" y="5055"/>
                    <a:pt x="908" y="5285"/>
                    <a:pt x="908" y="5515"/>
                  </a:cubicBezTo>
                  <a:cubicBezTo>
                    <a:pt x="908" y="12409"/>
                    <a:pt x="908" y="12409"/>
                    <a:pt x="908" y="12409"/>
                  </a:cubicBezTo>
                  <a:cubicBezTo>
                    <a:pt x="363" y="12409"/>
                    <a:pt x="363" y="12409"/>
                    <a:pt x="363" y="12409"/>
                  </a:cubicBezTo>
                  <a:cubicBezTo>
                    <a:pt x="182" y="12409"/>
                    <a:pt x="0" y="12638"/>
                    <a:pt x="0" y="13098"/>
                  </a:cubicBezTo>
                  <a:cubicBezTo>
                    <a:pt x="0" y="21140"/>
                    <a:pt x="0" y="21140"/>
                    <a:pt x="0" y="21140"/>
                  </a:cubicBezTo>
                  <a:cubicBezTo>
                    <a:pt x="0" y="21370"/>
                    <a:pt x="182" y="21600"/>
                    <a:pt x="363" y="21600"/>
                  </a:cubicBezTo>
                  <a:cubicBezTo>
                    <a:pt x="21055" y="21600"/>
                    <a:pt x="21055" y="21600"/>
                    <a:pt x="21055" y="21600"/>
                  </a:cubicBezTo>
                  <a:cubicBezTo>
                    <a:pt x="21418" y="21600"/>
                    <a:pt x="21600" y="21370"/>
                    <a:pt x="21600" y="21140"/>
                  </a:cubicBezTo>
                  <a:cubicBezTo>
                    <a:pt x="21600" y="13098"/>
                    <a:pt x="21600" y="13098"/>
                    <a:pt x="21600" y="13098"/>
                  </a:cubicBezTo>
                  <a:cubicBezTo>
                    <a:pt x="21600" y="12638"/>
                    <a:pt x="21418" y="12409"/>
                    <a:pt x="21055" y="12409"/>
                  </a:cubicBezTo>
                  <a:close/>
                  <a:moveTo>
                    <a:pt x="3993" y="1149"/>
                  </a:moveTo>
                  <a:cubicBezTo>
                    <a:pt x="17607" y="1149"/>
                    <a:pt x="17607" y="1149"/>
                    <a:pt x="17607" y="1149"/>
                  </a:cubicBezTo>
                  <a:cubicBezTo>
                    <a:pt x="17607" y="2528"/>
                    <a:pt x="17607" y="2528"/>
                    <a:pt x="17607" y="2528"/>
                  </a:cubicBezTo>
                  <a:cubicBezTo>
                    <a:pt x="3993" y="2528"/>
                    <a:pt x="3993" y="2528"/>
                    <a:pt x="3993" y="2528"/>
                  </a:cubicBezTo>
                  <a:lnTo>
                    <a:pt x="3993" y="1149"/>
                  </a:lnTo>
                  <a:close/>
                  <a:moveTo>
                    <a:pt x="2723" y="3677"/>
                  </a:moveTo>
                  <a:cubicBezTo>
                    <a:pt x="18696" y="3677"/>
                    <a:pt x="18696" y="3677"/>
                    <a:pt x="18696" y="3677"/>
                  </a:cubicBezTo>
                  <a:cubicBezTo>
                    <a:pt x="18696" y="5055"/>
                    <a:pt x="18696" y="5055"/>
                    <a:pt x="18696" y="5055"/>
                  </a:cubicBezTo>
                  <a:cubicBezTo>
                    <a:pt x="2723" y="5055"/>
                    <a:pt x="2723" y="5055"/>
                    <a:pt x="2723" y="5055"/>
                  </a:cubicBezTo>
                  <a:lnTo>
                    <a:pt x="2723" y="3677"/>
                  </a:lnTo>
                  <a:close/>
                  <a:moveTo>
                    <a:pt x="1815" y="6204"/>
                  </a:moveTo>
                  <a:cubicBezTo>
                    <a:pt x="19603" y="6204"/>
                    <a:pt x="19603" y="6204"/>
                    <a:pt x="19603" y="6204"/>
                  </a:cubicBezTo>
                  <a:cubicBezTo>
                    <a:pt x="19603" y="12409"/>
                    <a:pt x="19603" y="12409"/>
                    <a:pt x="19603" y="12409"/>
                  </a:cubicBezTo>
                  <a:cubicBezTo>
                    <a:pt x="15610" y="12409"/>
                    <a:pt x="15610" y="12409"/>
                    <a:pt x="15610" y="12409"/>
                  </a:cubicBezTo>
                  <a:cubicBezTo>
                    <a:pt x="15429" y="12409"/>
                    <a:pt x="15247" y="12638"/>
                    <a:pt x="15247" y="12868"/>
                  </a:cubicBezTo>
                  <a:cubicBezTo>
                    <a:pt x="14703" y="15855"/>
                    <a:pt x="14703" y="15855"/>
                    <a:pt x="14703" y="15855"/>
                  </a:cubicBezTo>
                  <a:cubicBezTo>
                    <a:pt x="6716" y="15855"/>
                    <a:pt x="6716" y="15855"/>
                    <a:pt x="6716" y="15855"/>
                  </a:cubicBezTo>
                  <a:cubicBezTo>
                    <a:pt x="6353" y="12868"/>
                    <a:pt x="6353" y="12868"/>
                    <a:pt x="6353" y="12868"/>
                  </a:cubicBezTo>
                  <a:cubicBezTo>
                    <a:pt x="6171" y="12638"/>
                    <a:pt x="5990" y="12409"/>
                    <a:pt x="5808" y="12409"/>
                  </a:cubicBezTo>
                  <a:cubicBezTo>
                    <a:pt x="1815" y="12409"/>
                    <a:pt x="1815" y="12409"/>
                    <a:pt x="1815" y="12409"/>
                  </a:cubicBezTo>
                  <a:lnTo>
                    <a:pt x="1815" y="6204"/>
                  </a:lnTo>
                  <a:close/>
                  <a:moveTo>
                    <a:pt x="1815" y="6204"/>
                  </a:moveTo>
                  <a:cubicBezTo>
                    <a:pt x="1815" y="6204"/>
                    <a:pt x="1815" y="6204"/>
                    <a:pt x="1815" y="62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338" name="37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37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37" grpId="1" animBg="1" advAuto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0" name="bioinformatics_illustration_web.jpg" descr="bioinformatics_illustration_web.jpg"/>
          <p:cNvPicPr>
            <a:picLocks noChangeAspect="1"/>
          </p:cNvPicPr>
          <p:nvPr/>
        </p:nvPicPr>
        <p:blipFill>
          <a:blip r:embed="rId2">
            <a:alphaModFix amt="50148"/>
          </a:blip>
          <a:srcRect t="105" b="954"/>
          <a:stretch>
            <a:fillRect/>
          </a:stretch>
        </p:blipFill>
        <p:spPr>
          <a:xfrm rot="5400000">
            <a:off x="7152755" y="4469455"/>
            <a:ext cx="13733239" cy="4777262"/>
          </a:xfrm>
          <a:prstGeom prst="rect">
            <a:avLst/>
          </a:prstGeom>
          <a:ln w="12700">
            <a:miter lim="400000"/>
          </a:ln>
        </p:spPr>
      </p:pic>
      <p:sp>
        <p:nvSpPr>
          <p:cNvPr id="2341" name="Rectangle"/>
          <p:cNvSpPr/>
          <p:nvPr/>
        </p:nvSpPr>
        <p:spPr>
          <a:xfrm>
            <a:off x="15954173" y="-181273"/>
            <a:ext cx="8454415" cy="1392492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2345" name="Group"/>
          <p:cNvGrpSpPr/>
          <p:nvPr/>
        </p:nvGrpSpPr>
        <p:grpSpPr>
          <a:xfrm>
            <a:off x="1394494" y="1524000"/>
            <a:ext cx="9486170" cy="3475977"/>
            <a:chOff x="0" y="0"/>
            <a:chExt cx="9486169" cy="3475976"/>
          </a:xfrm>
        </p:grpSpPr>
        <p:sp>
          <p:nvSpPr>
            <p:cNvPr id="2342" name="WANT MO-R-E?"/>
            <p:cNvSpPr txBox="1"/>
            <p:nvPr/>
          </p:nvSpPr>
          <p:spPr>
            <a:xfrm>
              <a:off x="0" y="720813"/>
              <a:ext cx="9486170" cy="27551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WANT MO-R-E?</a:t>
              </a:r>
            </a:p>
          </p:txBody>
        </p:sp>
        <p:sp>
          <p:nvSpPr>
            <p:cNvPr id="2343" name="FROM EXCEL TO R"/>
            <p:cNvSpPr txBox="1"/>
            <p:nvPr/>
          </p:nvSpPr>
          <p:spPr>
            <a:xfrm>
              <a:off x="2127580" y="0"/>
              <a:ext cx="6471696" cy="4369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2344" name="Line"/>
            <p:cNvSpPr/>
            <p:nvPr/>
          </p:nvSpPr>
          <p:spPr>
            <a:xfrm>
              <a:off x="111502" y="218268"/>
              <a:ext cx="1705287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346" name="Rectangle"/>
          <p:cNvSpPr/>
          <p:nvPr/>
        </p:nvSpPr>
        <p:spPr>
          <a:xfrm>
            <a:off x="1510893" y="4207301"/>
            <a:ext cx="21247914" cy="8625514"/>
          </a:xfrm>
          <a:prstGeom prst="rect">
            <a:avLst/>
          </a:prstGeom>
          <a:solidFill>
            <a:srgbClr val="FFFFFF"/>
          </a:solidFill>
          <a:ln w="50800">
            <a:solidFill>
              <a:srgbClr val="293441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47" name="The Section for Biostatistics offers a number statistics-oriented R courses:"/>
          <p:cNvSpPr txBox="1"/>
          <p:nvPr/>
        </p:nvSpPr>
        <p:spPr>
          <a:xfrm>
            <a:off x="2840057" y="4719566"/>
            <a:ext cx="7137575" cy="95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The Section for Biostatistics offers a number statistics-oriented R courses:</a:t>
            </a:r>
          </a:p>
        </p:txBody>
      </p:sp>
      <p:sp>
        <p:nvSpPr>
          <p:cNvPr id="2348" name="38"/>
          <p:cNvSpPr txBox="1"/>
          <p:nvPr/>
        </p:nvSpPr>
        <p:spPr>
          <a:xfrm>
            <a:off x="374649" y="12998449"/>
            <a:ext cx="59711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38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2349" name="pasted-movie.png" descr="pasted-movi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3288" y="6091203"/>
            <a:ext cx="8483601" cy="5257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0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5704" y="6199153"/>
            <a:ext cx="8420101" cy="5041901"/>
          </a:xfrm>
          <a:prstGeom prst="rect">
            <a:avLst/>
          </a:prstGeom>
          <a:ln w="12700">
            <a:miter lim="400000"/>
          </a:ln>
        </p:spPr>
      </p:pic>
      <p:sp>
        <p:nvSpPr>
          <p:cNvPr id="2351" name="https://publichealth.ku.dk/about-the-department/biostat/"/>
          <p:cNvSpPr txBox="1"/>
          <p:nvPr/>
        </p:nvSpPr>
        <p:spPr>
          <a:xfrm>
            <a:off x="12659238" y="4530076"/>
            <a:ext cx="889109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r"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5"/>
              </a:rPr>
              <a:t>https://publichealth.ku.dk/about-the-department/biostat/</a:t>
            </a:r>
            <a:r>
              <a:rPr>
                <a:solidFill>
                  <a:srgbClr val="999999"/>
                </a:solidFill>
              </a:rPr>
              <a:t> 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352" name="* These are screenshots. Go to the website and scroll down to ‘Teaching’"/>
          <p:cNvSpPr txBox="1"/>
          <p:nvPr/>
        </p:nvSpPr>
        <p:spPr>
          <a:xfrm>
            <a:off x="2488690" y="11741730"/>
            <a:ext cx="1259091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* These are screenshots. Go to the website and scroll down to ‘Teaching’</a:t>
            </a:r>
            <a:r>
              <a:rPr>
                <a:solidFill>
                  <a:srgbClr val="000000"/>
                </a:solidFill>
              </a:rPr>
              <a:t> </a:t>
            </a:r>
            <a:r>
              <a:t> </a:t>
            </a:r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4" name="Rounded Rectangle"/>
          <p:cNvSpPr/>
          <p:nvPr/>
        </p:nvSpPr>
        <p:spPr>
          <a:xfrm>
            <a:off x="8094655" y="3899749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55" name="Rectangle"/>
          <p:cNvSpPr/>
          <p:nvPr/>
        </p:nvSpPr>
        <p:spPr>
          <a:xfrm>
            <a:off x="-3409" y="-26176"/>
            <a:ext cx="7308701" cy="13768352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56" name="21"/>
          <p:cNvSpPr txBox="1"/>
          <p:nvPr/>
        </p:nvSpPr>
        <p:spPr>
          <a:xfrm>
            <a:off x="374649" y="12966700"/>
            <a:ext cx="665164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57" name="lme4: https://cran.r-project.org/web/packages/lme4/vignettes/lmer.pdf…"/>
          <p:cNvSpPr txBox="1"/>
          <p:nvPr/>
        </p:nvSpPr>
        <p:spPr>
          <a:xfrm>
            <a:off x="12953723" y="4183891"/>
            <a:ext cx="5778501" cy="2298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/>
              <a:t>lme4: </a:t>
            </a:r>
            <a:r>
              <a:rPr u="sng">
                <a:hlinkClick r:id="rId2"/>
              </a:rPr>
              <a:t>https://cran.r-project.org/web/packages/lme4/vignettes/lmer.pdf</a:t>
            </a:r>
          </a:p>
          <a:p>
            <a:pPr>
              <a:spcBef>
                <a:spcPts val="1000"/>
              </a:spcBef>
              <a:defRPr sz="1800"/>
            </a:pPr>
            <a:r>
              <a:rPr u="sng">
                <a:hlinkClick r:id="rId3"/>
              </a:rPr>
              <a:t>https://cran.microsoft.com/snapshot/2017-08-01/web/packages/sjPlot/vignettes/sjplmer.html</a:t>
            </a:r>
          </a:p>
          <a:p>
            <a:pPr>
              <a:defRPr sz="1800"/>
            </a:pPr>
            <a:r>
              <a:rPr b="1"/>
              <a:t>glmmTMB</a:t>
            </a:r>
            <a:r>
              <a:t>: </a:t>
            </a:r>
            <a:r>
              <a:rPr u="sng">
                <a:hlinkClick r:id="rId4"/>
              </a:rPr>
              <a:t>https://cran.r-project.org/web/packages/glmmTMB/index.html</a:t>
            </a:r>
            <a:r>
              <a:t> </a:t>
            </a:r>
          </a:p>
        </p:txBody>
      </p:sp>
      <p:sp>
        <p:nvSpPr>
          <p:cNvPr id="2358" name="Rounded Rectangle"/>
          <p:cNvSpPr/>
          <p:nvPr/>
        </p:nvSpPr>
        <p:spPr>
          <a:xfrm>
            <a:off x="8094655" y="541241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59" name="Rounded Rectangle"/>
          <p:cNvSpPr/>
          <p:nvPr/>
        </p:nvSpPr>
        <p:spPr>
          <a:xfrm>
            <a:off x="8094655" y="7258258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60" name="Rounded Rectangle"/>
          <p:cNvSpPr/>
          <p:nvPr/>
        </p:nvSpPr>
        <p:spPr>
          <a:xfrm>
            <a:off x="8094655" y="10616766"/>
            <a:ext cx="4065241" cy="2695576"/>
          </a:xfrm>
          <a:prstGeom prst="roundRect">
            <a:avLst>
              <a:gd name="adj" fmla="val 16162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361" name="survival-analysis-basics-survival-curves-1.png" descr="survival-analysis-basics-survival-curves-1.png"/>
          <p:cNvPicPr>
            <a:picLocks noChangeAspect="1"/>
          </p:cNvPicPr>
          <p:nvPr/>
        </p:nvPicPr>
        <p:blipFill>
          <a:blip r:embed="rId5"/>
          <a:srcRect l="13247" t="9011" b="32234"/>
          <a:stretch>
            <a:fillRect/>
          </a:stretch>
        </p:blipFill>
        <p:spPr>
          <a:xfrm>
            <a:off x="8372889" y="700983"/>
            <a:ext cx="3508616" cy="2376240"/>
          </a:xfrm>
          <a:prstGeom prst="rect">
            <a:avLst/>
          </a:prstGeom>
          <a:ln w="12700">
            <a:miter lim="400000"/>
          </a:ln>
        </p:spPr>
      </p:pic>
      <p:sp>
        <p:nvSpPr>
          <p:cNvPr id="2362" name="Epidemiological Analysis"/>
          <p:cNvSpPr txBox="1"/>
          <p:nvPr/>
        </p:nvSpPr>
        <p:spPr>
          <a:xfrm>
            <a:off x="12955941" y="6831279"/>
            <a:ext cx="4802067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Epidemiological Analysis</a:t>
            </a:r>
          </a:p>
        </p:txBody>
      </p:sp>
      <p:sp>
        <p:nvSpPr>
          <p:cNvPr id="2363" name="Mixed-Effects Models"/>
          <p:cNvSpPr txBox="1"/>
          <p:nvPr/>
        </p:nvSpPr>
        <p:spPr>
          <a:xfrm>
            <a:off x="12950887" y="3523029"/>
            <a:ext cx="5336839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Mixed-Effects Models</a:t>
            </a:r>
          </a:p>
        </p:txBody>
      </p:sp>
      <p:sp>
        <p:nvSpPr>
          <p:cNvPr id="2364" name="Elastic-Net Regression (R"/>
          <p:cNvSpPr txBox="1"/>
          <p:nvPr/>
        </p:nvSpPr>
        <p:spPr>
          <a:xfrm>
            <a:off x="12950731" y="10439400"/>
            <a:ext cx="4192241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Elastic-Net Regression (R</a:t>
            </a:r>
          </a:p>
        </p:txBody>
      </p:sp>
      <p:pic>
        <p:nvPicPr>
          <p:cNvPr id="2365" name="lass.png" descr="lass.png"/>
          <p:cNvPicPr>
            <a:picLocks/>
          </p:cNvPicPr>
          <p:nvPr/>
        </p:nvPicPr>
        <p:blipFill>
          <a:blip r:embed="rId6"/>
          <a:srcRect l="7245" t="76018" r="52956" b="12687"/>
          <a:stretch>
            <a:fillRect/>
          </a:stretch>
        </p:blipFill>
        <p:spPr>
          <a:xfrm>
            <a:off x="8330820" y="11973467"/>
            <a:ext cx="3592857" cy="10254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6" name="lass.png" descr="lass.png"/>
          <p:cNvPicPr>
            <a:picLocks/>
          </p:cNvPicPr>
          <p:nvPr/>
        </p:nvPicPr>
        <p:blipFill>
          <a:blip r:embed="rId6"/>
          <a:srcRect l="56980" t="76456" r="3388" b="12588"/>
          <a:stretch>
            <a:fillRect/>
          </a:stretch>
        </p:blipFill>
        <p:spPr>
          <a:xfrm>
            <a:off x="8334832" y="10802610"/>
            <a:ext cx="3584720" cy="10254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7" name="maxresdefault.jpg" descr="maxresdefault.jpg"/>
          <p:cNvPicPr>
            <a:picLocks noChangeAspect="1"/>
          </p:cNvPicPr>
          <p:nvPr/>
        </p:nvPicPr>
        <p:blipFill>
          <a:blip r:embed="rId7"/>
          <a:srcRect l="18656" r="16312" b="12905"/>
          <a:stretch>
            <a:fillRect/>
          </a:stretch>
        </p:blipFill>
        <p:spPr>
          <a:xfrm>
            <a:off x="8500683" y="4002590"/>
            <a:ext cx="3253082" cy="2450683"/>
          </a:xfrm>
          <a:prstGeom prst="rect">
            <a:avLst/>
          </a:prstGeom>
          <a:ln w="12700">
            <a:miter lim="400000"/>
          </a:ln>
        </p:spPr>
      </p:pic>
      <p:sp>
        <p:nvSpPr>
          <p:cNvPr id="2368" name="glmnet: https://cran.r-project.org/web/packages/glmnet/glmnet.pdf…"/>
          <p:cNvSpPr txBox="1"/>
          <p:nvPr/>
        </p:nvSpPr>
        <p:spPr>
          <a:xfrm>
            <a:off x="12953723" y="11068516"/>
            <a:ext cx="5778501" cy="2298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/>
              <a:t>glmnet:</a:t>
            </a:r>
            <a:r>
              <a:t> </a:t>
            </a:r>
            <a:r>
              <a:rPr u="sng">
                <a:hlinkClick r:id="rId8"/>
              </a:rPr>
              <a:t>https://cran.r-project.org/web/packages/glmnet/glmnet.pdf</a:t>
            </a:r>
          </a:p>
          <a:p>
            <a:pPr>
              <a:spcBef>
                <a:spcPts val="1000"/>
              </a:spcBef>
              <a:defRPr sz="1800"/>
            </a:pPr>
            <a:r>
              <a:rPr b="1"/>
              <a:t>elasticnet: </a:t>
            </a:r>
            <a:r>
              <a:rPr u="sng">
                <a:hlinkClick r:id="rId9"/>
              </a:rPr>
              <a:t>https://cran.r-project.org/web/packages/elasticnet/elasticnet.pdf</a:t>
            </a:r>
            <a:r>
              <a:t> </a:t>
            </a:r>
          </a:p>
          <a:p>
            <a:pPr>
              <a:spcBef>
                <a:spcPts val="1000"/>
              </a:spcBef>
              <a:defRPr sz="1800"/>
            </a:pPr>
            <a:r>
              <a:rPr u="sng">
                <a:hlinkClick r:id="rId10"/>
              </a:rPr>
              <a:t>https://www.datacamp.com/community/tutorials/tutorial-ridge-lasso-elastic-net</a:t>
            </a:r>
            <a:r>
              <a:t> </a:t>
            </a:r>
          </a:p>
        </p:txBody>
      </p:sp>
      <p:sp>
        <p:nvSpPr>
          <p:cNvPr id="2369" name="Rectangle"/>
          <p:cNvSpPr/>
          <p:nvPr/>
        </p:nvSpPr>
        <p:spPr>
          <a:xfrm>
            <a:off x="19597037" y="0"/>
            <a:ext cx="4802067" cy="1376835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70" name="survival: https://rviews.rstudio.com/2017/09/25/survival-analysis-with-r/…"/>
          <p:cNvSpPr txBox="1"/>
          <p:nvPr/>
        </p:nvSpPr>
        <p:spPr>
          <a:xfrm>
            <a:off x="12953723" y="1189846"/>
            <a:ext cx="5778501" cy="1846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/>
              <a:t>survival</a:t>
            </a:r>
            <a:r>
              <a:t>: </a:t>
            </a:r>
            <a:r>
              <a:rPr u="sng">
                <a:hlinkClick r:id="rId11"/>
              </a:rPr>
              <a:t>https://rviews.rstudio.com/2017/09/25/survival-analysis-with-r/</a:t>
            </a:r>
          </a:p>
          <a:p>
            <a:pPr>
              <a:defRPr sz="1800"/>
            </a:pPr>
            <a:r>
              <a:rPr b="1"/>
              <a:t>survminer:</a:t>
            </a:r>
            <a:r>
              <a:t> </a:t>
            </a:r>
            <a:r>
              <a:rPr u="sng">
                <a:hlinkClick r:id="rId12"/>
              </a:rPr>
              <a:t>https://cran.r-project.org/web/packages/survminer/survminer.pdf</a:t>
            </a:r>
          </a:p>
          <a:p>
            <a:pPr>
              <a:defRPr sz="1800"/>
            </a:pPr>
            <a:r>
              <a:t>(</a:t>
            </a:r>
            <a:r>
              <a:rPr u="sng">
                <a:hlinkClick r:id="rId13"/>
              </a:rPr>
              <a:t>https://rpkgs.datanovia.com/survminer/</a:t>
            </a:r>
            <a:r>
              <a:t> )</a:t>
            </a:r>
          </a:p>
        </p:txBody>
      </p:sp>
      <p:sp>
        <p:nvSpPr>
          <p:cNvPr id="2371" name="Survival Analysis"/>
          <p:cNvSpPr txBox="1"/>
          <p:nvPr/>
        </p:nvSpPr>
        <p:spPr>
          <a:xfrm>
            <a:off x="12960215" y="513210"/>
            <a:ext cx="3210296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Survival Analysis</a:t>
            </a:r>
          </a:p>
        </p:txBody>
      </p:sp>
      <p:grpSp>
        <p:nvGrpSpPr>
          <p:cNvPr id="2374" name="Group"/>
          <p:cNvGrpSpPr/>
          <p:nvPr/>
        </p:nvGrpSpPr>
        <p:grpSpPr>
          <a:xfrm>
            <a:off x="8389715" y="7706252"/>
            <a:ext cx="3479153" cy="1799589"/>
            <a:chOff x="0" y="0"/>
            <a:chExt cx="3479152" cy="1799588"/>
          </a:xfrm>
        </p:grpSpPr>
        <p:pic>
          <p:nvPicPr>
            <p:cNvPr id="2372" name="3776ac41-dd15-4aad-bef6-0a49d55bee36_figure2.gif" descr="3776ac41-dd15-4aad-bef6-0a49d55bee36_figure2.gif"/>
            <p:cNvPicPr>
              <a:picLocks noChangeAspect="1"/>
            </p:cNvPicPr>
            <p:nvPr/>
          </p:nvPicPr>
          <p:blipFill>
            <a:blip r:embed="rId14"/>
            <a:srcRect l="16564" t="5753" r="3971" b="17615"/>
            <a:stretch>
              <a:fillRect/>
            </a:stretch>
          </p:blipFill>
          <p:spPr>
            <a:xfrm>
              <a:off x="0" y="0"/>
              <a:ext cx="3475121" cy="1799589"/>
            </a:xfrm>
            <a:prstGeom prst="rect">
              <a:avLst/>
            </a:prstGeom>
            <a:ln w="3175" cap="flat">
              <a:solidFill>
                <a:srgbClr val="374556"/>
              </a:solidFill>
              <a:prstDash val="solid"/>
              <a:miter lim="400000"/>
            </a:ln>
            <a:effectLst/>
          </p:spPr>
        </p:pic>
        <p:sp>
          <p:nvSpPr>
            <p:cNvPr id="2373" name="Rectangle"/>
            <p:cNvSpPr/>
            <p:nvPr/>
          </p:nvSpPr>
          <p:spPr>
            <a:xfrm>
              <a:off x="1967940" y="28658"/>
              <a:ext cx="1511213" cy="79786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2375" name="Epi: https://cran.r-project.org/web/packages/Epi/index.html…"/>
          <p:cNvSpPr txBox="1"/>
          <p:nvPr/>
        </p:nvSpPr>
        <p:spPr>
          <a:xfrm>
            <a:off x="12956701" y="7452981"/>
            <a:ext cx="5772544" cy="282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spcBef>
                <a:spcPts val="1000"/>
              </a:spcBef>
              <a:defRPr sz="1800"/>
            </a:pPr>
            <a:r>
              <a:rPr b="1"/>
              <a:t>Epi:</a:t>
            </a:r>
            <a:r>
              <a:t> </a:t>
            </a:r>
            <a:r>
              <a:rPr u="sng">
                <a:hlinkClick r:id="rId15"/>
              </a:rPr>
              <a:t>https://cran.r-project.org/web/packages/Epi/index.html</a:t>
            </a:r>
          </a:p>
          <a:p>
            <a:pPr>
              <a:spcBef>
                <a:spcPts val="1000"/>
              </a:spcBef>
              <a:defRPr sz="1800"/>
            </a:pPr>
            <a:r>
              <a:rPr b="1"/>
              <a:t>pubh: </a:t>
            </a:r>
            <a:r>
              <a:rPr u="sng">
                <a:hlinkClick r:id="rId16"/>
              </a:rPr>
              <a:t>https://rviews.rstudio.com/2020/03/05/covid-19-epidemiology-with-r/</a:t>
            </a:r>
            <a:r>
              <a:t> </a:t>
            </a:r>
          </a:p>
          <a:p>
            <a:pPr>
              <a:defRPr sz="1800"/>
            </a:pPr>
            <a:r>
              <a:rPr u="sng">
                <a:hlinkClick r:id="rId17"/>
              </a:rPr>
              <a:t>https://cran.r-project.org/web/packages/incidence/vignettes/customize_plot.html</a:t>
            </a:r>
            <a:r>
              <a:t> </a:t>
            </a:r>
          </a:p>
          <a:p>
            <a:pPr>
              <a:defRPr sz="1800"/>
            </a:pPr>
            <a:r>
              <a:rPr u="sng">
                <a:hlinkClick r:id="rId16"/>
              </a:rPr>
              <a:t>https://rviews.rstudio.com/2020/03/05/covid-19-epidemiology-with-r/</a:t>
            </a:r>
            <a:r>
              <a:t> </a:t>
            </a:r>
          </a:p>
        </p:txBody>
      </p:sp>
      <p:grpSp>
        <p:nvGrpSpPr>
          <p:cNvPr id="2379" name="Group"/>
          <p:cNvGrpSpPr/>
          <p:nvPr/>
        </p:nvGrpSpPr>
        <p:grpSpPr>
          <a:xfrm>
            <a:off x="-132525" y="6496572"/>
            <a:ext cx="7469087" cy="3333289"/>
            <a:chOff x="0" y="0"/>
            <a:chExt cx="7469085" cy="3333288"/>
          </a:xfrm>
        </p:grpSpPr>
        <p:sp>
          <p:nvSpPr>
            <p:cNvPr id="2376" name="STATISTICS in R"/>
            <p:cNvSpPr txBox="1"/>
            <p:nvPr/>
          </p:nvSpPr>
          <p:spPr>
            <a:xfrm>
              <a:off x="0" y="578124"/>
              <a:ext cx="7469086" cy="27551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STATISTICS in </a:t>
              </a:r>
              <a:r>
                <a:rPr b="1"/>
                <a:t>R</a:t>
              </a:r>
            </a:p>
          </p:txBody>
        </p:sp>
        <p:sp>
          <p:nvSpPr>
            <p:cNvPr id="2377" name="Line"/>
            <p:cNvSpPr/>
            <p:nvPr/>
          </p:nvSpPr>
          <p:spPr>
            <a:xfrm>
              <a:off x="1355907" y="217744"/>
              <a:ext cx="988298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378" name="TEASER"/>
            <p:cNvSpPr txBox="1"/>
            <p:nvPr/>
          </p:nvSpPr>
          <p:spPr>
            <a:xfrm>
              <a:off x="2551016" y="0"/>
              <a:ext cx="1778155" cy="4354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TEASER</a:t>
              </a:r>
            </a:p>
          </p:txBody>
        </p:sp>
      </p:grpSp>
      <p:sp>
        <p:nvSpPr>
          <p:cNvPr id="2380" name="39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39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Rounded Rectangle"/>
          <p:cNvSpPr/>
          <p:nvPr/>
        </p:nvSpPr>
        <p:spPr>
          <a:xfrm>
            <a:off x="18496878" y="23453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3" name="Rounded Rectangle"/>
          <p:cNvSpPr/>
          <p:nvPr/>
        </p:nvSpPr>
        <p:spPr>
          <a:xfrm>
            <a:off x="12814290" y="23453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4" name="Rounded Rectangle"/>
          <p:cNvSpPr/>
          <p:nvPr/>
        </p:nvSpPr>
        <p:spPr>
          <a:xfrm>
            <a:off x="7135860" y="872075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5" name="Rounded Rectangle"/>
          <p:cNvSpPr/>
          <p:nvPr/>
        </p:nvSpPr>
        <p:spPr>
          <a:xfrm>
            <a:off x="7141674" y="234535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6" name="Rounded Rectangle"/>
          <p:cNvSpPr/>
          <p:nvPr/>
        </p:nvSpPr>
        <p:spPr>
          <a:xfrm>
            <a:off x="12814290" y="87207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7" name="Rounded Rectangle"/>
          <p:cNvSpPr/>
          <p:nvPr/>
        </p:nvSpPr>
        <p:spPr>
          <a:xfrm>
            <a:off x="1462751" y="872075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8" name="Rounded Rectangle"/>
          <p:cNvSpPr/>
          <p:nvPr/>
        </p:nvSpPr>
        <p:spPr>
          <a:xfrm>
            <a:off x="18496878" y="872075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89" name="Rectangle"/>
          <p:cNvSpPr/>
          <p:nvPr/>
        </p:nvSpPr>
        <p:spPr>
          <a:xfrm>
            <a:off x="-53447" y="-14593"/>
            <a:ext cx="6116046" cy="6695681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81A489"/>
                </a:solidFill>
              </a:defRPr>
            </a:pPr>
            <a:endParaRPr/>
          </a:p>
        </p:txBody>
      </p:sp>
      <p:grpSp>
        <p:nvGrpSpPr>
          <p:cNvPr id="2393" name="Group"/>
          <p:cNvGrpSpPr/>
          <p:nvPr/>
        </p:nvGrpSpPr>
        <p:grpSpPr>
          <a:xfrm>
            <a:off x="404422" y="1981987"/>
            <a:ext cx="5391215" cy="1621830"/>
            <a:chOff x="0" y="0"/>
            <a:chExt cx="5391213" cy="1621828"/>
          </a:xfrm>
        </p:grpSpPr>
        <p:sp>
          <p:nvSpPr>
            <p:cNvPr id="2390" name="Machine Learning"/>
            <p:cNvSpPr txBox="1"/>
            <p:nvPr/>
          </p:nvSpPr>
          <p:spPr>
            <a:xfrm>
              <a:off x="0" y="414466"/>
              <a:ext cx="5391214" cy="12073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Machine Learning</a:t>
              </a:r>
            </a:p>
          </p:txBody>
        </p:sp>
        <p:sp>
          <p:nvSpPr>
            <p:cNvPr id="2391" name="TEASER"/>
            <p:cNvSpPr txBox="1"/>
            <p:nvPr/>
          </p:nvSpPr>
          <p:spPr>
            <a:xfrm>
              <a:off x="1194416" y="0"/>
              <a:ext cx="1778155" cy="4354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TEASER</a:t>
              </a:r>
            </a:p>
          </p:txBody>
        </p:sp>
        <p:sp>
          <p:nvSpPr>
            <p:cNvPr id="2392" name="Line"/>
            <p:cNvSpPr/>
            <p:nvPr/>
          </p:nvSpPr>
          <p:spPr>
            <a:xfrm>
              <a:off x="92169" y="217744"/>
              <a:ext cx="887417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394" name="Clustering"/>
          <p:cNvSpPr txBox="1"/>
          <p:nvPr/>
        </p:nvSpPr>
        <p:spPr>
          <a:xfrm>
            <a:off x="7775947" y="1507876"/>
            <a:ext cx="3210296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Clustering</a:t>
            </a:r>
          </a:p>
        </p:txBody>
      </p:sp>
      <p:sp>
        <p:nvSpPr>
          <p:cNvPr id="2395" name="https://statsandr.com/blog/clustering-analysis-k-means-and-hierarchical-clustering-by-hand-and-in-r/"/>
          <p:cNvSpPr txBox="1"/>
          <p:nvPr/>
        </p:nvSpPr>
        <p:spPr>
          <a:xfrm>
            <a:off x="7360852" y="5859174"/>
            <a:ext cx="4020741" cy="899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hlinkClick r:id="rId2"/>
              </a:rPr>
              <a:t>https://statsandr.com/blog/clustering-analysis-k-means-and-hierarchical-clustering-by-hand-and-in-r/</a:t>
            </a:r>
            <a:r>
              <a:t>  </a:t>
            </a:r>
          </a:p>
        </p:txBody>
      </p:sp>
      <p:sp>
        <p:nvSpPr>
          <p:cNvPr id="2396" name="Feature Selection: PCA"/>
          <p:cNvSpPr txBox="1"/>
          <p:nvPr/>
        </p:nvSpPr>
        <p:spPr>
          <a:xfrm>
            <a:off x="12845722" y="1507876"/>
            <a:ext cx="4396234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Feature Selection: PCA</a:t>
            </a:r>
          </a:p>
        </p:txBody>
      </p:sp>
      <p:sp>
        <p:nvSpPr>
          <p:cNvPr id="2397" name="Missing Data"/>
          <p:cNvSpPr txBox="1"/>
          <p:nvPr/>
        </p:nvSpPr>
        <p:spPr>
          <a:xfrm>
            <a:off x="18419126" y="1507876"/>
            <a:ext cx="4586098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Missing Data</a:t>
            </a:r>
          </a:p>
        </p:txBody>
      </p:sp>
      <p:sp>
        <p:nvSpPr>
          <p:cNvPr id="2398" name="https://bioconductor.org/packages/release/bioc/vignettes/PCAtools/inst/doc/PCAtools.html"/>
          <p:cNvSpPr txBox="1"/>
          <p:nvPr/>
        </p:nvSpPr>
        <p:spPr>
          <a:xfrm>
            <a:off x="13057888" y="5850121"/>
            <a:ext cx="4020741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/>
            </a:lvl1pPr>
          </a:lstStyle>
          <a:p>
            <a:r>
              <a:t>https://bioconductor.org/packages/release/bioc/vignettes/PCAtools/inst/doc/PCAtools.html</a:t>
            </a:r>
          </a:p>
        </p:txBody>
      </p:sp>
      <p:sp>
        <p:nvSpPr>
          <p:cNvPr id="2399" name="Group"/>
          <p:cNvSpPr/>
          <p:nvPr/>
        </p:nvSpPr>
        <p:spPr>
          <a:xfrm>
            <a:off x="20558890" y="2915099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00" name="https://amices.org/mice/…"/>
          <p:cNvSpPr txBox="1"/>
          <p:nvPr/>
        </p:nvSpPr>
        <p:spPr>
          <a:xfrm>
            <a:off x="18784321" y="5841069"/>
            <a:ext cx="4087092" cy="917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hlinkClick r:id="rId3"/>
              </a:rPr>
              <a:t>https://amices.org/mice/</a:t>
            </a:r>
          </a:p>
          <a:p>
            <a:pPr>
              <a:defRPr sz="1800"/>
            </a:pPr>
            <a:r>
              <a:t>https://datascienceplus.com/imputing-missing-data-with-r-mice-package/</a:t>
            </a:r>
          </a:p>
        </p:txBody>
      </p:sp>
      <p:sp>
        <p:nvSpPr>
          <p:cNvPr id="2401" name="Random Forest"/>
          <p:cNvSpPr txBox="1"/>
          <p:nvPr/>
        </p:nvSpPr>
        <p:spPr>
          <a:xfrm>
            <a:off x="2087151" y="7815809"/>
            <a:ext cx="3210296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Random Forest</a:t>
            </a:r>
          </a:p>
        </p:txBody>
      </p:sp>
      <p:sp>
        <p:nvSpPr>
          <p:cNvPr id="2402" name="SVM"/>
          <p:cNvSpPr txBox="1"/>
          <p:nvPr/>
        </p:nvSpPr>
        <p:spPr>
          <a:xfrm>
            <a:off x="12790359" y="7815809"/>
            <a:ext cx="4586098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SVM</a:t>
            </a:r>
          </a:p>
        </p:txBody>
      </p:sp>
      <p:sp>
        <p:nvSpPr>
          <p:cNvPr id="2403" name="https://www.blopig.com/blog/2017/04/a-very-basic-introduction-to-random-forests-using-r/"/>
          <p:cNvSpPr txBox="1"/>
          <p:nvPr/>
        </p:nvSpPr>
        <p:spPr>
          <a:xfrm>
            <a:off x="1836891" y="12139923"/>
            <a:ext cx="3778712" cy="917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hlinkClick r:id="rId4"/>
              </a:rPr>
              <a:t>https://www.blopig.com/blog/2017/04/a-very-basic-introduction-to-random-forests-using-r/</a:t>
            </a:r>
            <a:r>
              <a:t> </a:t>
            </a:r>
          </a:p>
        </p:txBody>
      </p:sp>
      <p:sp>
        <p:nvSpPr>
          <p:cNvPr id="2404" name="Group"/>
          <p:cNvSpPr/>
          <p:nvPr/>
        </p:nvSpPr>
        <p:spPr>
          <a:xfrm>
            <a:off x="14867923" y="9143302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05" name="https://cran.r-project.org/web/packages/e1071/vignettes/svmdoc.pdf"/>
          <p:cNvSpPr txBox="1"/>
          <p:nvPr/>
        </p:nvSpPr>
        <p:spPr>
          <a:xfrm>
            <a:off x="13040979" y="12171153"/>
            <a:ext cx="4523657" cy="72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/>
            </a:lvl1pPr>
          </a:lstStyle>
          <a:p>
            <a:r>
              <a:t>https://cran.r-project.org/web/packages/e1071/vignettes/svmdoc.pdf</a:t>
            </a:r>
          </a:p>
        </p:txBody>
      </p:sp>
      <p:sp>
        <p:nvSpPr>
          <p:cNvPr id="2406" name="kNN"/>
          <p:cNvSpPr txBox="1"/>
          <p:nvPr/>
        </p:nvSpPr>
        <p:spPr>
          <a:xfrm>
            <a:off x="7760261" y="7815809"/>
            <a:ext cx="3210296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kNN</a:t>
            </a:r>
          </a:p>
        </p:txBody>
      </p:sp>
      <p:sp>
        <p:nvSpPr>
          <p:cNvPr id="2407" name="Neural Networks"/>
          <p:cNvSpPr txBox="1"/>
          <p:nvPr/>
        </p:nvSpPr>
        <p:spPr>
          <a:xfrm>
            <a:off x="18433378" y="7815809"/>
            <a:ext cx="4586098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Neural Networks</a:t>
            </a:r>
          </a:p>
        </p:txBody>
      </p:sp>
      <p:sp>
        <p:nvSpPr>
          <p:cNvPr id="2408" name="https://www.edureka.co/blog/knn-algorithm-in-r/"/>
          <p:cNvSpPr txBox="1"/>
          <p:nvPr/>
        </p:nvSpPr>
        <p:spPr>
          <a:xfrm>
            <a:off x="7607052" y="12207846"/>
            <a:ext cx="4087092" cy="6548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hlinkClick r:id="rId4"/>
              </a:rPr>
              <a:t>https://www.edureka.co/blog/knn-algorithm-in-r/</a:t>
            </a:r>
            <a:r>
              <a:t> </a:t>
            </a:r>
          </a:p>
        </p:txBody>
      </p:sp>
      <p:sp>
        <p:nvSpPr>
          <p:cNvPr id="2409" name="Group"/>
          <p:cNvSpPr/>
          <p:nvPr/>
        </p:nvSpPr>
        <p:spPr>
          <a:xfrm>
            <a:off x="20543063" y="9143302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10" name="https://keras.rstudio.com/…"/>
          <p:cNvSpPr txBox="1"/>
          <p:nvPr/>
        </p:nvSpPr>
        <p:spPr>
          <a:xfrm>
            <a:off x="18911470" y="12106629"/>
            <a:ext cx="3601409" cy="72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hlinkClick r:id="rId5"/>
              </a:rPr>
              <a:t>https://keras.rstudio.com/</a:t>
            </a:r>
          </a:p>
          <a:p>
            <a:pPr>
              <a:defRPr sz="1800"/>
            </a:pPr>
            <a:r>
              <a:rPr u="sng">
                <a:hlinkClick r:id="rId6"/>
              </a:rPr>
              <a:t>https://tensorflow.rstudio.com/</a:t>
            </a:r>
            <a:r>
              <a:t>  </a:t>
            </a:r>
          </a:p>
        </p:txBody>
      </p:sp>
      <p:pic>
        <p:nvPicPr>
          <p:cNvPr id="2411" name="McMOhuQ.png" descr="McMOhuQ.png"/>
          <p:cNvPicPr>
            <a:picLocks noChangeAspect="1"/>
          </p:cNvPicPr>
          <p:nvPr/>
        </p:nvPicPr>
        <p:blipFill>
          <a:blip r:embed="rId7"/>
          <a:srcRect l="6664" t="6821" r="20504" b="14901"/>
          <a:stretch>
            <a:fillRect/>
          </a:stretch>
        </p:blipFill>
        <p:spPr>
          <a:xfrm>
            <a:off x="18817496" y="9644477"/>
            <a:ext cx="4020797" cy="2075448"/>
          </a:xfrm>
          <a:prstGeom prst="rect">
            <a:avLst/>
          </a:prstGeom>
          <a:ln w="12700">
            <a:miter lim="400000"/>
          </a:ln>
        </p:spPr>
      </p:pic>
      <p:sp>
        <p:nvSpPr>
          <p:cNvPr id="2412" name="https://lgatto.github.io/IntroMachineLearningWithR/an-introduction-to-machine-learning-with-r.html"/>
          <p:cNvSpPr txBox="1"/>
          <p:nvPr/>
        </p:nvSpPr>
        <p:spPr>
          <a:xfrm>
            <a:off x="454546" y="3604309"/>
            <a:ext cx="4884627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400">
                <a:solidFill>
                  <a:srgbClr val="FFFFFF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u="sng">
                <a:hlinkClick r:id="rId8"/>
              </a:rPr>
              <a:t>https://lgatto.github.io/IntroMachineLearningWithR/an-introduction-to-machine-learning-with-r.html</a:t>
            </a:r>
            <a:r>
              <a:t> </a:t>
            </a:r>
          </a:p>
        </p:txBody>
      </p:sp>
      <p:pic>
        <p:nvPicPr>
          <p:cNvPr id="2413" name="Image" descr="Image"/>
          <p:cNvPicPr>
            <a:picLocks noChangeAspect="1"/>
          </p:cNvPicPr>
          <p:nvPr/>
        </p:nvPicPr>
        <p:blipFill>
          <a:blip r:embed="rId9"/>
          <a:srcRect l="10985" t="8412"/>
          <a:stretch>
            <a:fillRect/>
          </a:stretch>
        </p:blipFill>
        <p:spPr>
          <a:xfrm>
            <a:off x="7427575" y="3508066"/>
            <a:ext cx="2685320" cy="18935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4" name="Image" descr="Image"/>
          <p:cNvPicPr>
            <a:picLocks noChangeAspect="1"/>
          </p:cNvPicPr>
          <p:nvPr/>
        </p:nvPicPr>
        <p:blipFill>
          <a:blip r:embed="rId10"/>
          <a:srcRect l="5232" r="9680" b="8655"/>
          <a:stretch>
            <a:fillRect/>
          </a:stretch>
        </p:blipFill>
        <p:spPr>
          <a:xfrm>
            <a:off x="9358502" y="2662432"/>
            <a:ext cx="1888231" cy="16216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5" name="Image" descr="Image"/>
          <p:cNvPicPr>
            <a:picLocks noChangeAspect="1"/>
          </p:cNvPicPr>
          <p:nvPr/>
        </p:nvPicPr>
        <p:blipFill>
          <a:blip r:embed="rId11"/>
          <a:srcRect t="8213"/>
          <a:stretch>
            <a:fillRect/>
          </a:stretch>
        </p:blipFill>
        <p:spPr>
          <a:xfrm>
            <a:off x="12969175" y="2687932"/>
            <a:ext cx="4149268" cy="2560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6" name="Image" descr="Image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760785" y="8977569"/>
            <a:ext cx="4020742" cy="232707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7" name="Image" descr="Image"/>
          <p:cNvPicPr>
            <a:picLocks noChangeAspect="1"/>
          </p:cNvPicPr>
          <p:nvPr/>
        </p:nvPicPr>
        <p:blipFill>
          <a:blip r:embed="rId13"/>
          <a:srcRect b="25417"/>
          <a:stretch>
            <a:fillRect/>
          </a:stretch>
        </p:blipFill>
        <p:spPr>
          <a:xfrm>
            <a:off x="18854880" y="3703329"/>
            <a:ext cx="3697597" cy="1503045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8" name="Image" descr="Image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9752533" y="2668308"/>
            <a:ext cx="1055223" cy="12282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9" name="Image" descr="Image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337550" y="9377757"/>
            <a:ext cx="4087092" cy="1931789"/>
          </a:xfrm>
          <a:prstGeom prst="rect">
            <a:avLst/>
          </a:prstGeom>
          <a:ln w="12700">
            <a:miter lim="400000"/>
          </a:ln>
        </p:spPr>
      </p:pic>
      <p:pic>
        <p:nvPicPr>
          <p:cNvPr id="2420" name="Image" descr="Image"/>
          <p:cNvPicPr>
            <a:picLocks noChangeAspect="1"/>
          </p:cNvPicPr>
          <p:nvPr/>
        </p:nvPicPr>
        <p:blipFill>
          <a:blip r:embed="rId16"/>
          <a:srcRect l="12840" t="3444" b="13494"/>
          <a:stretch>
            <a:fillRect/>
          </a:stretch>
        </p:blipFill>
        <p:spPr>
          <a:xfrm>
            <a:off x="13639977" y="8878962"/>
            <a:ext cx="2685314" cy="27372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21" name="1*dr3pZsLJg28gKwq0MXp1Mg.png" descr="1*dr3pZsLJg28gKwq0MXp1Mg.png"/>
          <p:cNvPicPr>
            <a:picLocks noChangeAspect="1"/>
          </p:cNvPicPr>
          <p:nvPr/>
        </p:nvPicPr>
        <p:blipFill>
          <a:blip r:embed="rId17"/>
          <a:srcRect l="13307" t="6511" r="13307" b="5458"/>
          <a:stretch>
            <a:fillRect/>
          </a:stretch>
        </p:blipFill>
        <p:spPr>
          <a:xfrm>
            <a:off x="21266700" y="8960521"/>
            <a:ext cx="1202903" cy="8116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22" name="keras-logo-2018-large-1200.png" descr="keras-logo-2018-large-1200.png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0231453" y="8968918"/>
            <a:ext cx="1345745" cy="390267"/>
          </a:xfrm>
          <a:prstGeom prst="rect">
            <a:avLst/>
          </a:prstGeom>
          <a:ln w="12700">
            <a:miter lim="400000"/>
          </a:ln>
        </p:spPr>
      </p:pic>
      <p:sp>
        <p:nvSpPr>
          <p:cNvPr id="2423" name="40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40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5" name="Rounded Rectangle"/>
          <p:cNvSpPr/>
          <p:nvPr/>
        </p:nvSpPr>
        <p:spPr>
          <a:xfrm>
            <a:off x="12641909" y="254466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6" name="Rounded Rectangle"/>
          <p:cNvSpPr/>
          <p:nvPr/>
        </p:nvSpPr>
        <p:spPr>
          <a:xfrm>
            <a:off x="6856025" y="2544667"/>
            <a:ext cx="4459098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7" name="Rounded Rectangle"/>
          <p:cNvSpPr/>
          <p:nvPr/>
        </p:nvSpPr>
        <p:spPr>
          <a:xfrm>
            <a:off x="1078261" y="2544667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8" name="Rounded Rectangle"/>
          <p:cNvSpPr/>
          <p:nvPr/>
        </p:nvSpPr>
        <p:spPr>
          <a:xfrm>
            <a:off x="12634138" y="8797102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29" name="Rounded Rectangle"/>
          <p:cNvSpPr/>
          <p:nvPr/>
        </p:nvSpPr>
        <p:spPr>
          <a:xfrm>
            <a:off x="1083564" y="8797102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30" name="Rectangle"/>
          <p:cNvSpPr/>
          <p:nvPr/>
        </p:nvSpPr>
        <p:spPr>
          <a:xfrm>
            <a:off x="18264351" y="-14093"/>
            <a:ext cx="6256461" cy="13845859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81A489"/>
                </a:solidFill>
              </a:defRPr>
            </a:pPr>
            <a:endParaRPr/>
          </a:p>
        </p:txBody>
      </p:sp>
      <p:grpSp>
        <p:nvGrpSpPr>
          <p:cNvPr id="2434" name="Group"/>
          <p:cNvGrpSpPr/>
          <p:nvPr/>
        </p:nvGrpSpPr>
        <p:grpSpPr>
          <a:xfrm>
            <a:off x="19487551" y="6096307"/>
            <a:ext cx="3553554" cy="1523386"/>
            <a:chOff x="0" y="0"/>
            <a:chExt cx="3553553" cy="1523384"/>
          </a:xfrm>
        </p:grpSpPr>
        <p:sp>
          <p:nvSpPr>
            <p:cNvPr id="2431" name="Omics Data"/>
            <p:cNvSpPr txBox="1"/>
            <p:nvPr/>
          </p:nvSpPr>
          <p:spPr>
            <a:xfrm>
              <a:off x="0" y="447913"/>
              <a:ext cx="3553554" cy="10754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Omics Data</a:t>
              </a:r>
            </a:p>
          </p:txBody>
        </p:sp>
        <p:sp>
          <p:nvSpPr>
            <p:cNvPr id="2432" name="TEASER"/>
            <p:cNvSpPr txBox="1"/>
            <p:nvPr/>
          </p:nvSpPr>
          <p:spPr>
            <a:xfrm>
              <a:off x="1244188" y="0"/>
              <a:ext cx="1583911" cy="3879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TEASER</a:t>
              </a:r>
            </a:p>
          </p:txBody>
        </p:sp>
        <p:sp>
          <p:nvSpPr>
            <p:cNvPr id="2433" name="Line"/>
            <p:cNvSpPr/>
            <p:nvPr/>
          </p:nvSpPr>
          <p:spPr>
            <a:xfrm>
              <a:off x="119621" y="193958"/>
              <a:ext cx="842473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435" name="GWAS - QC &amp;…"/>
          <p:cNvSpPr txBox="1"/>
          <p:nvPr/>
        </p:nvSpPr>
        <p:spPr>
          <a:xfrm>
            <a:off x="1295256" y="1204604"/>
            <a:ext cx="3923507" cy="12282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GWAS - QC &amp; </a:t>
            </a:r>
          </a:p>
          <a:p>
            <a: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 Harmonization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436" name="EasyQC: https://www.uni-regensburg.de/medizin/epidemiologie-praeventivmedizin/genetische-epidemiologie/software/"/>
          <p:cNvSpPr txBox="1"/>
          <p:nvPr/>
        </p:nvSpPr>
        <p:spPr>
          <a:xfrm>
            <a:off x="1241564" y="6090764"/>
            <a:ext cx="4143097" cy="899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/>
              <a:t>EasyQC</a:t>
            </a:r>
            <a:r>
              <a:t>: </a:t>
            </a:r>
            <a:r>
              <a:rPr u="sng">
                <a:hlinkClick r:id="rId2"/>
              </a:rPr>
              <a:t>https://www.uni-regensburg.de/medizin/epidemiologie-praeventivmedizin/genetische-epidemiologie/software/</a:t>
            </a:r>
            <a:r>
              <a:t> 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437" name="GWAS Data Management &amp; Plots"/>
          <p:cNvSpPr txBox="1"/>
          <p:nvPr/>
        </p:nvSpPr>
        <p:spPr>
          <a:xfrm>
            <a:off x="7201810" y="1204604"/>
            <a:ext cx="3767527" cy="12282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GWAS Data Management &amp; Plots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438" name="More Plotting…"/>
          <p:cNvSpPr txBox="1"/>
          <p:nvPr/>
        </p:nvSpPr>
        <p:spPr>
          <a:xfrm>
            <a:off x="12793334" y="1529491"/>
            <a:ext cx="4586098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More Plotting…</a:t>
            </a:r>
          </a:p>
        </p:txBody>
      </p:sp>
      <p:sp>
        <p:nvSpPr>
          <p:cNvPr id="2439" name="EasyStrata: https://www.uni-regensburg.de/medizin/epidemiologie-praeventivmedizin/genetische-epidemiologie/software/"/>
          <p:cNvSpPr txBox="1"/>
          <p:nvPr/>
        </p:nvSpPr>
        <p:spPr>
          <a:xfrm>
            <a:off x="6970486" y="6030875"/>
            <a:ext cx="4335041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/>
              <a:t>EasyStrata</a:t>
            </a:r>
            <a:r>
              <a:t>: </a:t>
            </a:r>
            <a:r>
              <a:rPr u="sng">
                <a:hlinkClick r:id="rId2"/>
              </a:rPr>
              <a:t>https://www.uni-regensburg.de/medizin/epidemiologie-praeventivmedizin/genetische-epidemiologie/software/</a:t>
            </a:r>
            <a:r>
              <a:t> 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440" name="Group"/>
          <p:cNvSpPr/>
          <p:nvPr/>
        </p:nvSpPr>
        <p:spPr>
          <a:xfrm>
            <a:off x="14413783" y="3021901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41" name="Manhattan and QQ plots: https://cran.r-project.org/web/packages/qqman/vignettes/qqman.html"/>
          <p:cNvSpPr txBox="1"/>
          <p:nvPr/>
        </p:nvSpPr>
        <p:spPr>
          <a:xfrm>
            <a:off x="12963008" y="6030875"/>
            <a:ext cx="3767528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/>
              <a:t>Manhattan and QQ plots</a:t>
            </a:r>
            <a:r>
              <a:t>: https://cran.r-project.org/web/packages/qqman/vignettes/qqman.html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442" name="Gene Expression Analysis"/>
          <p:cNvSpPr txBox="1"/>
          <p:nvPr/>
        </p:nvSpPr>
        <p:spPr>
          <a:xfrm>
            <a:off x="576151" y="7956377"/>
            <a:ext cx="5361716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Gene Expression Analysis</a:t>
            </a:r>
            <a:endParaRPr sz="1200"/>
          </a:p>
        </p:txBody>
      </p:sp>
      <p:sp>
        <p:nvSpPr>
          <p:cNvPr id="2443" name="Single-Cell RNASeq"/>
          <p:cNvSpPr txBox="1"/>
          <p:nvPr/>
        </p:nvSpPr>
        <p:spPr>
          <a:xfrm>
            <a:off x="12578409" y="7956377"/>
            <a:ext cx="4586098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Single-Cell RNASeq </a:t>
            </a:r>
            <a:endParaRPr sz="1200"/>
          </a:p>
        </p:txBody>
      </p:sp>
      <p:sp>
        <p:nvSpPr>
          <p:cNvPr id="2444" name="DESeq2, limma, EdgeR, etc.: http://www.bioconductor.org/packages/release/BiocViews.html#___RNASeq"/>
          <p:cNvSpPr txBox="1"/>
          <p:nvPr/>
        </p:nvSpPr>
        <p:spPr>
          <a:xfrm>
            <a:off x="1367093" y="12305110"/>
            <a:ext cx="4011216" cy="917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/>
              <a:t>DESeq2, limma, EdgeR, etc.: </a:t>
            </a:r>
            <a:r>
              <a:rPr u="sng">
                <a:hlinkClick r:id="rId3"/>
              </a:rPr>
              <a:t>http://www.bioconductor.org/packages/release/BiocViews.html#___RNASeq</a:t>
            </a:r>
            <a:r>
              <a:t> </a:t>
            </a:r>
          </a:p>
        </p:txBody>
      </p:sp>
      <p:sp>
        <p:nvSpPr>
          <p:cNvPr id="2445" name="Group"/>
          <p:cNvSpPr/>
          <p:nvPr/>
        </p:nvSpPr>
        <p:spPr>
          <a:xfrm>
            <a:off x="14410723" y="9371902"/>
            <a:ext cx="782936" cy="2303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46" name="https://cran.r-project.org/web/packages/e1071/vignettes/svmdoc.pdf"/>
          <p:cNvSpPr txBox="1"/>
          <p:nvPr/>
        </p:nvSpPr>
        <p:spPr>
          <a:xfrm>
            <a:off x="12887907" y="12399840"/>
            <a:ext cx="4011216" cy="72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/>
            </a:lvl1pPr>
          </a:lstStyle>
          <a:p>
            <a:r>
              <a:t>https://cran.r-project.org/web/packages/e1071/vignettes/svmdoc.pdf</a:t>
            </a:r>
          </a:p>
        </p:txBody>
      </p:sp>
      <p:sp>
        <p:nvSpPr>
          <p:cNvPr id="2447" name="Proteomics Analysis"/>
          <p:cNvSpPr txBox="1"/>
          <p:nvPr/>
        </p:nvSpPr>
        <p:spPr>
          <a:xfrm>
            <a:off x="7126693" y="7956377"/>
            <a:ext cx="3917761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40000"/>
              </a:lnSpc>
              <a:defRPr sz="28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Proteomics Analysis</a:t>
            </a:r>
          </a:p>
        </p:txBody>
      </p:sp>
      <p:pic>
        <p:nvPicPr>
          <p:cNvPr id="2448" name="Image" descr="Image"/>
          <p:cNvPicPr>
            <a:picLocks noChangeAspect="1"/>
          </p:cNvPicPr>
          <p:nvPr/>
        </p:nvPicPr>
        <p:blipFill>
          <a:blip r:embed="rId4"/>
          <a:srcRect l="7006" b="6945"/>
          <a:stretch>
            <a:fillRect/>
          </a:stretch>
        </p:blipFill>
        <p:spPr>
          <a:xfrm>
            <a:off x="3243944" y="3866396"/>
            <a:ext cx="2066780" cy="1749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9" name="Image" descr="Image"/>
          <p:cNvPicPr>
            <a:picLocks noChangeAspect="1"/>
          </p:cNvPicPr>
          <p:nvPr/>
        </p:nvPicPr>
        <p:blipFill>
          <a:blip r:embed="rId5"/>
          <a:srcRect l="4165" r="492" b="12928"/>
          <a:stretch>
            <a:fillRect/>
          </a:stretch>
        </p:blipFill>
        <p:spPr>
          <a:xfrm>
            <a:off x="7525132" y="4142545"/>
            <a:ext cx="3160292" cy="14707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0" name="Image" descr="Image"/>
          <p:cNvPicPr>
            <a:picLocks noChangeAspect="1"/>
          </p:cNvPicPr>
          <p:nvPr/>
        </p:nvPicPr>
        <p:blipFill>
          <a:blip r:embed="rId6"/>
          <a:srcRect l="5978" r="2350" b="16499"/>
          <a:stretch>
            <a:fillRect/>
          </a:stretch>
        </p:blipFill>
        <p:spPr>
          <a:xfrm>
            <a:off x="7130836" y="2737526"/>
            <a:ext cx="3923433" cy="13785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1" name="Image" descr="Image"/>
          <p:cNvPicPr>
            <a:picLocks noChangeAspect="1"/>
          </p:cNvPicPr>
          <p:nvPr/>
        </p:nvPicPr>
        <p:blipFill>
          <a:blip r:embed="rId7"/>
          <a:srcRect l="8434" t="3797" r="2217" b="11985"/>
          <a:stretch>
            <a:fillRect/>
          </a:stretch>
        </p:blipFill>
        <p:spPr>
          <a:xfrm>
            <a:off x="14536458" y="3979506"/>
            <a:ext cx="2246735" cy="1497385"/>
          </a:xfrm>
          <a:prstGeom prst="rect">
            <a:avLst/>
          </a:prstGeom>
          <a:ln w="3175">
            <a:solidFill>
              <a:srgbClr val="293441"/>
            </a:solidFill>
            <a:miter lim="400000"/>
          </a:ln>
        </p:spPr>
      </p:pic>
      <p:pic>
        <p:nvPicPr>
          <p:cNvPr id="2452" name="Image" descr="Image"/>
          <p:cNvPicPr>
            <a:picLocks noChangeAspect="1"/>
          </p:cNvPicPr>
          <p:nvPr/>
        </p:nvPicPr>
        <p:blipFill>
          <a:blip r:embed="rId8"/>
          <a:srcRect l="8898" r="1199" b="11903"/>
          <a:stretch>
            <a:fillRect/>
          </a:stretch>
        </p:blipFill>
        <p:spPr>
          <a:xfrm>
            <a:off x="12863198" y="2744816"/>
            <a:ext cx="2260675" cy="1499221"/>
          </a:xfrm>
          <a:prstGeom prst="rect">
            <a:avLst/>
          </a:prstGeom>
          <a:ln w="3175">
            <a:solidFill>
              <a:srgbClr val="293441"/>
            </a:solidFill>
            <a:miter lim="400000"/>
          </a:ln>
        </p:spPr>
      </p:pic>
      <p:pic>
        <p:nvPicPr>
          <p:cNvPr id="2453" name="Image" descr="Image"/>
          <p:cNvPicPr>
            <a:picLocks noChangeAspect="1"/>
          </p:cNvPicPr>
          <p:nvPr/>
        </p:nvPicPr>
        <p:blipFill>
          <a:blip r:embed="rId9"/>
          <a:srcRect b="17708"/>
          <a:stretch>
            <a:fillRect/>
          </a:stretch>
        </p:blipFill>
        <p:spPr>
          <a:xfrm>
            <a:off x="1671694" y="8941872"/>
            <a:ext cx="3402082" cy="2725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4" name="Image" descr="Image"/>
          <p:cNvPicPr>
            <a:picLocks noChangeAspect="1"/>
          </p:cNvPicPr>
          <p:nvPr/>
        </p:nvPicPr>
        <p:blipFill>
          <a:blip r:embed="rId10"/>
          <a:srcRect b="7103"/>
          <a:stretch>
            <a:fillRect/>
          </a:stretch>
        </p:blipFill>
        <p:spPr>
          <a:xfrm>
            <a:off x="12839458" y="9057325"/>
            <a:ext cx="4064001" cy="2725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5" name="Image" descr="Image"/>
          <p:cNvPicPr>
            <a:picLocks noChangeAspect="1"/>
          </p:cNvPicPr>
          <p:nvPr/>
        </p:nvPicPr>
        <p:blipFill>
          <a:blip r:embed="rId11"/>
          <a:srcRect l="7079" b="6267"/>
          <a:stretch>
            <a:fillRect/>
          </a:stretch>
        </p:blipFill>
        <p:spPr>
          <a:xfrm>
            <a:off x="1255209" y="2792476"/>
            <a:ext cx="1947144" cy="1714185"/>
          </a:xfrm>
          <a:prstGeom prst="rect">
            <a:avLst/>
          </a:prstGeom>
          <a:ln w="12700">
            <a:miter lim="400000"/>
          </a:ln>
        </p:spPr>
      </p:pic>
      <p:sp>
        <p:nvSpPr>
          <p:cNvPr id="2456" name="Rounded Rectangle"/>
          <p:cNvSpPr/>
          <p:nvPr/>
        </p:nvSpPr>
        <p:spPr>
          <a:xfrm>
            <a:off x="6863042" y="8797102"/>
            <a:ext cx="4459097" cy="3245788"/>
          </a:xfrm>
          <a:prstGeom prst="roundRect">
            <a:avLst>
              <a:gd name="adj" fmla="val 14723"/>
            </a:avLst>
          </a:prstGeom>
          <a:solidFill>
            <a:srgbClr val="FFFFFF"/>
          </a:solidFill>
          <a:ln w="1270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57" name="RforProteomics: http://www.bioconductor.org/packages/release/BiocViews.html#___Proteomics…"/>
          <p:cNvSpPr txBox="1"/>
          <p:nvPr/>
        </p:nvSpPr>
        <p:spPr>
          <a:xfrm>
            <a:off x="7230284" y="12305109"/>
            <a:ext cx="4292395" cy="917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b="1"/>
              <a:t>RforProteomics: </a:t>
            </a:r>
            <a:r>
              <a:t>http://www.bioconductor.org/packages/release/BiocViews.html#___Proteomics</a:t>
            </a:r>
          </a:p>
          <a:p>
            <a:pPr>
              <a:defRPr sz="1800"/>
            </a:pPr>
            <a:r>
              <a:t>RforProteomics.html</a:t>
            </a:r>
          </a:p>
        </p:txBody>
      </p:sp>
      <p:pic>
        <p:nvPicPr>
          <p:cNvPr id="2458" name="pmic8083-fig-0008-m.jpg" descr="pmic8083-fig-0008-m.jpg"/>
          <p:cNvPicPr>
            <a:picLocks noChangeAspect="1"/>
          </p:cNvPicPr>
          <p:nvPr/>
        </p:nvPicPr>
        <p:blipFill>
          <a:blip r:embed="rId12"/>
          <a:srcRect l="58455" t="4879" r="483" b="34764"/>
          <a:stretch>
            <a:fillRect/>
          </a:stretch>
        </p:blipFill>
        <p:spPr>
          <a:xfrm>
            <a:off x="8606077" y="10033991"/>
            <a:ext cx="2351472" cy="1713981"/>
          </a:xfrm>
          <a:prstGeom prst="rect">
            <a:avLst/>
          </a:prstGeom>
          <a:ln w="3175">
            <a:solidFill>
              <a:srgbClr val="000000"/>
            </a:solidFill>
            <a:miter lim="400000"/>
          </a:ln>
        </p:spPr>
      </p:pic>
      <p:pic>
        <p:nvPicPr>
          <p:cNvPr id="2459" name="pmic8083-fig-0008-m.jpg" descr="pmic8083-fig-0008-m.jpg"/>
          <p:cNvPicPr>
            <a:picLocks noChangeAspect="1"/>
          </p:cNvPicPr>
          <p:nvPr/>
        </p:nvPicPr>
        <p:blipFill>
          <a:blip r:embed="rId12"/>
          <a:srcRect l="3259" r="50052" b="6662"/>
          <a:stretch>
            <a:fillRect/>
          </a:stretch>
        </p:blipFill>
        <p:spPr>
          <a:xfrm>
            <a:off x="7130908" y="9099781"/>
            <a:ext cx="2066949" cy="2049089"/>
          </a:xfrm>
          <a:prstGeom prst="rect">
            <a:avLst/>
          </a:prstGeom>
          <a:ln w="12700">
            <a:miter lim="400000"/>
          </a:ln>
        </p:spPr>
      </p:pic>
      <p:sp>
        <p:nvSpPr>
          <p:cNvPr id="2460" name="http://www.bioconductor.org/packages/release/BiocViews.html"/>
          <p:cNvSpPr txBox="1"/>
          <p:nvPr/>
        </p:nvSpPr>
        <p:spPr>
          <a:xfrm>
            <a:off x="19547112" y="7642379"/>
            <a:ext cx="4149268" cy="120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400">
                <a:solidFill>
                  <a:srgbClr val="FFFFFF"/>
                </a:solidFill>
                <a:latin typeface="Roboto-Medium"/>
                <a:ea typeface="Roboto-Medium"/>
                <a:cs typeface="Roboto-Medium"/>
                <a:sym typeface="Roboto-Medium"/>
              </a:defRPr>
            </a:pPr>
            <a:r>
              <a:rPr u="sng">
                <a:hlinkClick r:id="rId13"/>
              </a:rPr>
              <a:t>http://www.bioconductor.org/packages/release/BiocViews.html</a:t>
            </a:r>
            <a:r>
              <a:t> </a:t>
            </a:r>
          </a:p>
        </p:txBody>
      </p:sp>
      <p:sp>
        <p:nvSpPr>
          <p:cNvPr id="2461" name="41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41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3" name="Rectangle"/>
          <p:cNvSpPr/>
          <p:nvPr/>
        </p:nvSpPr>
        <p:spPr>
          <a:xfrm>
            <a:off x="-56280" y="-1"/>
            <a:ext cx="7490725" cy="13716001"/>
          </a:xfrm>
          <a:prstGeom prst="rect">
            <a:avLst/>
          </a:prstGeom>
          <a:gradFill>
            <a:gsLst>
              <a:gs pos="0">
                <a:srgbClr val="89C2EA"/>
              </a:gs>
              <a:gs pos="100000">
                <a:srgbClr val="293441"/>
              </a:gs>
            </a:gsLst>
            <a:lin ang="10442512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467" name="Group"/>
          <p:cNvGrpSpPr/>
          <p:nvPr/>
        </p:nvGrpSpPr>
        <p:grpSpPr>
          <a:xfrm>
            <a:off x="883938" y="5953005"/>
            <a:ext cx="5724585" cy="3481789"/>
            <a:chOff x="0" y="0"/>
            <a:chExt cx="5724583" cy="3481787"/>
          </a:xfrm>
        </p:grpSpPr>
        <p:sp>
          <p:nvSpPr>
            <p:cNvPr id="2464" name="COOL STUFF IN R"/>
            <p:cNvSpPr txBox="1"/>
            <p:nvPr/>
          </p:nvSpPr>
          <p:spPr>
            <a:xfrm>
              <a:off x="0" y="712243"/>
              <a:ext cx="5610288" cy="27695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COOL STUFF IN R</a:t>
              </a:r>
            </a:p>
          </p:txBody>
        </p:sp>
        <p:sp>
          <p:nvSpPr>
            <p:cNvPr id="2465" name="FROM EXCEL TO R"/>
            <p:cNvSpPr txBox="1"/>
            <p:nvPr/>
          </p:nvSpPr>
          <p:spPr>
            <a:xfrm>
              <a:off x="2138685" y="0"/>
              <a:ext cx="3585899" cy="43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2466" name="Line"/>
            <p:cNvSpPr/>
            <p:nvPr/>
          </p:nvSpPr>
          <p:spPr>
            <a:xfrm>
              <a:off x="112084" y="181675"/>
              <a:ext cx="1714188" cy="1"/>
            </a:xfrm>
            <a:prstGeom prst="line">
              <a:avLst/>
            </a:prstGeom>
            <a:noFill/>
            <a:ln w="889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468" name="PLOTTING IN 3D"/>
          <p:cNvSpPr txBox="1"/>
          <p:nvPr/>
        </p:nvSpPr>
        <p:spPr>
          <a:xfrm>
            <a:off x="9087953" y="1260193"/>
            <a:ext cx="2980605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PLOTTING IN 3D</a:t>
            </a:r>
          </a:p>
        </p:txBody>
      </p:sp>
      <p:sp>
        <p:nvSpPr>
          <p:cNvPr id="2469" name="INTERACTIVE PLOTS"/>
          <p:cNvSpPr txBox="1"/>
          <p:nvPr/>
        </p:nvSpPr>
        <p:spPr>
          <a:xfrm>
            <a:off x="13854124" y="7780341"/>
            <a:ext cx="4343842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INTERACTIVE PLOTS</a:t>
            </a:r>
          </a:p>
        </p:txBody>
      </p:sp>
      <p:sp>
        <p:nvSpPr>
          <p:cNvPr id="2470" name="WEBPAGE WITH R SHINY"/>
          <p:cNvSpPr txBox="1"/>
          <p:nvPr/>
        </p:nvSpPr>
        <p:spPr>
          <a:xfrm>
            <a:off x="8270478" y="7780341"/>
            <a:ext cx="4586097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WEBPAGE WITH R SHINY</a:t>
            </a:r>
          </a:p>
        </p:txBody>
      </p:sp>
      <p:sp>
        <p:nvSpPr>
          <p:cNvPr id="2471" name="DEEP LEARNING"/>
          <p:cNvSpPr txBox="1"/>
          <p:nvPr/>
        </p:nvSpPr>
        <p:spPr>
          <a:xfrm>
            <a:off x="14159982" y="1260193"/>
            <a:ext cx="3311039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DEEP LEARNING</a:t>
            </a:r>
          </a:p>
        </p:txBody>
      </p:sp>
      <p:sp>
        <p:nvSpPr>
          <p:cNvPr id="2472" name="BAYESIAN STATISTICS"/>
          <p:cNvSpPr txBox="1"/>
          <p:nvPr/>
        </p:nvSpPr>
        <p:spPr>
          <a:xfrm>
            <a:off x="18868487" y="1260193"/>
            <a:ext cx="4343841" cy="578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BAYESIAN STATISTICS</a:t>
            </a:r>
          </a:p>
        </p:txBody>
      </p:sp>
      <p:sp>
        <p:nvSpPr>
          <p:cNvPr id="2473" name="Rectangle"/>
          <p:cNvSpPr/>
          <p:nvPr/>
        </p:nvSpPr>
        <p:spPr>
          <a:xfrm>
            <a:off x="8195603" y="2126288"/>
            <a:ext cx="4679796" cy="368244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4" name="Rectangle"/>
          <p:cNvSpPr/>
          <p:nvPr/>
        </p:nvSpPr>
        <p:spPr>
          <a:xfrm>
            <a:off x="13448056" y="2126288"/>
            <a:ext cx="4679796" cy="368244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5" name="Rectangle"/>
          <p:cNvSpPr/>
          <p:nvPr/>
        </p:nvSpPr>
        <p:spPr>
          <a:xfrm>
            <a:off x="18700509" y="2126288"/>
            <a:ext cx="4679796" cy="368244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6" name="Rectangle"/>
          <p:cNvSpPr/>
          <p:nvPr/>
        </p:nvSpPr>
        <p:spPr>
          <a:xfrm>
            <a:off x="8195603" y="8613227"/>
            <a:ext cx="4679796" cy="368244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7" name="Rectangle"/>
          <p:cNvSpPr/>
          <p:nvPr/>
        </p:nvSpPr>
        <p:spPr>
          <a:xfrm>
            <a:off x="13503152" y="8613227"/>
            <a:ext cx="4679796" cy="368244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8" name="Rectangle"/>
          <p:cNvSpPr/>
          <p:nvPr/>
        </p:nvSpPr>
        <p:spPr>
          <a:xfrm>
            <a:off x="18755605" y="8613227"/>
            <a:ext cx="4679796" cy="3682444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9" name="Group"/>
          <p:cNvSpPr/>
          <p:nvPr/>
        </p:nvSpPr>
        <p:spPr>
          <a:xfrm>
            <a:off x="13597982" y="2245662"/>
            <a:ext cx="4406703" cy="342291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80" name="1*dr3pZsLJg28gKwq0MXp1Mg.png" descr="1*dr3pZsLJg28gKwq0MXp1Mg.png"/>
          <p:cNvPicPr>
            <a:picLocks noChangeAspect="1"/>
          </p:cNvPicPr>
          <p:nvPr/>
        </p:nvPicPr>
        <p:blipFill>
          <a:blip r:embed="rId2"/>
          <a:srcRect l="13307" t="6511" r="13307" b="5458"/>
          <a:stretch>
            <a:fillRect/>
          </a:stretch>
        </p:blipFill>
        <p:spPr>
          <a:xfrm>
            <a:off x="16360527" y="2439527"/>
            <a:ext cx="1202903" cy="8116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1" name="keras-logo-2018-large-1200.png" descr="keras-logo-2018-large-120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6080" y="2613024"/>
            <a:ext cx="1345745" cy="390267"/>
          </a:xfrm>
          <a:prstGeom prst="rect">
            <a:avLst/>
          </a:prstGeom>
          <a:ln w="12700">
            <a:miter lim="400000"/>
          </a:ln>
        </p:spPr>
      </p:pic>
      <p:sp>
        <p:nvSpPr>
          <p:cNvPr id="2482" name="Group"/>
          <p:cNvSpPr/>
          <p:nvPr/>
        </p:nvSpPr>
        <p:spPr>
          <a:xfrm>
            <a:off x="18840939" y="2245662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83" name="probabilistic-language-stan.jpg" descr="probabilistic-language-stan.jpg"/>
          <p:cNvPicPr>
            <a:picLocks noChangeAspect="1"/>
          </p:cNvPicPr>
          <p:nvPr/>
        </p:nvPicPr>
        <p:blipFill>
          <a:blip r:embed="rId4"/>
          <a:srcRect r="7342" b="22205"/>
          <a:stretch>
            <a:fillRect/>
          </a:stretch>
        </p:blipFill>
        <p:spPr>
          <a:xfrm>
            <a:off x="19222508" y="2450441"/>
            <a:ext cx="3564116" cy="300652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4" name="probabilistic-language-stan.jpg" descr="probabilistic-language-stan.jpg"/>
          <p:cNvPicPr>
            <a:picLocks noChangeAspect="1"/>
          </p:cNvPicPr>
          <p:nvPr/>
        </p:nvPicPr>
        <p:blipFill>
          <a:blip r:embed="rId4"/>
          <a:srcRect l="29625" t="82186" r="35235"/>
          <a:stretch>
            <a:fillRect/>
          </a:stretch>
        </p:blipFill>
        <p:spPr>
          <a:xfrm>
            <a:off x="21206052" y="4740842"/>
            <a:ext cx="1351608" cy="688448"/>
          </a:xfrm>
          <a:prstGeom prst="rect">
            <a:avLst/>
          </a:prstGeom>
          <a:ln w="12700">
            <a:miter lim="400000"/>
          </a:ln>
        </p:spPr>
      </p:pic>
      <p:sp>
        <p:nvSpPr>
          <p:cNvPr id="2485" name="Group"/>
          <p:cNvSpPr/>
          <p:nvPr/>
        </p:nvSpPr>
        <p:spPr>
          <a:xfrm>
            <a:off x="8336502" y="8746375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86" name="06_tabsets.png" descr="06_tabsets.png"/>
          <p:cNvPicPr>
            <a:picLocks noChangeAspect="1"/>
          </p:cNvPicPr>
          <p:nvPr/>
        </p:nvPicPr>
        <p:blipFill>
          <a:blip r:embed="rId5"/>
          <a:srcRect l="37210" t="7884" r="4598" b="10794"/>
          <a:stretch>
            <a:fillRect/>
          </a:stretch>
        </p:blipFill>
        <p:spPr>
          <a:xfrm>
            <a:off x="8552803" y="8873071"/>
            <a:ext cx="4050755" cy="30845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7" name="06_tabsets.png" descr="06_tabsets.png"/>
          <p:cNvPicPr>
            <a:picLocks noChangeAspect="1"/>
          </p:cNvPicPr>
          <p:nvPr/>
        </p:nvPicPr>
        <p:blipFill>
          <a:blip r:embed="rId5"/>
          <a:srcRect t="9339" r="66010" b="34610"/>
          <a:stretch>
            <a:fillRect/>
          </a:stretch>
        </p:blipFill>
        <p:spPr>
          <a:xfrm>
            <a:off x="11174582" y="8808286"/>
            <a:ext cx="1497725" cy="1345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8" name="flat,750x1000,075,f.u2.jpg" descr="flat,750x1000,075,f.u2.jpg"/>
          <p:cNvPicPr>
            <a:picLocks noChangeAspect="1"/>
          </p:cNvPicPr>
          <p:nvPr/>
        </p:nvPicPr>
        <p:blipFill>
          <a:blip r:embed="rId6"/>
          <a:srcRect t="8826" b="8826"/>
          <a:stretch>
            <a:fillRect/>
          </a:stretch>
        </p:blipFill>
        <p:spPr>
          <a:xfrm>
            <a:off x="9164858" y="9470247"/>
            <a:ext cx="1015729" cy="1026011"/>
          </a:xfrm>
          <a:prstGeom prst="rect">
            <a:avLst/>
          </a:prstGeom>
          <a:ln w="12700">
            <a:miter lim="400000"/>
          </a:ln>
        </p:spPr>
      </p:pic>
      <p:sp>
        <p:nvSpPr>
          <p:cNvPr id="2489" name="MAIL AND MESSAGES"/>
          <p:cNvSpPr txBox="1"/>
          <p:nvPr/>
        </p:nvSpPr>
        <p:spPr>
          <a:xfrm>
            <a:off x="19061065" y="7780341"/>
            <a:ext cx="4221276" cy="57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140000"/>
              </a:lnSpc>
              <a:defRPr sz="28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MAIL AND MESSAGES</a:t>
            </a:r>
          </a:p>
        </p:txBody>
      </p:sp>
      <p:sp>
        <p:nvSpPr>
          <p:cNvPr id="2490" name="Group"/>
          <p:cNvSpPr/>
          <p:nvPr/>
        </p:nvSpPr>
        <p:spPr>
          <a:xfrm>
            <a:off x="18895011" y="8746375"/>
            <a:ext cx="4397996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91" name="Screenshot 2020-09-16 at 17.25.37 (2).png" descr="Screenshot 2020-09-16 at 17.25.37 (2).png"/>
          <p:cNvPicPr>
            <a:picLocks noChangeAspect="1"/>
          </p:cNvPicPr>
          <p:nvPr/>
        </p:nvPicPr>
        <p:blipFill>
          <a:blip r:embed="rId7"/>
          <a:srcRect l="23257" t="44568" r="45308" b="31615"/>
          <a:stretch>
            <a:fillRect/>
          </a:stretch>
        </p:blipFill>
        <p:spPr>
          <a:xfrm>
            <a:off x="19230643" y="10066399"/>
            <a:ext cx="3729845" cy="1766209"/>
          </a:xfrm>
          <a:prstGeom prst="rect">
            <a:avLst/>
          </a:prstGeom>
          <a:ln w="12700">
            <a:miter lim="400000"/>
          </a:ln>
        </p:spPr>
      </p:pic>
      <p:sp>
        <p:nvSpPr>
          <p:cNvPr id="2492" name="https://github.com/briandconnelly/pushoverr"/>
          <p:cNvSpPr txBox="1"/>
          <p:nvPr/>
        </p:nvSpPr>
        <p:spPr>
          <a:xfrm>
            <a:off x="18846213" y="12446747"/>
            <a:ext cx="4802806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hlinkClick r:id="rId8"/>
              </a:rPr>
              <a:t>https://github.com/briandconnelly/pushoverr</a:t>
            </a:r>
            <a:r>
              <a:t> </a:t>
            </a:r>
          </a:p>
        </p:txBody>
      </p:sp>
      <p:pic>
        <p:nvPicPr>
          <p:cNvPr id="2493" name="07 Brands service pages-22_0.png" descr="07 Brands service pages-22_0.png"/>
          <p:cNvPicPr>
            <a:picLocks noChangeAspect="1"/>
          </p:cNvPicPr>
          <p:nvPr/>
        </p:nvPicPr>
        <p:blipFill>
          <a:blip r:embed="rId9"/>
          <a:srcRect t="25610" b="25610"/>
          <a:stretch>
            <a:fillRect/>
          </a:stretch>
        </p:blipFill>
        <p:spPr>
          <a:xfrm>
            <a:off x="19145442" y="9041150"/>
            <a:ext cx="3608624" cy="880119"/>
          </a:xfrm>
          <a:prstGeom prst="rect">
            <a:avLst/>
          </a:prstGeom>
          <a:ln w="12700">
            <a:miter lim="400000"/>
          </a:ln>
        </p:spPr>
      </p:pic>
      <p:sp>
        <p:nvSpPr>
          <p:cNvPr id="2494" name="https://mc-stan.org/users/interfaces/rstan"/>
          <p:cNvSpPr txBox="1"/>
          <p:nvPr/>
        </p:nvSpPr>
        <p:spPr>
          <a:xfrm>
            <a:off x="18833124" y="5951064"/>
            <a:ext cx="4470618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hlinkClick r:id="rId10"/>
              </a:rPr>
              <a:t>https://mc-stan.org/users/interfaces/rstan</a:t>
            </a:r>
            <a:r>
              <a:t> </a:t>
            </a:r>
          </a:p>
        </p:txBody>
      </p:sp>
      <p:sp>
        <p:nvSpPr>
          <p:cNvPr id="2495" name="https://keras.rstudio.com/…"/>
          <p:cNvSpPr txBox="1"/>
          <p:nvPr/>
        </p:nvSpPr>
        <p:spPr>
          <a:xfrm>
            <a:off x="14149846" y="5799551"/>
            <a:ext cx="3386406" cy="716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defRPr sz="1800"/>
            </a:pPr>
            <a:r>
              <a:rPr u="sng">
                <a:hlinkClick r:id="rId11"/>
              </a:rPr>
              <a:t>https://keras.rstudio.com/</a:t>
            </a:r>
          </a:p>
          <a:p>
            <a:pPr algn="ctr">
              <a:defRPr sz="1800"/>
            </a:pPr>
            <a:r>
              <a:rPr u="sng">
                <a:hlinkClick r:id="rId12"/>
              </a:rPr>
              <a:t>https://tensorflow.rstudio.com/</a:t>
            </a:r>
            <a:r>
              <a:t> </a:t>
            </a:r>
          </a:p>
        </p:txBody>
      </p:sp>
      <p:sp>
        <p:nvSpPr>
          <p:cNvPr id="2496" name="https://plotly-r.com/d-charts.html"/>
          <p:cNvSpPr txBox="1"/>
          <p:nvPr/>
        </p:nvSpPr>
        <p:spPr>
          <a:xfrm>
            <a:off x="8762822" y="5951064"/>
            <a:ext cx="3601409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hlinkClick r:id="rId13"/>
              </a:rPr>
              <a:t>https://plotly-r.com/d-charts.html</a:t>
            </a:r>
            <a:r>
              <a:t> </a:t>
            </a:r>
          </a:p>
        </p:txBody>
      </p:sp>
      <p:sp>
        <p:nvSpPr>
          <p:cNvPr id="2497" name="Group"/>
          <p:cNvSpPr/>
          <p:nvPr/>
        </p:nvSpPr>
        <p:spPr>
          <a:xfrm>
            <a:off x="8322411" y="2245662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498" name="Screenshot 2020-09-16 at 17.48.06 (2).png" descr="Screenshot 2020-09-16 at 17.48.06 (2).png"/>
          <p:cNvPicPr>
            <a:picLocks noChangeAspect="1"/>
          </p:cNvPicPr>
          <p:nvPr/>
        </p:nvPicPr>
        <p:blipFill>
          <a:blip r:embed="rId14"/>
          <a:srcRect t="6587"/>
          <a:stretch>
            <a:fillRect/>
          </a:stretch>
        </p:blipFill>
        <p:spPr>
          <a:xfrm>
            <a:off x="8879551" y="2355997"/>
            <a:ext cx="3056171" cy="3250619"/>
          </a:xfrm>
          <a:prstGeom prst="rect">
            <a:avLst/>
          </a:prstGeom>
          <a:ln w="12700">
            <a:miter lim="400000"/>
          </a:ln>
        </p:spPr>
      </p:pic>
      <p:sp>
        <p:nvSpPr>
          <p:cNvPr id="2499" name="Group"/>
          <p:cNvSpPr/>
          <p:nvPr/>
        </p:nvSpPr>
        <p:spPr>
          <a:xfrm>
            <a:off x="13644052" y="8732601"/>
            <a:ext cx="4397997" cy="34161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500" name="view_follow.gif" descr="view_follow.gif"/>
          <p:cNvPicPr>
            <a:picLocks/>
          </p:cNvPicPr>
          <p:nvPr/>
        </p:nvPicPr>
        <p:blipFill>
          <a:blip r:embed="rId15"/>
          <a:stretch>
            <a:fillRect/>
          </a:stretch>
        </p:blipFill>
        <p:spPr>
          <a:xfrm>
            <a:off x="14176010" y="8870449"/>
            <a:ext cx="3278982" cy="327898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2501" name="Group"/>
          <p:cNvSpPr/>
          <p:nvPr/>
        </p:nvSpPr>
        <p:spPr>
          <a:xfrm>
            <a:off x="17417502" y="8808466"/>
            <a:ext cx="291467" cy="329196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2" name="Group"/>
          <p:cNvSpPr/>
          <p:nvPr/>
        </p:nvSpPr>
        <p:spPr>
          <a:xfrm>
            <a:off x="13964415" y="8780918"/>
            <a:ext cx="404284" cy="329196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3" name="Group"/>
          <p:cNvSpPr/>
          <p:nvPr/>
        </p:nvSpPr>
        <p:spPr>
          <a:xfrm>
            <a:off x="13805053" y="11958490"/>
            <a:ext cx="4020896" cy="18900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4" name="Group"/>
          <p:cNvSpPr/>
          <p:nvPr/>
        </p:nvSpPr>
        <p:spPr>
          <a:xfrm>
            <a:off x="13832602" y="8774124"/>
            <a:ext cx="4020896" cy="23032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5" name="Group"/>
          <p:cNvSpPr/>
          <p:nvPr/>
        </p:nvSpPr>
        <p:spPr>
          <a:xfrm>
            <a:off x="10352298" y="9393655"/>
            <a:ext cx="782935" cy="23032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506" name="https://gganimate.com/articles/gganimate.html"/>
          <p:cNvSpPr txBox="1"/>
          <p:nvPr/>
        </p:nvSpPr>
        <p:spPr>
          <a:xfrm>
            <a:off x="13494146" y="12446747"/>
            <a:ext cx="5109613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hlinkClick r:id="rId16"/>
              </a:rPr>
              <a:t>https://gganimate.com/articles/gganimate.html</a:t>
            </a:r>
            <a:r>
              <a:t> </a:t>
            </a:r>
          </a:p>
        </p:txBody>
      </p:sp>
      <p:sp>
        <p:nvSpPr>
          <p:cNvPr id="2507" name="https://shiny.rstudio.com/"/>
          <p:cNvSpPr txBox="1"/>
          <p:nvPr/>
        </p:nvSpPr>
        <p:spPr>
          <a:xfrm>
            <a:off x="9127757" y="12446747"/>
            <a:ext cx="2815489" cy="413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/>
            </a:pPr>
            <a:r>
              <a:rPr u="sng">
                <a:hlinkClick r:id="rId17"/>
              </a:rPr>
              <a:t>https://shiny.rstudio.com/</a:t>
            </a:r>
            <a:r>
              <a:t> </a:t>
            </a:r>
          </a:p>
        </p:txBody>
      </p:sp>
      <p:pic>
        <p:nvPicPr>
          <p:cNvPr id="2508" name="McMOhuQ.png" descr="McMOhuQ.png"/>
          <p:cNvPicPr>
            <a:picLocks noChangeAspect="1"/>
          </p:cNvPicPr>
          <p:nvPr/>
        </p:nvPicPr>
        <p:blipFill>
          <a:blip r:embed="rId18"/>
          <a:srcRect l="6664" t="6821" r="20504" b="14901"/>
          <a:stretch>
            <a:fillRect/>
          </a:stretch>
        </p:blipFill>
        <p:spPr>
          <a:xfrm>
            <a:off x="13847823" y="3256271"/>
            <a:ext cx="4020797" cy="2075448"/>
          </a:xfrm>
          <a:prstGeom prst="rect">
            <a:avLst/>
          </a:prstGeom>
          <a:ln w="12700">
            <a:miter lim="400000"/>
          </a:ln>
        </p:spPr>
      </p:pic>
      <p:sp>
        <p:nvSpPr>
          <p:cNvPr id="2509" name="42"/>
          <p:cNvSpPr txBox="1"/>
          <p:nvPr/>
        </p:nvSpPr>
        <p:spPr>
          <a:xfrm>
            <a:off x="374649" y="12998449"/>
            <a:ext cx="66516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42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1" name="bioinformatics_illustration_web.jpg" descr="bioinformatics_illustration_web.jpg"/>
          <p:cNvPicPr>
            <a:picLocks noChangeAspect="1"/>
          </p:cNvPicPr>
          <p:nvPr/>
        </p:nvPicPr>
        <p:blipFill>
          <a:blip r:embed="rId2">
            <a:alphaModFix amt="50140"/>
          </a:blip>
          <a:srcRect t="105" r="2318" b="29361"/>
          <a:stretch>
            <a:fillRect/>
          </a:stretch>
        </p:blipFill>
        <p:spPr>
          <a:xfrm>
            <a:off x="-23545" y="10077522"/>
            <a:ext cx="14318437" cy="36350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12" name="bioinformatics_illustration_web.jpg" descr="bioinformatics_illustration_web.jpg"/>
          <p:cNvPicPr>
            <a:picLocks noChangeAspect="1"/>
          </p:cNvPicPr>
          <p:nvPr/>
        </p:nvPicPr>
        <p:blipFill>
          <a:blip r:embed="rId2">
            <a:alphaModFix amt="50156"/>
          </a:blip>
          <a:srcRect l="13368" t="28409" r="20249" b="954"/>
          <a:stretch>
            <a:fillRect/>
          </a:stretch>
        </p:blipFill>
        <p:spPr>
          <a:xfrm rot="10800000">
            <a:off x="14300739" y="9938753"/>
            <a:ext cx="10114545" cy="3784068"/>
          </a:xfrm>
          <a:prstGeom prst="rect">
            <a:avLst/>
          </a:prstGeom>
          <a:ln w="12700">
            <a:miter lim="400000"/>
          </a:ln>
        </p:spPr>
      </p:pic>
      <p:sp>
        <p:nvSpPr>
          <p:cNvPr id="2513" name="Rectangle"/>
          <p:cNvSpPr/>
          <p:nvPr/>
        </p:nvSpPr>
        <p:spPr>
          <a:xfrm flipH="1">
            <a:off x="-3174" y="-566231"/>
            <a:ext cx="24377648" cy="11141150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14" name="This keynote presentation was created by Thilde Terkelsen, Data Scientist, Center for Health Data Science, SUND, KU.…"/>
          <p:cNvSpPr txBox="1"/>
          <p:nvPr/>
        </p:nvSpPr>
        <p:spPr>
          <a:xfrm>
            <a:off x="15590370" y="12379222"/>
            <a:ext cx="8961441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>
              <a:defRPr sz="22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This keynote presentation was created by Thilde Terkelsen, Data Scientist, Center for Health Data Science, SUND, KU.</a:t>
            </a:r>
          </a:p>
          <a:p>
            <a:pPr lvl="1">
              <a:defRPr sz="22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For internal use at KU only, do not distribute commercially.</a:t>
            </a:r>
          </a:p>
        </p:txBody>
      </p:sp>
      <p:sp>
        <p:nvSpPr>
          <p:cNvPr id="2515" name="THANK YOU FOR LISTENING"/>
          <p:cNvSpPr txBox="1"/>
          <p:nvPr/>
        </p:nvSpPr>
        <p:spPr>
          <a:xfrm>
            <a:off x="8119202" y="1799094"/>
            <a:ext cx="9115029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z="5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THANK YOU FOR LISTENING</a:t>
            </a:r>
          </a:p>
        </p:txBody>
      </p:sp>
      <p:grpSp>
        <p:nvGrpSpPr>
          <p:cNvPr id="2523" name="Group"/>
          <p:cNvGrpSpPr/>
          <p:nvPr/>
        </p:nvGrpSpPr>
        <p:grpSpPr>
          <a:xfrm>
            <a:off x="7256081" y="3240039"/>
            <a:ext cx="10841271" cy="6260138"/>
            <a:chOff x="0" y="0"/>
            <a:chExt cx="10841270" cy="6260137"/>
          </a:xfrm>
        </p:grpSpPr>
        <p:grpSp>
          <p:nvGrpSpPr>
            <p:cNvPr id="2521" name="Group"/>
            <p:cNvGrpSpPr/>
            <p:nvPr/>
          </p:nvGrpSpPr>
          <p:grpSpPr>
            <a:xfrm>
              <a:off x="-1" y="0"/>
              <a:ext cx="10841272" cy="6260138"/>
              <a:chOff x="0" y="0"/>
              <a:chExt cx="10841270" cy="6260137"/>
            </a:xfrm>
          </p:grpSpPr>
          <p:sp>
            <p:nvSpPr>
              <p:cNvPr id="2516" name="Freeform 395"/>
              <p:cNvSpPr/>
              <p:nvPr/>
            </p:nvSpPr>
            <p:spPr>
              <a:xfrm>
                <a:off x="993976" y="0"/>
                <a:ext cx="8849467" cy="60740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84" y="21600"/>
                    </a:moveTo>
                    <a:cubicBezTo>
                      <a:pt x="316" y="21600"/>
                      <a:pt x="316" y="21600"/>
                      <a:pt x="316" y="21600"/>
                    </a:cubicBezTo>
                    <a:cubicBezTo>
                      <a:pt x="158" y="21600"/>
                      <a:pt x="0" y="21402"/>
                      <a:pt x="0" y="21137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463"/>
                      <a:pt x="316" y="0"/>
                      <a:pt x="699" y="0"/>
                    </a:cubicBezTo>
                    <a:cubicBezTo>
                      <a:pt x="20901" y="0"/>
                      <a:pt x="20901" y="0"/>
                      <a:pt x="20901" y="0"/>
                    </a:cubicBezTo>
                    <a:cubicBezTo>
                      <a:pt x="21284" y="0"/>
                      <a:pt x="21600" y="463"/>
                      <a:pt x="21600" y="1025"/>
                    </a:cubicBezTo>
                    <a:cubicBezTo>
                      <a:pt x="21600" y="21137"/>
                      <a:pt x="21600" y="21137"/>
                      <a:pt x="21600" y="21137"/>
                    </a:cubicBezTo>
                    <a:cubicBezTo>
                      <a:pt x="21600" y="21402"/>
                      <a:pt x="21442" y="21600"/>
                      <a:pt x="21284" y="21600"/>
                    </a:cubicBezTo>
                    <a:close/>
                  </a:path>
                </a:pathLst>
              </a:custGeom>
              <a:solidFill>
                <a:srgbClr val="EBEBE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517" name="Freeform 396"/>
              <p:cNvSpPr/>
              <p:nvPr/>
            </p:nvSpPr>
            <p:spPr>
              <a:xfrm>
                <a:off x="993976" y="5814367"/>
                <a:ext cx="8849467" cy="2597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16971"/>
                      <a:pt x="158" y="21600"/>
                      <a:pt x="316" y="21600"/>
                    </a:cubicBezTo>
                    <a:cubicBezTo>
                      <a:pt x="21284" y="21600"/>
                      <a:pt x="21284" y="21600"/>
                      <a:pt x="21284" y="21600"/>
                    </a:cubicBezTo>
                    <a:cubicBezTo>
                      <a:pt x="21442" y="21600"/>
                      <a:pt x="21600" y="16971"/>
                      <a:pt x="21600" y="1080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5F5F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518" name="Rectangle 397"/>
              <p:cNvSpPr/>
              <p:nvPr/>
            </p:nvSpPr>
            <p:spPr>
              <a:xfrm>
                <a:off x="1348416" y="430261"/>
                <a:ext cx="8144438" cy="5139903"/>
              </a:xfrm>
              <a:prstGeom prst="rect">
                <a:avLst/>
              </a:prstGeom>
              <a:solidFill>
                <a:srgbClr val="37455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519" name="Freeform 398"/>
              <p:cNvSpPr/>
              <p:nvPr/>
            </p:nvSpPr>
            <p:spPr>
              <a:xfrm>
                <a:off x="0" y="6101210"/>
                <a:ext cx="10841270" cy="1589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405" y="21600"/>
                      <a:pt x="2741" y="21600"/>
                    </a:cubicBezTo>
                    <a:cubicBezTo>
                      <a:pt x="5096" y="21600"/>
                      <a:pt x="16504" y="21600"/>
                      <a:pt x="18840" y="21600"/>
                    </a:cubicBezTo>
                    <a:cubicBezTo>
                      <a:pt x="21195" y="2160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BEBE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2520" name="Rectangle 399"/>
              <p:cNvSpPr/>
              <p:nvPr/>
            </p:nvSpPr>
            <p:spPr>
              <a:xfrm>
                <a:off x="0" y="6035313"/>
                <a:ext cx="10841271" cy="65898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</p:grpSp>
        <p:pic>
          <p:nvPicPr>
            <p:cNvPr id="2522" name="aqN005R_460s.jpg" descr="aqN005R_460s.jp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13967" y="516777"/>
              <a:ext cx="6727402" cy="504555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Rectangle"/>
          <p:cNvSpPr/>
          <p:nvPr/>
        </p:nvSpPr>
        <p:spPr>
          <a:xfrm>
            <a:off x="-1" y="-1"/>
            <a:ext cx="11750080" cy="13716001"/>
          </a:xfrm>
          <a:prstGeom prst="rect">
            <a:avLst/>
          </a:prstGeom>
          <a:solidFill>
            <a:srgbClr val="557D9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85" name="Group"/>
          <p:cNvGrpSpPr/>
          <p:nvPr/>
        </p:nvGrpSpPr>
        <p:grpSpPr>
          <a:xfrm>
            <a:off x="1399130" y="1524106"/>
            <a:ext cx="9502969" cy="6161413"/>
            <a:chOff x="0" y="0"/>
            <a:chExt cx="9502967" cy="6161411"/>
          </a:xfrm>
        </p:grpSpPr>
        <p:sp>
          <p:nvSpPr>
            <p:cNvPr id="182" name="WHY R ?"/>
            <p:cNvSpPr txBox="1"/>
            <p:nvPr/>
          </p:nvSpPr>
          <p:spPr>
            <a:xfrm>
              <a:off x="0" y="916936"/>
              <a:ext cx="9502968" cy="5244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WHY </a:t>
              </a:r>
              <a:r>
                <a:rPr b="1"/>
                <a:t>R</a:t>
              </a:r>
              <a:r>
                <a:t> ?</a:t>
              </a:r>
            </a:p>
          </p:txBody>
        </p:sp>
        <p:sp>
          <p:nvSpPr>
            <p:cNvPr id="183" name="FROM EXCEL TO R"/>
            <p:cNvSpPr txBox="1"/>
            <p:nvPr/>
          </p:nvSpPr>
          <p:spPr>
            <a:xfrm>
              <a:off x="2706463" y="0"/>
              <a:ext cx="4721464" cy="6194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184" name="Line"/>
            <p:cNvSpPr/>
            <p:nvPr/>
          </p:nvSpPr>
          <p:spPr>
            <a:xfrm>
              <a:off x="141840" y="176055"/>
              <a:ext cx="2169271" cy="1"/>
            </a:xfrm>
            <a:prstGeom prst="line">
              <a:avLst/>
            </a:prstGeom>
            <a:noFill/>
            <a:ln w="889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86" name="Freeform 32"/>
          <p:cNvSpPr/>
          <p:nvPr/>
        </p:nvSpPr>
        <p:spPr>
          <a:xfrm>
            <a:off x="20189204" y="5381394"/>
            <a:ext cx="3564927" cy="30457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221" h="21196" extrusionOk="0">
                <a:moveTo>
                  <a:pt x="8267" y="21196"/>
                </a:moveTo>
                <a:cubicBezTo>
                  <a:pt x="8364" y="21082"/>
                  <a:pt x="8509" y="20968"/>
                  <a:pt x="8605" y="20854"/>
                </a:cubicBezTo>
                <a:cubicBezTo>
                  <a:pt x="13486" y="14927"/>
                  <a:pt x="13486" y="14927"/>
                  <a:pt x="13486" y="14927"/>
                </a:cubicBezTo>
                <a:cubicBezTo>
                  <a:pt x="19575" y="7518"/>
                  <a:pt x="19575" y="7518"/>
                  <a:pt x="19575" y="7518"/>
                </a:cubicBezTo>
                <a:cubicBezTo>
                  <a:pt x="20831" y="5979"/>
                  <a:pt x="20154" y="3585"/>
                  <a:pt x="18415" y="3243"/>
                </a:cubicBezTo>
                <a:cubicBezTo>
                  <a:pt x="9765" y="1477"/>
                  <a:pt x="9765" y="1477"/>
                  <a:pt x="9765" y="1477"/>
                </a:cubicBezTo>
                <a:cubicBezTo>
                  <a:pt x="2903" y="52"/>
                  <a:pt x="2903" y="52"/>
                  <a:pt x="2903" y="52"/>
                </a:cubicBezTo>
                <a:cubicBezTo>
                  <a:pt x="826" y="-404"/>
                  <a:pt x="-769" y="2218"/>
                  <a:pt x="391" y="4155"/>
                </a:cubicBezTo>
                <a:cubicBezTo>
                  <a:pt x="4160" y="10254"/>
                  <a:pt x="4160" y="10254"/>
                  <a:pt x="4160" y="10254"/>
                </a:cubicBezTo>
                <a:cubicBezTo>
                  <a:pt x="4208" y="10368"/>
                  <a:pt x="4257" y="10424"/>
                  <a:pt x="4257" y="10481"/>
                </a:cubicBezTo>
                <a:cubicBezTo>
                  <a:pt x="8702" y="17833"/>
                  <a:pt x="8702" y="17833"/>
                  <a:pt x="8702" y="17833"/>
                </a:cubicBezTo>
                <a:cubicBezTo>
                  <a:pt x="9330" y="18973"/>
                  <a:pt x="9089" y="20341"/>
                  <a:pt x="8267" y="21196"/>
                </a:cubicBezTo>
                <a:close/>
              </a:path>
            </a:pathLst>
          </a:custGeom>
          <a:solidFill>
            <a:srgbClr val="9FC9A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7" name="Freeform 33"/>
          <p:cNvSpPr/>
          <p:nvPr/>
        </p:nvSpPr>
        <p:spPr>
          <a:xfrm>
            <a:off x="20941286" y="6888275"/>
            <a:ext cx="846321" cy="16158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38" h="20318" extrusionOk="0">
                <a:moveTo>
                  <a:pt x="18926" y="13269"/>
                </a:moveTo>
                <a:cubicBezTo>
                  <a:pt x="0" y="0"/>
                  <a:pt x="0" y="0"/>
                  <a:pt x="0" y="0"/>
                </a:cubicBezTo>
                <a:cubicBezTo>
                  <a:pt x="823" y="617"/>
                  <a:pt x="1234" y="1440"/>
                  <a:pt x="1234" y="2160"/>
                </a:cubicBezTo>
                <a:cubicBezTo>
                  <a:pt x="1234" y="15840"/>
                  <a:pt x="1234" y="15840"/>
                  <a:pt x="1234" y="15840"/>
                </a:cubicBezTo>
                <a:cubicBezTo>
                  <a:pt x="1234" y="19749"/>
                  <a:pt x="10697" y="21600"/>
                  <a:pt x="17074" y="19337"/>
                </a:cubicBezTo>
                <a:cubicBezTo>
                  <a:pt x="20571" y="17794"/>
                  <a:pt x="21600" y="15326"/>
                  <a:pt x="18926" y="13269"/>
                </a:cubicBezTo>
                <a:close/>
              </a:path>
            </a:pathLst>
          </a:custGeom>
          <a:solidFill>
            <a:srgbClr val="7A9E88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8" name="Freeform 34"/>
          <p:cNvSpPr/>
          <p:nvPr/>
        </p:nvSpPr>
        <p:spPr>
          <a:xfrm>
            <a:off x="18691680" y="8874789"/>
            <a:ext cx="3105330" cy="34290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88" h="20273" extrusionOk="0">
                <a:moveTo>
                  <a:pt x="0" y="12847"/>
                </a:moveTo>
                <a:cubicBezTo>
                  <a:pt x="117" y="12944"/>
                  <a:pt x="292" y="12992"/>
                  <a:pt x="467" y="13089"/>
                </a:cubicBezTo>
                <a:cubicBezTo>
                  <a:pt x="8056" y="16140"/>
                  <a:pt x="8056" y="16140"/>
                  <a:pt x="8056" y="16140"/>
                </a:cubicBezTo>
                <a:cubicBezTo>
                  <a:pt x="17572" y="20015"/>
                  <a:pt x="17572" y="20015"/>
                  <a:pt x="17572" y="20015"/>
                </a:cubicBezTo>
                <a:cubicBezTo>
                  <a:pt x="19498" y="20838"/>
                  <a:pt x="21600" y="19579"/>
                  <a:pt x="21250" y="17787"/>
                </a:cubicBezTo>
                <a:cubicBezTo>
                  <a:pt x="19790" y="9069"/>
                  <a:pt x="19790" y="9069"/>
                  <a:pt x="19790" y="9069"/>
                </a:cubicBezTo>
                <a:cubicBezTo>
                  <a:pt x="18623" y="2192"/>
                  <a:pt x="18623" y="2192"/>
                  <a:pt x="18623" y="2192"/>
                </a:cubicBezTo>
                <a:cubicBezTo>
                  <a:pt x="18272" y="61"/>
                  <a:pt x="15120" y="-762"/>
                  <a:pt x="13661" y="836"/>
                </a:cubicBezTo>
                <a:cubicBezTo>
                  <a:pt x="9107" y="6067"/>
                  <a:pt x="9107" y="6067"/>
                  <a:pt x="9107" y="6067"/>
                </a:cubicBezTo>
                <a:cubicBezTo>
                  <a:pt x="9049" y="6115"/>
                  <a:pt x="8990" y="6164"/>
                  <a:pt x="8932" y="6212"/>
                </a:cubicBezTo>
                <a:cubicBezTo>
                  <a:pt x="3444" y="12363"/>
                  <a:pt x="3444" y="12363"/>
                  <a:pt x="3444" y="12363"/>
                </a:cubicBezTo>
                <a:cubicBezTo>
                  <a:pt x="2569" y="13283"/>
                  <a:pt x="1109" y="13380"/>
                  <a:pt x="0" y="12847"/>
                </a:cubicBezTo>
                <a:close/>
              </a:path>
            </a:pathLst>
          </a:custGeom>
          <a:solidFill>
            <a:srgbClr val="4578A4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9" name="Freeform 35"/>
          <p:cNvSpPr/>
          <p:nvPr/>
        </p:nvSpPr>
        <p:spPr>
          <a:xfrm>
            <a:off x="18511759" y="9923682"/>
            <a:ext cx="1480898" cy="11782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25" h="20973" extrusionOk="0">
                <a:moveTo>
                  <a:pt x="9430" y="18535"/>
                </a:moveTo>
                <a:cubicBezTo>
                  <a:pt x="20525" y="0"/>
                  <a:pt x="20525" y="0"/>
                  <a:pt x="20525" y="0"/>
                </a:cubicBezTo>
                <a:cubicBezTo>
                  <a:pt x="20053" y="876"/>
                  <a:pt x="19227" y="1459"/>
                  <a:pt x="18400" y="1751"/>
                </a:cubicBezTo>
                <a:cubicBezTo>
                  <a:pt x="3410" y="7735"/>
                  <a:pt x="3410" y="7735"/>
                  <a:pt x="3410" y="7735"/>
                </a:cubicBezTo>
                <a:cubicBezTo>
                  <a:pt x="-839" y="9486"/>
                  <a:pt x="-1075" y="16638"/>
                  <a:pt x="2466" y="19995"/>
                </a:cubicBezTo>
                <a:cubicBezTo>
                  <a:pt x="4709" y="21600"/>
                  <a:pt x="7659" y="21308"/>
                  <a:pt x="9430" y="18535"/>
                </a:cubicBezTo>
                <a:close/>
              </a:path>
            </a:pathLst>
          </a:custGeom>
          <a:solidFill>
            <a:srgbClr val="39628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0" name="Freeform 36"/>
          <p:cNvSpPr/>
          <p:nvPr/>
        </p:nvSpPr>
        <p:spPr>
          <a:xfrm>
            <a:off x="14773290" y="9155884"/>
            <a:ext cx="3289814" cy="31366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87" h="20993" extrusionOk="0">
                <a:moveTo>
                  <a:pt x="2621" y="0"/>
                </a:moveTo>
                <a:cubicBezTo>
                  <a:pt x="2567" y="164"/>
                  <a:pt x="2513" y="329"/>
                  <a:pt x="2459" y="493"/>
                </a:cubicBezTo>
                <a:cubicBezTo>
                  <a:pt x="1382" y="8333"/>
                  <a:pt x="1382" y="8333"/>
                  <a:pt x="1382" y="8333"/>
                </a:cubicBezTo>
                <a:cubicBezTo>
                  <a:pt x="35" y="18201"/>
                  <a:pt x="35" y="18201"/>
                  <a:pt x="35" y="18201"/>
                </a:cubicBezTo>
                <a:cubicBezTo>
                  <a:pt x="-288" y="20229"/>
                  <a:pt x="1651" y="21600"/>
                  <a:pt x="3429" y="20723"/>
                </a:cubicBezTo>
                <a:cubicBezTo>
                  <a:pt x="12209" y="16337"/>
                  <a:pt x="12209" y="16337"/>
                  <a:pt x="12209" y="16337"/>
                </a:cubicBezTo>
                <a:cubicBezTo>
                  <a:pt x="19211" y="12883"/>
                  <a:pt x="19211" y="12883"/>
                  <a:pt x="19211" y="12883"/>
                </a:cubicBezTo>
                <a:cubicBezTo>
                  <a:pt x="21312" y="11842"/>
                  <a:pt x="21312" y="8717"/>
                  <a:pt x="19211" y="8004"/>
                </a:cubicBezTo>
                <a:cubicBezTo>
                  <a:pt x="12370" y="5756"/>
                  <a:pt x="12370" y="5756"/>
                  <a:pt x="12370" y="5756"/>
                </a:cubicBezTo>
                <a:cubicBezTo>
                  <a:pt x="12316" y="5756"/>
                  <a:pt x="12209" y="5702"/>
                  <a:pt x="12155" y="5647"/>
                </a:cubicBezTo>
                <a:cubicBezTo>
                  <a:pt x="4075" y="2851"/>
                  <a:pt x="4075" y="2851"/>
                  <a:pt x="4075" y="2851"/>
                </a:cubicBezTo>
                <a:cubicBezTo>
                  <a:pt x="2890" y="2467"/>
                  <a:pt x="2351" y="1151"/>
                  <a:pt x="2621" y="0"/>
                </a:cubicBezTo>
                <a:close/>
              </a:path>
            </a:pathLst>
          </a:custGeom>
          <a:solidFill>
            <a:srgbClr val="2E5378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1" name="Freeform 37"/>
          <p:cNvSpPr/>
          <p:nvPr/>
        </p:nvSpPr>
        <p:spPr>
          <a:xfrm>
            <a:off x="15179657" y="8866598"/>
            <a:ext cx="1516519" cy="1131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57" h="19673" extrusionOk="0">
                <a:moveTo>
                  <a:pt x="3355" y="12426"/>
                </a:moveTo>
                <a:cubicBezTo>
                  <a:pt x="21157" y="19673"/>
                  <a:pt x="21157" y="19673"/>
                  <a:pt x="21157" y="19673"/>
                </a:cubicBezTo>
                <a:cubicBezTo>
                  <a:pt x="20326" y="19389"/>
                  <a:pt x="19614" y="18678"/>
                  <a:pt x="19139" y="17826"/>
                </a:cubicBezTo>
                <a:cubicBezTo>
                  <a:pt x="9882" y="2478"/>
                  <a:pt x="9882" y="2478"/>
                  <a:pt x="9882" y="2478"/>
                </a:cubicBezTo>
                <a:cubicBezTo>
                  <a:pt x="7153" y="-1927"/>
                  <a:pt x="1575" y="-80"/>
                  <a:pt x="150" y="5036"/>
                </a:cubicBezTo>
                <a:cubicBezTo>
                  <a:pt x="-443" y="8020"/>
                  <a:pt x="744" y="11431"/>
                  <a:pt x="3355" y="12426"/>
                </a:cubicBezTo>
                <a:close/>
              </a:path>
            </a:pathLst>
          </a:custGeom>
          <a:solidFill>
            <a:srgbClr val="24415D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2" name="Freeform 38"/>
          <p:cNvSpPr/>
          <p:nvPr/>
        </p:nvSpPr>
        <p:spPr>
          <a:xfrm>
            <a:off x="12838852" y="5365691"/>
            <a:ext cx="3142464" cy="31245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13" h="20765" extrusionOk="0">
                <a:moveTo>
                  <a:pt x="20913" y="0"/>
                </a:moveTo>
                <a:cubicBezTo>
                  <a:pt x="20686" y="0"/>
                  <a:pt x="20516" y="0"/>
                  <a:pt x="20289" y="54"/>
                </a:cubicBezTo>
                <a:cubicBezTo>
                  <a:pt x="12296" y="1415"/>
                  <a:pt x="12296" y="1415"/>
                  <a:pt x="12296" y="1415"/>
                </a:cubicBezTo>
                <a:cubicBezTo>
                  <a:pt x="2148" y="3101"/>
                  <a:pt x="2148" y="3101"/>
                  <a:pt x="2148" y="3101"/>
                </a:cubicBezTo>
                <a:cubicBezTo>
                  <a:pt x="50" y="3428"/>
                  <a:pt x="-687" y="5713"/>
                  <a:pt x="730" y="7182"/>
                </a:cubicBezTo>
                <a:cubicBezTo>
                  <a:pt x="7930" y="14255"/>
                  <a:pt x="7930" y="14255"/>
                  <a:pt x="7930" y="14255"/>
                </a:cubicBezTo>
                <a:cubicBezTo>
                  <a:pt x="13600" y="19913"/>
                  <a:pt x="13600" y="19913"/>
                  <a:pt x="13600" y="19913"/>
                </a:cubicBezTo>
                <a:cubicBezTo>
                  <a:pt x="15300" y="21600"/>
                  <a:pt x="18362" y="20621"/>
                  <a:pt x="18362" y="18390"/>
                </a:cubicBezTo>
                <a:cubicBezTo>
                  <a:pt x="18362" y="11154"/>
                  <a:pt x="18362" y="11154"/>
                  <a:pt x="18362" y="11154"/>
                </a:cubicBezTo>
                <a:cubicBezTo>
                  <a:pt x="18362" y="11099"/>
                  <a:pt x="18362" y="10990"/>
                  <a:pt x="18362" y="10936"/>
                </a:cubicBezTo>
                <a:cubicBezTo>
                  <a:pt x="18532" y="2340"/>
                  <a:pt x="18532" y="2340"/>
                  <a:pt x="18532" y="2340"/>
                </a:cubicBezTo>
                <a:cubicBezTo>
                  <a:pt x="18532" y="1034"/>
                  <a:pt x="19609" y="109"/>
                  <a:pt x="20913" y="0"/>
                </a:cubicBezTo>
                <a:close/>
              </a:path>
            </a:pathLst>
          </a:custGeom>
          <a:solidFill>
            <a:srgbClr val="436C6E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3" name="Freeform 39"/>
          <p:cNvSpPr/>
          <p:nvPr/>
        </p:nvSpPr>
        <p:spPr>
          <a:xfrm>
            <a:off x="15598477" y="5365691"/>
            <a:ext cx="808405" cy="16429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810" h="21600" extrusionOk="0">
                <a:moveTo>
                  <a:pt x="594" y="4621"/>
                </a:moveTo>
                <a:cubicBezTo>
                  <a:pt x="0" y="21600"/>
                  <a:pt x="0" y="21600"/>
                  <a:pt x="0" y="21600"/>
                </a:cubicBezTo>
                <a:cubicBezTo>
                  <a:pt x="198" y="20740"/>
                  <a:pt x="793" y="19988"/>
                  <a:pt x="1585" y="19343"/>
                </a:cubicBezTo>
                <a:cubicBezTo>
                  <a:pt x="17240" y="7845"/>
                  <a:pt x="17240" y="7845"/>
                  <a:pt x="17240" y="7845"/>
                </a:cubicBezTo>
                <a:cubicBezTo>
                  <a:pt x="21600" y="4513"/>
                  <a:pt x="16250" y="107"/>
                  <a:pt x="8917" y="0"/>
                </a:cubicBezTo>
                <a:cubicBezTo>
                  <a:pt x="4360" y="215"/>
                  <a:pt x="594" y="2042"/>
                  <a:pt x="594" y="4621"/>
                </a:cubicBezTo>
                <a:close/>
              </a:path>
            </a:pathLst>
          </a:custGeom>
          <a:solidFill>
            <a:srgbClr val="2D4849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4" name="Freeform 40"/>
          <p:cNvSpPr/>
          <p:nvPr/>
        </p:nvSpPr>
        <p:spPr>
          <a:xfrm>
            <a:off x="16617142" y="2280657"/>
            <a:ext cx="3351800" cy="3166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28" h="20589" extrusionOk="0">
                <a:moveTo>
                  <a:pt x="20828" y="17171"/>
                </a:moveTo>
                <a:cubicBezTo>
                  <a:pt x="20775" y="16958"/>
                  <a:pt x="20722" y="16798"/>
                  <a:pt x="20616" y="16639"/>
                </a:cubicBezTo>
                <a:cubicBezTo>
                  <a:pt x="17069" y="9882"/>
                  <a:pt x="17069" y="9882"/>
                  <a:pt x="17069" y="9882"/>
                </a:cubicBezTo>
                <a:cubicBezTo>
                  <a:pt x="12569" y="1317"/>
                  <a:pt x="12569" y="1317"/>
                  <a:pt x="12569" y="1317"/>
                </a:cubicBezTo>
                <a:cubicBezTo>
                  <a:pt x="11616" y="-439"/>
                  <a:pt x="9340" y="-439"/>
                  <a:pt x="8387" y="1317"/>
                </a:cubicBezTo>
                <a:cubicBezTo>
                  <a:pt x="3887" y="9882"/>
                  <a:pt x="3887" y="9882"/>
                  <a:pt x="3887" y="9882"/>
                </a:cubicBezTo>
                <a:cubicBezTo>
                  <a:pt x="340" y="16639"/>
                  <a:pt x="340" y="16639"/>
                  <a:pt x="340" y="16639"/>
                </a:cubicBezTo>
                <a:cubicBezTo>
                  <a:pt x="-772" y="18714"/>
                  <a:pt x="1028" y="21161"/>
                  <a:pt x="3093" y="20469"/>
                </a:cubicBezTo>
                <a:cubicBezTo>
                  <a:pt x="9763" y="18288"/>
                  <a:pt x="9763" y="18288"/>
                  <a:pt x="9763" y="18288"/>
                </a:cubicBezTo>
                <a:cubicBezTo>
                  <a:pt x="9869" y="18235"/>
                  <a:pt x="9922" y="18235"/>
                  <a:pt x="9975" y="18235"/>
                </a:cubicBezTo>
                <a:cubicBezTo>
                  <a:pt x="18022" y="15734"/>
                  <a:pt x="18022" y="15734"/>
                  <a:pt x="18022" y="15734"/>
                </a:cubicBezTo>
                <a:cubicBezTo>
                  <a:pt x="19187" y="15362"/>
                  <a:pt x="20352" y="16054"/>
                  <a:pt x="20828" y="17171"/>
                </a:cubicBezTo>
                <a:close/>
              </a:path>
            </a:pathLst>
          </a:custGeom>
          <a:solidFill>
            <a:srgbClr val="79997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5" name="Freeform 41"/>
          <p:cNvSpPr/>
          <p:nvPr/>
        </p:nvSpPr>
        <p:spPr>
          <a:xfrm>
            <a:off x="18220756" y="4685166"/>
            <a:ext cx="1768406" cy="763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25" h="18633" extrusionOk="0">
                <a:moveTo>
                  <a:pt x="15200" y="381"/>
                </a:moveTo>
                <a:cubicBezTo>
                  <a:pt x="0" y="9781"/>
                  <a:pt x="0" y="9781"/>
                  <a:pt x="0" y="9781"/>
                </a:cubicBezTo>
                <a:cubicBezTo>
                  <a:pt x="800" y="9381"/>
                  <a:pt x="1500" y="9381"/>
                  <a:pt x="2200" y="9981"/>
                </a:cubicBezTo>
                <a:cubicBezTo>
                  <a:pt x="14900" y="18181"/>
                  <a:pt x="14900" y="18181"/>
                  <a:pt x="14900" y="18181"/>
                </a:cubicBezTo>
                <a:cubicBezTo>
                  <a:pt x="18500" y="20581"/>
                  <a:pt x="21600" y="12981"/>
                  <a:pt x="20500" y="5781"/>
                </a:cubicBezTo>
                <a:cubicBezTo>
                  <a:pt x="19600" y="1581"/>
                  <a:pt x="17400" y="-1019"/>
                  <a:pt x="15200" y="381"/>
                </a:cubicBezTo>
                <a:close/>
              </a:path>
            </a:pathLst>
          </a:custGeom>
          <a:solidFill>
            <a:srgbClr val="546C5A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6" name="Oval"/>
          <p:cNvSpPr/>
          <p:nvPr/>
        </p:nvSpPr>
        <p:spPr>
          <a:xfrm>
            <a:off x="16267095" y="5698871"/>
            <a:ext cx="4051895" cy="3994683"/>
          </a:xfrm>
          <a:prstGeom prst="ellipse">
            <a:avLst/>
          </a:prstGeom>
          <a:solidFill>
            <a:srgbClr val="557D9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97" name="Oval"/>
          <p:cNvSpPr/>
          <p:nvPr/>
        </p:nvSpPr>
        <p:spPr>
          <a:xfrm>
            <a:off x="17162553" y="5814846"/>
            <a:ext cx="2260975" cy="1331440"/>
          </a:xfrm>
          <a:prstGeom prst="ellipse">
            <a:avLst/>
          </a:prstGeom>
          <a:solidFill>
            <a:srgbClr val="FFFFFF">
              <a:alpha val="26000"/>
            </a:srgbClr>
          </a:solidFill>
          <a:ln w="12700">
            <a:miter lim="400000"/>
          </a:ln>
          <a:effectLst>
            <a:reflection stA="50000" endPos="40000" dir="5400000" sy="-100000" algn="bl" rotWithShape="0"/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98" name="R"/>
          <p:cNvSpPr txBox="1"/>
          <p:nvPr/>
        </p:nvSpPr>
        <p:spPr>
          <a:xfrm>
            <a:off x="17359472" y="5559593"/>
            <a:ext cx="1724742" cy="39742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5000">
                <a:solidFill>
                  <a:srgbClr val="FFFFFF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t>R</a:t>
            </a:r>
          </a:p>
        </p:txBody>
      </p:sp>
      <p:sp>
        <p:nvSpPr>
          <p:cNvPr id="199" name="Shape"/>
          <p:cNvSpPr/>
          <p:nvPr/>
        </p:nvSpPr>
        <p:spPr>
          <a:xfrm>
            <a:off x="22518461" y="8364535"/>
            <a:ext cx="973701" cy="9737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056" y="0"/>
                </a:moveTo>
                <a:cubicBezTo>
                  <a:pt x="5050" y="0"/>
                  <a:pt x="0" y="5016"/>
                  <a:pt x="0" y="11056"/>
                </a:cubicBezTo>
                <a:cubicBezTo>
                  <a:pt x="0" y="16584"/>
                  <a:pt x="5050" y="21600"/>
                  <a:pt x="11056" y="21600"/>
                </a:cubicBezTo>
                <a:cubicBezTo>
                  <a:pt x="16584" y="21600"/>
                  <a:pt x="21600" y="16584"/>
                  <a:pt x="21600" y="11056"/>
                </a:cubicBezTo>
                <a:cubicBezTo>
                  <a:pt x="21600" y="5016"/>
                  <a:pt x="16584" y="0"/>
                  <a:pt x="11056" y="0"/>
                </a:cubicBezTo>
                <a:close/>
                <a:moveTo>
                  <a:pt x="18597" y="5528"/>
                </a:moveTo>
                <a:cubicBezTo>
                  <a:pt x="19587" y="7029"/>
                  <a:pt x="20099" y="8565"/>
                  <a:pt x="20099" y="10032"/>
                </a:cubicBezTo>
                <a:cubicBezTo>
                  <a:pt x="15082" y="10032"/>
                  <a:pt x="15082" y="10032"/>
                  <a:pt x="15082" y="10032"/>
                </a:cubicBezTo>
                <a:cubicBezTo>
                  <a:pt x="15082" y="9043"/>
                  <a:pt x="14571" y="7541"/>
                  <a:pt x="14571" y="6552"/>
                </a:cubicBezTo>
                <a:cubicBezTo>
                  <a:pt x="16072" y="6552"/>
                  <a:pt x="17608" y="6040"/>
                  <a:pt x="18597" y="5528"/>
                </a:cubicBezTo>
                <a:close/>
                <a:moveTo>
                  <a:pt x="17608" y="4538"/>
                </a:moveTo>
                <a:cubicBezTo>
                  <a:pt x="16584" y="5016"/>
                  <a:pt x="15594" y="5016"/>
                  <a:pt x="14059" y="5016"/>
                </a:cubicBezTo>
                <a:cubicBezTo>
                  <a:pt x="14059" y="4027"/>
                  <a:pt x="13581" y="3037"/>
                  <a:pt x="13069" y="2013"/>
                </a:cubicBezTo>
                <a:cubicBezTo>
                  <a:pt x="15082" y="2013"/>
                  <a:pt x="16584" y="3037"/>
                  <a:pt x="17608" y="4538"/>
                </a:cubicBezTo>
                <a:close/>
                <a:moveTo>
                  <a:pt x="8053" y="10032"/>
                </a:moveTo>
                <a:cubicBezTo>
                  <a:pt x="8053" y="9043"/>
                  <a:pt x="8565" y="8053"/>
                  <a:pt x="8565" y="6552"/>
                </a:cubicBezTo>
                <a:cubicBezTo>
                  <a:pt x="9555" y="7029"/>
                  <a:pt x="10066" y="7029"/>
                  <a:pt x="11056" y="7029"/>
                </a:cubicBezTo>
                <a:cubicBezTo>
                  <a:pt x="11568" y="7029"/>
                  <a:pt x="12591" y="7029"/>
                  <a:pt x="13069" y="6552"/>
                </a:cubicBezTo>
                <a:cubicBezTo>
                  <a:pt x="13581" y="8053"/>
                  <a:pt x="13581" y="9043"/>
                  <a:pt x="13581" y="10032"/>
                </a:cubicBezTo>
                <a:lnTo>
                  <a:pt x="8053" y="10032"/>
                </a:lnTo>
                <a:close/>
                <a:moveTo>
                  <a:pt x="13581" y="11568"/>
                </a:moveTo>
                <a:cubicBezTo>
                  <a:pt x="13581" y="12557"/>
                  <a:pt x="13581" y="14059"/>
                  <a:pt x="13069" y="15082"/>
                </a:cubicBezTo>
                <a:cubicBezTo>
                  <a:pt x="12591" y="15082"/>
                  <a:pt x="11568" y="15082"/>
                  <a:pt x="11056" y="15082"/>
                </a:cubicBezTo>
                <a:cubicBezTo>
                  <a:pt x="10066" y="15082"/>
                  <a:pt x="9555" y="15082"/>
                  <a:pt x="8565" y="15082"/>
                </a:cubicBezTo>
                <a:cubicBezTo>
                  <a:pt x="8565" y="14059"/>
                  <a:pt x="8053" y="12557"/>
                  <a:pt x="8053" y="11568"/>
                </a:cubicBezTo>
                <a:lnTo>
                  <a:pt x="13581" y="11568"/>
                </a:lnTo>
                <a:close/>
                <a:moveTo>
                  <a:pt x="10066" y="1501"/>
                </a:moveTo>
                <a:cubicBezTo>
                  <a:pt x="10578" y="1501"/>
                  <a:pt x="10578" y="1501"/>
                  <a:pt x="11056" y="1501"/>
                </a:cubicBezTo>
                <a:lnTo>
                  <a:pt x="11568" y="1501"/>
                </a:lnTo>
                <a:cubicBezTo>
                  <a:pt x="12080" y="2525"/>
                  <a:pt x="12591" y="4027"/>
                  <a:pt x="13069" y="5528"/>
                </a:cubicBezTo>
                <a:cubicBezTo>
                  <a:pt x="12080" y="5528"/>
                  <a:pt x="11568" y="5528"/>
                  <a:pt x="11056" y="5528"/>
                </a:cubicBezTo>
                <a:cubicBezTo>
                  <a:pt x="10066" y="5528"/>
                  <a:pt x="9555" y="5528"/>
                  <a:pt x="9043" y="5528"/>
                </a:cubicBezTo>
                <a:cubicBezTo>
                  <a:pt x="9043" y="4027"/>
                  <a:pt x="9555" y="2525"/>
                  <a:pt x="10066" y="1501"/>
                </a:cubicBezTo>
                <a:close/>
                <a:moveTo>
                  <a:pt x="8565" y="2013"/>
                </a:moveTo>
                <a:cubicBezTo>
                  <a:pt x="8053" y="3037"/>
                  <a:pt x="7541" y="4027"/>
                  <a:pt x="7541" y="5016"/>
                </a:cubicBezTo>
                <a:cubicBezTo>
                  <a:pt x="6552" y="5016"/>
                  <a:pt x="5050" y="5016"/>
                  <a:pt x="4027" y="4538"/>
                </a:cubicBezTo>
                <a:cubicBezTo>
                  <a:pt x="5050" y="3037"/>
                  <a:pt x="7064" y="2013"/>
                  <a:pt x="8565" y="2013"/>
                </a:cubicBezTo>
                <a:close/>
                <a:moveTo>
                  <a:pt x="3037" y="5528"/>
                </a:moveTo>
                <a:cubicBezTo>
                  <a:pt x="4538" y="6040"/>
                  <a:pt x="6040" y="6552"/>
                  <a:pt x="7064" y="6552"/>
                </a:cubicBezTo>
                <a:cubicBezTo>
                  <a:pt x="7064" y="7541"/>
                  <a:pt x="7064" y="9043"/>
                  <a:pt x="7064" y="10032"/>
                </a:cubicBezTo>
                <a:cubicBezTo>
                  <a:pt x="1501" y="10032"/>
                  <a:pt x="1501" y="10032"/>
                  <a:pt x="1501" y="10032"/>
                </a:cubicBezTo>
                <a:cubicBezTo>
                  <a:pt x="1501" y="8565"/>
                  <a:pt x="2013" y="7029"/>
                  <a:pt x="3037" y="5528"/>
                </a:cubicBezTo>
                <a:close/>
                <a:moveTo>
                  <a:pt x="3037" y="16072"/>
                </a:moveTo>
                <a:cubicBezTo>
                  <a:pt x="2013" y="14571"/>
                  <a:pt x="1501" y="13069"/>
                  <a:pt x="1501" y="11568"/>
                </a:cubicBezTo>
                <a:cubicBezTo>
                  <a:pt x="7064" y="11568"/>
                  <a:pt x="7064" y="11568"/>
                  <a:pt x="7064" y="11568"/>
                </a:cubicBezTo>
                <a:cubicBezTo>
                  <a:pt x="7064" y="12557"/>
                  <a:pt x="7064" y="14059"/>
                  <a:pt x="7064" y="15082"/>
                </a:cubicBezTo>
                <a:cubicBezTo>
                  <a:pt x="6040" y="15594"/>
                  <a:pt x="4538" y="15594"/>
                  <a:pt x="3037" y="16072"/>
                </a:cubicBezTo>
                <a:close/>
                <a:moveTo>
                  <a:pt x="4027" y="17096"/>
                </a:moveTo>
                <a:cubicBezTo>
                  <a:pt x="5050" y="17096"/>
                  <a:pt x="6552" y="16584"/>
                  <a:pt x="7541" y="16584"/>
                </a:cubicBezTo>
                <a:cubicBezTo>
                  <a:pt x="7541" y="17573"/>
                  <a:pt x="8053" y="19109"/>
                  <a:pt x="8565" y="20099"/>
                </a:cubicBezTo>
                <a:cubicBezTo>
                  <a:pt x="7064" y="19587"/>
                  <a:pt x="5050" y="18597"/>
                  <a:pt x="4027" y="17096"/>
                </a:cubicBezTo>
                <a:close/>
                <a:moveTo>
                  <a:pt x="11568" y="20099"/>
                </a:moveTo>
                <a:lnTo>
                  <a:pt x="11056" y="20099"/>
                </a:lnTo>
                <a:cubicBezTo>
                  <a:pt x="10578" y="20099"/>
                  <a:pt x="10578" y="20099"/>
                  <a:pt x="10066" y="20099"/>
                </a:cubicBezTo>
                <a:cubicBezTo>
                  <a:pt x="9555" y="19109"/>
                  <a:pt x="9043" y="17573"/>
                  <a:pt x="9043" y="16072"/>
                </a:cubicBezTo>
                <a:cubicBezTo>
                  <a:pt x="9555" y="16072"/>
                  <a:pt x="10066" y="16072"/>
                  <a:pt x="11056" y="16072"/>
                </a:cubicBezTo>
                <a:cubicBezTo>
                  <a:pt x="11568" y="16072"/>
                  <a:pt x="12080" y="16072"/>
                  <a:pt x="13069" y="16072"/>
                </a:cubicBezTo>
                <a:cubicBezTo>
                  <a:pt x="12591" y="17573"/>
                  <a:pt x="12080" y="19109"/>
                  <a:pt x="11568" y="20099"/>
                </a:cubicBezTo>
                <a:close/>
                <a:moveTo>
                  <a:pt x="13069" y="20099"/>
                </a:moveTo>
                <a:cubicBezTo>
                  <a:pt x="13581" y="19109"/>
                  <a:pt x="14059" y="17573"/>
                  <a:pt x="14059" y="16584"/>
                </a:cubicBezTo>
                <a:cubicBezTo>
                  <a:pt x="15594" y="16584"/>
                  <a:pt x="16584" y="17096"/>
                  <a:pt x="17608" y="17096"/>
                </a:cubicBezTo>
                <a:cubicBezTo>
                  <a:pt x="16584" y="18597"/>
                  <a:pt x="15082" y="19587"/>
                  <a:pt x="13069" y="20099"/>
                </a:cubicBezTo>
                <a:close/>
                <a:moveTo>
                  <a:pt x="18597" y="16072"/>
                </a:moveTo>
                <a:cubicBezTo>
                  <a:pt x="17608" y="15594"/>
                  <a:pt x="16072" y="15594"/>
                  <a:pt x="14571" y="15082"/>
                </a:cubicBezTo>
                <a:cubicBezTo>
                  <a:pt x="14571" y="14059"/>
                  <a:pt x="15082" y="12557"/>
                  <a:pt x="15082" y="11568"/>
                </a:cubicBezTo>
                <a:cubicBezTo>
                  <a:pt x="20099" y="11568"/>
                  <a:pt x="20099" y="11568"/>
                  <a:pt x="20099" y="11568"/>
                </a:cubicBezTo>
                <a:cubicBezTo>
                  <a:pt x="20099" y="13069"/>
                  <a:pt x="19587" y="14571"/>
                  <a:pt x="18597" y="16072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0" name="Shape"/>
          <p:cNvSpPr/>
          <p:nvPr/>
        </p:nvSpPr>
        <p:spPr>
          <a:xfrm>
            <a:off x="21348701" y="6009507"/>
            <a:ext cx="1111759" cy="1111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00"/>
                </a:moveTo>
                <a:cubicBezTo>
                  <a:pt x="21600" y="16723"/>
                  <a:pt x="16723" y="21600"/>
                  <a:pt x="10800" y="21600"/>
                </a:cubicBezTo>
                <a:cubicBezTo>
                  <a:pt x="4877" y="21600"/>
                  <a:pt x="0" y="16723"/>
                  <a:pt x="0" y="10800"/>
                </a:cubicBezTo>
                <a:cubicBezTo>
                  <a:pt x="0" y="4877"/>
                  <a:pt x="4877" y="0"/>
                  <a:pt x="10800" y="0"/>
                </a:cubicBezTo>
                <a:cubicBezTo>
                  <a:pt x="16723" y="0"/>
                  <a:pt x="21600" y="4877"/>
                  <a:pt x="21600" y="10800"/>
                </a:cubicBezTo>
                <a:close/>
                <a:moveTo>
                  <a:pt x="14284" y="7665"/>
                </a:moveTo>
                <a:cubicBezTo>
                  <a:pt x="14632" y="7665"/>
                  <a:pt x="14632" y="7316"/>
                  <a:pt x="14632" y="7316"/>
                </a:cubicBezTo>
                <a:cubicBezTo>
                  <a:pt x="14632" y="7316"/>
                  <a:pt x="14632" y="7316"/>
                  <a:pt x="14981" y="7316"/>
                </a:cubicBezTo>
                <a:cubicBezTo>
                  <a:pt x="14981" y="6968"/>
                  <a:pt x="15329" y="6968"/>
                  <a:pt x="15677" y="6968"/>
                </a:cubicBezTo>
                <a:cubicBezTo>
                  <a:pt x="16026" y="6968"/>
                  <a:pt x="16026" y="6968"/>
                  <a:pt x="16374" y="7316"/>
                </a:cubicBezTo>
                <a:cubicBezTo>
                  <a:pt x="16374" y="6968"/>
                  <a:pt x="16723" y="6968"/>
                  <a:pt x="16723" y="6968"/>
                </a:cubicBezTo>
                <a:cubicBezTo>
                  <a:pt x="16723" y="6619"/>
                  <a:pt x="17071" y="6619"/>
                  <a:pt x="17071" y="6619"/>
                </a:cubicBezTo>
                <a:cubicBezTo>
                  <a:pt x="17071" y="6619"/>
                  <a:pt x="17071" y="6271"/>
                  <a:pt x="17071" y="6271"/>
                </a:cubicBezTo>
                <a:cubicBezTo>
                  <a:pt x="17071" y="6271"/>
                  <a:pt x="16723" y="6271"/>
                  <a:pt x="16723" y="5923"/>
                </a:cubicBezTo>
                <a:cubicBezTo>
                  <a:pt x="16723" y="5923"/>
                  <a:pt x="16723" y="5923"/>
                  <a:pt x="16723" y="5923"/>
                </a:cubicBezTo>
                <a:cubicBezTo>
                  <a:pt x="16723" y="5923"/>
                  <a:pt x="16374" y="5923"/>
                  <a:pt x="16374" y="5923"/>
                </a:cubicBezTo>
                <a:cubicBezTo>
                  <a:pt x="16026" y="5923"/>
                  <a:pt x="16026" y="5574"/>
                  <a:pt x="16026" y="5574"/>
                </a:cubicBezTo>
                <a:cubicBezTo>
                  <a:pt x="16026" y="5226"/>
                  <a:pt x="15677" y="5226"/>
                  <a:pt x="15677" y="5226"/>
                </a:cubicBezTo>
                <a:cubicBezTo>
                  <a:pt x="15677" y="5226"/>
                  <a:pt x="15677" y="4877"/>
                  <a:pt x="15677" y="4877"/>
                </a:cubicBezTo>
                <a:cubicBezTo>
                  <a:pt x="15329" y="4877"/>
                  <a:pt x="15329" y="5226"/>
                  <a:pt x="15329" y="5226"/>
                </a:cubicBezTo>
                <a:cubicBezTo>
                  <a:pt x="14981" y="5226"/>
                  <a:pt x="14981" y="5226"/>
                  <a:pt x="14981" y="5226"/>
                </a:cubicBezTo>
                <a:cubicBezTo>
                  <a:pt x="14981" y="5226"/>
                  <a:pt x="14981" y="5226"/>
                  <a:pt x="14632" y="5226"/>
                </a:cubicBezTo>
                <a:cubicBezTo>
                  <a:pt x="14981" y="5226"/>
                  <a:pt x="14632" y="5226"/>
                  <a:pt x="14632" y="5226"/>
                </a:cubicBezTo>
                <a:cubicBezTo>
                  <a:pt x="14632" y="4877"/>
                  <a:pt x="14632" y="4877"/>
                  <a:pt x="14632" y="4877"/>
                </a:cubicBezTo>
                <a:cubicBezTo>
                  <a:pt x="14632" y="4877"/>
                  <a:pt x="14632" y="4877"/>
                  <a:pt x="14632" y="4877"/>
                </a:cubicBezTo>
                <a:cubicBezTo>
                  <a:pt x="14632" y="4529"/>
                  <a:pt x="14284" y="4529"/>
                  <a:pt x="13935" y="4529"/>
                </a:cubicBezTo>
                <a:cubicBezTo>
                  <a:pt x="13935" y="4181"/>
                  <a:pt x="13239" y="4181"/>
                  <a:pt x="13239" y="4181"/>
                </a:cubicBezTo>
                <a:cubicBezTo>
                  <a:pt x="12890" y="4529"/>
                  <a:pt x="13239" y="4529"/>
                  <a:pt x="13239" y="4877"/>
                </a:cubicBezTo>
                <a:cubicBezTo>
                  <a:pt x="13239" y="4877"/>
                  <a:pt x="12890" y="4877"/>
                  <a:pt x="12890" y="5226"/>
                </a:cubicBezTo>
                <a:cubicBezTo>
                  <a:pt x="12890" y="5226"/>
                  <a:pt x="13239" y="5226"/>
                  <a:pt x="13239" y="5574"/>
                </a:cubicBezTo>
                <a:cubicBezTo>
                  <a:pt x="13239" y="5923"/>
                  <a:pt x="12890" y="5923"/>
                  <a:pt x="12890" y="5923"/>
                </a:cubicBezTo>
                <a:cubicBezTo>
                  <a:pt x="12890" y="6271"/>
                  <a:pt x="12890" y="6271"/>
                  <a:pt x="12890" y="6619"/>
                </a:cubicBezTo>
                <a:cubicBezTo>
                  <a:pt x="13239" y="6619"/>
                  <a:pt x="12890" y="6619"/>
                  <a:pt x="12890" y="6619"/>
                </a:cubicBezTo>
                <a:cubicBezTo>
                  <a:pt x="12542" y="6968"/>
                  <a:pt x="12194" y="6619"/>
                  <a:pt x="12194" y="6271"/>
                </a:cubicBezTo>
                <a:cubicBezTo>
                  <a:pt x="12194" y="6271"/>
                  <a:pt x="12194" y="5923"/>
                  <a:pt x="11845" y="5923"/>
                </a:cubicBezTo>
                <a:cubicBezTo>
                  <a:pt x="11845" y="5923"/>
                  <a:pt x="11497" y="5923"/>
                  <a:pt x="11497" y="5923"/>
                </a:cubicBezTo>
                <a:cubicBezTo>
                  <a:pt x="11497" y="5574"/>
                  <a:pt x="11148" y="5574"/>
                  <a:pt x="11148" y="5574"/>
                </a:cubicBezTo>
                <a:cubicBezTo>
                  <a:pt x="10800" y="5574"/>
                  <a:pt x="10452" y="5574"/>
                  <a:pt x="10103" y="5574"/>
                </a:cubicBezTo>
                <a:cubicBezTo>
                  <a:pt x="10452" y="5574"/>
                  <a:pt x="10103" y="5226"/>
                  <a:pt x="10103" y="5226"/>
                </a:cubicBezTo>
                <a:cubicBezTo>
                  <a:pt x="10103" y="4877"/>
                  <a:pt x="10103" y="4877"/>
                  <a:pt x="10103" y="4877"/>
                </a:cubicBezTo>
                <a:cubicBezTo>
                  <a:pt x="10103" y="4529"/>
                  <a:pt x="10103" y="4529"/>
                  <a:pt x="10103" y="4529"/>
                </a:cubicBezTo>
                <a:cubicBezTo>
                  <a:pt x="10103" y="4181"/>
                  <a:pt x="10452" y="3832"/>
                  <a:pt x="10452" y="3832"/>
                </a:cubicBezTo>
                <a:cubicBezTo>
                  <a:pt x="10800" y="4181"/>
                  <a:pt x="10800" y="4181"/>
                  <a:pt x="11148" y="3832"/>
                </a:cubicBezTo>
                <a:cubicBezTo>
                  <a:pt x="11148" y="3832"/>
                  <a:pt x="11148" y="3484"/>
                  <a:pt x="11497" y="3484"/>
                </a:cubicBezTo>
                <a:cubicBezTo>
                  <a:pt x="11497" y="3135"/>
                  <a:pt x="11845" y="3484"/>
                  <a:pt x="12194" y="3484"/>
                </a:cubicBezTo>
                <a:cubicBezTo>
                  <a:pt x="12194" y="3484"/>
                  <a:pt x="12194" y="3135"/>
                  <a:pt x="12194" y="3135"/>
                </a:cubicBezTo>
                <a:cubicBezTo>
                  <a:pt x="12194" y="3135"/>
                  <a:pt x="12194" y="2787"/>
                  <a:pt x="12194" y="2787"/>
                </a:cubicBezTo>
                <a:cubicBezTo>
                  <a:pt x="11845" y="2439"/>
                  <a:pt x="11497" y="2787"/>
                  <a:pt x="11845" y="2787"/>
                </a:cubicBezTo>
                <a:cubicBezTo>
                  <a:pt x="11845" y="2787"/>
                  <a:pt x="11497" y="3484"/>
                  <a:pt x="11148" y="3135"/>
                </a:cubicBezTo>
                <a:cubicBezTo>
                  <a:pt x="11148" y="3135"/>
                  <a:pt x="11148" y="2787"/>
                  <a:pt x="10800" y="2787"/>
                </a:cubicBezTo>
                <a:cubicBezTo>
                  <a:pt x="10800" y="2787"/>
                  <a:pt x="10800" y="2787"/>
                  <a:pt x="10800" y="3135"/>
                </a:cubicBezTo>
                <a:cubicBezTo>
                  <a:pt x="10800" y="2787"/>
                  <a:pt x="10452" y="2787"/>
                  <a:pt x="10103" y="2787"/>
                </a:cubicBezTo>
                <a:cubicBezTo>
                  <a:pt x="10452" y="2439"/>
                  <a:pt x="10103" y="2439"/>
                  <a:pt x="10103" y="2439"/>
                </a:cubicBezTo>
                <a:cubicBezTo>
                  <a:pt x="10103" y="2090"/>
                  <a:pt x="9755" y="2090"/>
                  <a:pt x="9406" y="2090"/>
                </a:cubicBezTo>
                <a:cubicBezTo>
                  <a:pt x="9406" y="2439"/>
                  <a:pt x="9755" y="2787"/>
                  <a:pt x="10103" y="2787"/>
                </a:cubicBezTo>
                <a:cubicBezTo>
                  <a:pt x="10103" y="2787"/>
                  <a:pt x="10103" y="2787"/>
                  <a:pt x="10103" y="2787"/>
                </a:cubicBezTo>
                <a:cubicBezTo>
                  <a:pt x="10103" y="2787"/>
                  <a:pt x="9755" y="3135"/>
                  <a:pt x="9755" y="3135"/>
                </a:cubicBezTo>
                <a:cubicBezTo>
                  <a:pt x="9755" y="3135"/>
                  <a:pt x="9755" y="3484"/>
                  <a:pt x="9755" y="3484"/>
                </a:cubicBezTo>
                <a:cubicBezTo>
                  <a:pt x="9406" y="3484"/>
                  <a:pt x="9406" y="3135"/>
                  <a:pt x="9406" y="3135"/>
                </a:cubicBezTo>
                <a:cubicBezTo>
                  <a:pt x="9755" y="3135"/>
                  <a:pt x="9058" y="3135"/>
                  <a:pt x="9058" y="3135"/>
                </a:cubicBezTo>
                <a:cubicBezTo>
                  <a:pt x="8710" y="3135"/>
                  <a:pt x="8361" y="3135"/>
                  <a:pt x="8361" y="3135"/>
                </a:cubicBezTo>
                <a:cubicBezTo>
                  <a:pt x="8361" y="2787"/>
                  <a:pt x="8361" y="2439"/>
                  <a:pt x="8361" y="2787"/>
                </a:cubicBezTo>
                <a:cubicBezTo>
                  <a:pt x="8361" y="2439"/>
                  <a:pt x="8013" y="2439"/>
                  <a:pt x="8013" y="2439"/>
                </a:cubicBezTo>
                <a:cubicBezTo>
                  <a:pt x="7665" y="2439"/>
                  <a:pt x="7316" y="2787"/>
                  <a:pt x="6619" y="3135"/>
                </a:cubicBezTo>
                <a:cubicBezTo>
                  <a:pt x="6619" y="3135"/>
                  <a:pt x="6968" y="3135"/>
                  <a:pt x="6968" y="3135"/>
                </a:cubicBezTo>
                <a:cubicBezTo>
                  <a:pt x="6968" y="2787"/>
                  <a:pt x="6968" y="2787"/>
                  <a:pt x="7316" y="2787"/>
                </a:cubicBezTo>
                <a:cubicBezTo>
                  <a:pt x="7316" y="2787"/>
                  <a:pt x="7665" y="2439"/>
                  <a:pt x="7665" y="2787"/>
                </a:cubicBezTo>
                <a:cubicBezTo>
                  <a:pt x="7665" y="2787"/>
                  <a:pt x="8013" y="2787"/>
                  <a:pt x="8013" y="2787"/>
                </a:cubicBezTo>
                <a:cubicBezTo>
                  <a:pt x="8013" y="2787"/>
                  <a:pt x="8013" y="2787"/>
                  <a:pt x="8013" y="3135"/>
                </a:cubicBezTo>
                <a:cubicBezTo>
                  <a:pt x="8013" y="2787"/>
                  <a:pt x="8013" y="3135"/>
                  <a:pt x="7665" y="3135"/>
                </a:cubicBezTo>
                <a:cubicBezTo>
                  <a:pt x="7665" y="3135"/>
                  <a:pt x="7316" y="3135"/>
                  <a:pt x="7316" y="3135"/>
                </a:cubicBezTo>
                <a:cubicBezTo>
                  <a:pt x="7316" y="3135"/>
                  <a:pt x="7665" y="3484"/>
                  <a:pt x="7665" y="3484"/>
                </a:cubicBezTo>
                <a:cubicBezTo>
                  <a:pt x="7316" y="3135"/>
                  <a:pt x="7316" y="3135"/>
                  <a:pt x="6968" y="3135"/>
                </a:cubicBezTo>
                <a:cubicBezTo>
                  <a:pt x="6968" y="3135"/>
                  <a:pt x="6619" y="3135"/>
                  <a:pt x="6619" y="3135"/>
                </a:cubicBezTo>
                <a:cubicBezTo>
                  <a:pt x="5226" y="3832"/>
                  <a:pt x="4181" y="4877"/>
                  <a:pt x="3484" y="6271"/>
                </a:cubicBezTo>
                <a:cubicBezTo>
                  <a:pt x="3484" y="6271"/>
                  <a:pt x="3484" y="6271"/>
                  <a:pt x="3484" y="6271"/>
                </a:cubicBezTo>
                <a:cubicBezTo>
                  <a:pt x="3484" y="6271"/>
                  <a:pt x="3484" y="6619"/>
                  <a:pt x="3832" y="6619"/>
                </a:cubicBezTo>
                <a:cubicBezTo>
                  <a:pt x="3832" y="6619"/>
                  <a:pt x="3832" y="6619"/>
                  <a:pt x="3832" y="6619"/>
                </a:cubicBezTo>
                <a:cubicBezTo>
                  <a:pt x="3832" y="6619"/>
                  <a:pt x="4529" y="6968"/>
                  <a:pt x="4529" y="7316"/>
                </a:cubicBezTo>
                <a:cubicBezTo>
                  <a:pt x="4529" y="7316"/>
                  <a:pt x="4529" y="7316"/>
                  <a:pt x="4877" y="7316"/>
                </a:cubicBezTo>
                <a:cubicBezTo>
                  <a:pt x="4877" y="7665"/>
                  <a:pt x="4529" y="7665"/>
                  <a:pt x="4529" y="7665"/>
                </a:cubicBezTo>
                <a:cubicBezTo>
                  <a:pt x="4529" y="7665"/>
                  <a:pt x="4181" y="7316"/>
                  <a:pt x="4181" y="7665"/>
                </a:cubicBezTo>
                <a:cubicBezTo>
                  <a:pt x="4181" y="7665"/>
                  <a:pt x="4181" y="8013"/>
                  <a:pt x="4529" y="8013"/>
                </a:cubicBezTo>
                <a:cubicBezTo>
                  <a:pt x="4181" y="8013"/>
                  <a:pt x="4181" y="8710"/>
                  <a:pt x="4181" y="9058"/>
                </a:cubicBezTo>
                <a:cubicBezTo>
                  <a:pt x="4181" y="9058"/>
                  <a:pt x="4181" y="9058"/>
                  <a:pt x="4181" y="9058"/>
                </a:cubicBezTo>
                <a:cubicBezTo>
                  <a:pt x="4181" y="9058"/>
                  <a:pt x="4529" y="9755"/>
                  <a:pt x="4529" y="9755"/>
                </a:cubicBezTo>
                <a:cubicBezTo>
                  <a:pt x="4529" y="9755"/>
                  <a:pt x="4877" y="10452"/>
                  <a:pt x="5226" y="10452"/>
                </a:cubicBezTo>
                <a:cubicBezTo>
                  <a:pt x="5226" y="10452"/>
                  <a:pt x="5574" y="10800"/>
                  <a:pt x="5574" y="10800"/>
                </a:cubicBezTo>
                <a:cubicBezTo>
                  <a:pt x="5923" y="11148"/>
                  <a:pt x="5923" y="11497"/>
                  <a:pt x="5923" y="11497"/>
                </a:cubicBezTo>
                <a:cubicBezTo>
                  <a:pt x="5923" y="11845"/>
                  <a:pt x="6271" y="11845"/>
                  <a:pt x="6271" y="12194"/>
                </a:cubicBezTo>
                <a:cubicBezTo>
                  <a:pt x="6271" y="12194"/>
                  <a:pt x="6271" y="12194"/>
                  <a:pt x="6271" y="12194"/>
                </a:cubicBezTo>
                <a:cubicBezTo>
                  <a:pt x="6271" y="12194"/>
                  <a:pt x="6619" y="12194"/>
                  <a:pt x="6619" y="12542"/>
                </a:cubicBezTo>
                <a:cubicBezTo>
                  <a:pt x="6619" y="12542"/>
                  <a:pt x="6619" y="12890"/>
                  <a:pt x="6619" y="12890"/>
                </a:cubicBezTo>
                <a:cubicBezTo>
                  <a:pt x="6968" y="12542"/>
                  <a:pt x="6619" y="12194"/>
                  <a:pt x="6271" y="11845"/>
                </a:cubicBezTo>
                <a:cubicBezTo>
                  <a:pt x="6271" y="11845"/>
                  <a:pt x="6271" y="11845"/>
                  <a:pt x="6271" y="11497"/>
                </a:cubicBezTo>
                <a:cubicBezTo>
                  <a:pt x="6271" y="11497"/>
                  <a:pt x="6271" y="11148"/>
                  <a:pt x="5923" y="11148"/>
                </a:cubicBezTo>
                <a:cubicBezTo>
                  <a:pt x="6271" y="11148"/>
                  <a:pt x="6271" y="11148"/>
                  <a:pt x="6271" y="11497"/>
                </a:cubicBezTo>
                <a:cubicBezTo>
                  <a:pt x="6271" y="11497"/>
                  <a:pt x="6968" y="12194"/>
                  <a:pt x="6968" y="12194"/>
                </a:cubicBezTo>
                <a:cubicBezTo>
                  <a:pt x="6968" y="12194"/>
                  <a:pt x="7316" y="12890"/>
                  <a:pt x="7316" y="12890"/>
                </a:cubicBezTo>
                <a:cubicBezTo>
                  <a:pt x="7316" y="12890"/>
                  <a:pt x="7665" y="12890"/>
                  <a:pt x="7665" y="13239"/>
                </a:cubicBezTo>
                <a:cubicBezTo>
                  <a:pt x="7665" y="13239"/>
                  <a:pt x="7665" y="13587"/>
                  <a:pt x="8013" y="13935"/>
                </a:cubicBezTo>
                <a:cubicBezTo>
                  <a:pt x="8013" y="14284"/>
                  <a:pt x="8361" y="14284"/>
                  <a:pt x="8710" y="14284"/>
                </a:cubicBezTo>
                <a:cubicBezTo>
                  <a:pt x="8710" y="14632"/>
                  <a:pt x="9058" y="14632"/>
                  <a:pt x="9058" y="14632"/>
                </a:cubicBezTo>
                <a:cubicBezTo>
                  <a:pt x="9406" y="14981"/>
                  <a:pt x="9406" y="14632"/>
                  <a:pt x="9755" y="14632"/>
                </a:cubicBezTo>
                <a:cubicBezTo>
                  <a:pt x="10103" y="14632"/>
                  <a:pt x="10103" y="14981"/>
                  <a:pt x="10452" y="15329"/>
                </a:cubicBezTo>
                <a:cubicBezTo>
                  <a:pt x="10800" y="15329"/>
                  <a:pt x="11148" y="15329"/>
                  <a:pt x="11148" y="15329"/>
                </a:cubicBezTo>
                <a:cubicBezTo>
                  <a:pt x="11148" y="15329"/>
                  <a:pt x="11497" y="16026"/>
                  <a:pt x="11497" y="16026"/>
                </a:cubicBezTo>
                <a:cubicBezTo>
                  <a:pt x="11845" y="16026"/>
                  <a:pt x="11845" y="16374"/>
                  <a:pt x="12194" y="16374"/>
                </a:cubicBezTo>
                <a:cubicBezTo>
                  <a:pt x="12194" y="16374"/>
                  <a:pt x="12194" y="16374"/>
                  <a:pt x="12194" y="16374"/>
                </a:cubicBezTo>
                <a:cubicBezTo>
                  <a:pt x="12194" y="16374"/>
                  <a:pt x="12542" y="16723"/>
                  <a:pt x="12542" y="16723"/>
                </a:cubicBezTo>
                <a:cubicBezTo>
                  <a:pt x="12542" y="16723"/>
                  <a:pt x="12542" y="16374"/>
                  <a:pt x="12542" y="16374"/>
                </a:cubicBezTo>
                <a:cubicBezTo>
                  <a:pt x="12542" y="16374"/>
                  <a:pt x="12194" y="16374"/>
                  <a:pt x="11845" y="16026"/>
                </a:cubicBezTo>
                <a:cubicBezTo>
                  <a:pt x="11845" y="16026"/>
                  <a:pt x="11845" y="15677"/>
                  <a:pt x="11845" y="15677"/>
                </a:cubicBezTo>
                <a:cubicBezTo>
                  <a:pt x="12194" y="15677"/>
                  <a:pt x="12194" y="15329"/>
                  <a:pt x="11845" y="14981"/>
                </a:cubicBezTo>
                <a:cubicBezTo>
                  <a:pt x="11845" y="14981"/>
                  <a:pt x="11845" y="14981"/>
                  <a:pt x="11845" y="14632"/>
                </a:cubicBezTo>
                <a:cubicBezTo>
                  <a:pt x="11497" y="14981"/>
                  <a:pt x="11497" y="14632"/>
                  <a:pt x="11148" y="14632"/>
                </a:cubicBezTo>
                <a:cubicBezTo>
                  <a:pt x="11148" y="14632"/>
                  <a:pt x="11148" y="14632"/>
                  <a:pt x="11148" y="14632"/>
                </a:cubicBezTo>
                <a:cubicBezTo>
                  <a:pt x="11148" y="14632"/>
                  <a:pt x="11148" y="14981"/>
                  <a:pt x="11148" y="14632"/>
                </a:cubicBezTo>
                <a:cubicBezTo>
                  <a:pt x="11148" y="14632"/>
                  <a:pt x="11148" y="14284"/>
                  <a:pt x="11148" y="14284"/>
                </a:cubicBezTo>
                <a:cubicBezTo>
                  <a:pt x="11148" y="13935"/>
                  <a:pt x="11497" y="13587"/>
                  <a:pt x="11148" y="13587"/>
                </a:cubicBezTo>
                <a:cubicBezTo>
                  <a:pt x="10800" y="13587"/>
                  <a:pt x="10800" y="13587"/>
                  <a:pt x="10800" y="13935"/>
                </a:cubicBezTo>
                <a:cubicBezTo>
                  <a:pt x="10452" y="13935"/>
                  <a:pt x="10452" y="13935"/>
                  <a:pt x="10452" y="14284"/>
                </a:cubicBezTo>
                <a:cubicBezTo>
                  <a:pt x="10452" y="14284"/>
                  <a:pt x="9755" y="14284"/>
                  <a:pt x="9755" y="14284"/>
                </a:cubicBezTo>
                <a:cubicBezTo>
                  <a:pt x="9406" y="13935"/>
                  <a:pt x="9406" y="13587"/>
                  <a:pt x="9406" y="13239"/>
                </a:cubicBezTo>
                <a:cubicBezTo>
                  <a:pt x="9406" y="12890"/>
                  <a:pt x="9406" y="12542"/>
                  <a:pt x="9406" y="12194"/>
                </a:cubicBezTo>
                <a:cubicBezTo>
                  <a:pt x="9406" y="12194"/>
                  <a:pt x="9406" y="11845"/>
                  <a:pt x="9406" y="11845"/>
                </a:cubicBezTo>
                <a:cubicBezTo>
                  <a:pt x="9755" y="11845"/>
                  <a:pt x="9755" y="11845"/>
                  <a:pt x="9755" y="11845"/>
                </a:cubicBezTo>
                <a:cubicBezTo>
                  <a:pt x="9755" y="11845"/>
                  <a:pt x="9755" y="11845"/>
                  <a:pt x="9755" y="11845"/>
                </a:cubicBezTo>
                <a:cubicBezTo>
                  <a:pt x="9755" y="11845"/>
                  <a:pt x="10103" y="11497"/>
                  <a:pt x="10452" y="11845"/>
                </a:cubicBezTo>
                <a:cubicBezTo>
                  <a:pt x="10452" y="11845"/>
                  <a:pt x="10800" y="11845"/>
                  <a:pt x="10800" y="11497"/>
                </a:cubicBezTo>
                <a:cubicBezTo>
                  <a:pt x="10800" y="11497"/>
                  <a:pt x="10800" y="11497"/>
                  <a:pt x="10800" y="11497"/>
                </a:cubicBezTo>
                <a:cubicBezTo>
                  <a:pt x="10800" y="11497"/>
                  <a:pt x="10800" y="11497"/>
                  <a:pt x="11148" y="11497"/>
                </a:cubicBezTo>
                <a:cubicBezTo>
                  <a:pt x="11148" y="11497"/>
                  <a:pt x="11497" y="11497"/>
                  <a:pt x="11497" y="11497"/>
                </a:cubicBezTo>
                <a:cubicBezTo>
                  <a:pt x="11845" y="11845"/>
                  <a:pt x="11845" y="11845"/>
                  <a:pt x="11845" y="11497"/>
                </a:cubicBezTo>
                <a:cubicBezTo>
                  <a:pt x="12194" y="11845"/>
                  <a:pt x="12194" y="11845"/>
                  <a:pt x="12194" y="11845"/>
                </a:cubicBezTo>
                <a:cubicBezTo>
                  <a:pt x="12194" y="12194"/>
                  <a:pt x="12194" y="12542"/>
                  <a:pt x="12542" y="12542"/>
                </a:cubicBezTo>
                <a:cubicBezTo>
                  <a:pt x="12542" y="12890"/>
                  <a:pt x="12542" y="12194"/>
                  <a:pt x="12542" y="12194"/>
                </a:cubicBezTo>
                <a:cubicBezTo>
                  <a:pt x="12542" y="12194"/>
                  <a:pt x="12542" y="11497"/>
                  <a:pt x="12542" y="11497"/>
                </a:cubicBezTo>
                <a:cubicBezTo>
                  <a:pt x="12194" y="11497"/>
                  <a:pt x="12194" y="11148"/>
                  <a:pt x="12542" y="10800"/>
                </a:cubicBezTo>
                <a:cubicBezTo>
                  <a:pt x="12542" y="10800"/>
                  <a:pt x="12890" y="10800"/>
                  <a:pt x="12890" y="10800"/>
                </a:cubicBezTo>
                <a:cubicBezTo>
                  <a:pt x="13239" y="10452"/>
                  <a:pt x="13239" y="10452"/>
                  <a:pt x="13239" y="10103"/>
                </a:cubicBezTo>
                <a:cubicBezTo>
                  <a:pt x="13239" y="10103"/>
                  <a:pt x="13239" y="10103"/>
                  <a:pt x="13239" y="10103"/>
                </a:cubicBezTo>
                <a:cubicBezTo>
                  <a:pt x="13239" y="10103"/>
                  <a:pt x="13239" y="9755"/>
                  <a:pt x="13239" y="10103"/>
                </a:cubicBezTo>
                <a:cubicBezTo>
                  <a:pt x="13239" y="9755"/>
                  <a:pt x="13239" y="9755"/>
                  <a:pt x="13239" y="9755"/>
                </a:cubicBezTo>
                <a:cubicBezTo>
                  <a:pt x="13239" y="9755"/>
                  <a:pt x="13239" y="9406"/>
                  <a:pt x="13239" y="9406"/>
                </a:cubicBezTo>
                <a:cubicBezTo>
                  <a:pt x="13587" y="9755"/>
                  <a:pt x="13935" y="9406"/>
                  <a:pt x="13587" y="9058"/>
                </a:cubicBezTo>
                <a:cubicBezTo>
                  <a:pt x="13935" y="9058"/>
                  <a:pt x="14284" y="9058"/>
                  <a:pt x="14284" y="9058"/>
                </a:cubicBezTo>
                <a:cubicBezTo>
                  <a:pt x="14284" y="9058"/>
                  <a:pt x="14284" y="8710"/>
                  <a:pt x="14284" y="8710"/>
                </a:cubicBezTo>
                <a:cubicBezTo>
                  <a:pt x="14632" y="8361"/>
                  <a:pt x="14632" y="8361"/>
                  <a:pt x="14632" y="8361"/>
                </a:cubicBezTo>
                <a:cubicBezTo>
                  <a:pt x="14632" y="8361"/>
                  <a:pt x="14981" y="8361"/>
                  <a:pt x="14981" y="8013"/>
                </a:cubicBezTo>
                <a:cubicBezTo>
                  <a:pt x="15329" y="8361"/>
                  <a:pt x="15677" y="8013"/>
                  <a:pt x="15329" y="7665"/>
                </a:cubicBezTo>
                <a:cubicBezTo>
                  <a:pt x="15329" y="7665"/>
                  <a:pt x="15329" y="7665"/>
                  <a:pt x="14981" y="7665"/>
                </a:cubicBezTo>
                <a:cubicBezTo>
                  <a:pt x="15329" y="7665"/>
                  <a:pt x="15329" y="7665"/>
                  <a:pt x="15329" y="7665"/>
                </a:cubicBezTo>
                <a:cubicBezTo>
                  <a:pt x="15677" y="7316"/>
                  <a:pt x="15329" y="7316"/>
                  <a:pt x="15329" y="7316"/>
                </a:cubicBezTo>
                <a:cubicBezTo>
                  <a:pt x="14981" y="7316"/>
                  <a:pt x="14981" y="7316"/>
                  <a:pt x="14632" y="7316"/>
                </a:cubicBezTo>
                <a:cubicBezTo>
                  <a:pt x="14632" y="7665"/>
                  <a:pt x="14632" y="7665"/>
                  <a:pt x="14284" y="7665"/>
                </a:cubicBezTo>
                <a:close/>
                <a:moveTo>
                  <a:pt x="17419" y="17071"/>
                </a:moveTo>
                <a:cubicBezTo>
                  <a:pt x="17419" y="17071"/>
                  <a:pt x="17071" y="17071"/>
                  <a:pt x="17071" y="17071"/>
                </a:cubicBezTo>
                <a:cubicBezTo>
                  <a:pt x="17071" y="17071"/>
                  <a:pt x="16723" y="16723"/>
                  <a:pt x="16723" y="16723"/>
                </a:cubicBezTo>
                <a:cubicBezTo>
                  <a:pt x="16723" y="16723"/>
                  <a:pt x="16374" y="16374"/>
                  <a:pt x="16374" y="16374"/>
                </a:cubicBezTo>
                <a:cubicBezTo>
                  <a:pt x="16026" y="16026"/>
                  <a:pt x="16026" y="16026"/>
                  <a:pt x="15677" y="16026"/>
                </a:cubicBezTo>
                <a:cubicBezTo>
                  <a:pt x="15677" y="16026"/>
                  <a:pt x="15329" y="16374"/>
                  <a:pt x="15329" y="16374"/>
                </a:cubicBezTo>
                <a:cubicBezTo>
                  <a:pt x="15329" y="16026"/>
                  <a:pt x="14981" y="16026"/>
                  <a:pt x="14981" y="16026"/>
                </a:cubicBezTo>
                <a:cubicBezTo>
                  <a:pt x="14632" y="16026"/>
                  <a:pt x="14632" y="15677"/>
                  <a:pt x="14284" y="16026"/>
                </a:cubicBezTo>
                <a:cubicBezTo>
                  <a:pt x="14284" y="16026"/>
                  <a:pt x="14284" y="16026"/>
                  <a:pt x="14284" y="16374"/>
                </a:cubicBezTo>
                <a:cubicBezTo>
                  <a:pt x="13935" y="16026"/>
                  <a:pt x="14284" y="16026"/>
                  <a:pt x="14284" y="15677"/>
                </a:cubicBezTo>
                <a:cubicBezTo>
                  <a:pt x="13935" y="15677"/>
                  <a:pt x="13587" y="16026"/>
                  <a:pt x="13587" y="16026"/>
                </a:cubicBezTo>
                <a:cubicBezTo>
                  <a:pt x="13587" y="16026"/>
                  <a:pt x="13587" y="16026"/>
                  <a:pt x="13239" y="16026"/>
                </a:cubicBezTo>
                <a:cubicBezTo>
                  <a:pt x="13239" y="16374"/>
                  <a:pt x="13239" y="16374"/>
                  <a:pt x="13239" y="16374"/>
                </a:cubicBezTo>
                <a:cubicBezTo>
                  <a:pt x="13239" y="16374"/>
                  <a:pt x="12890" y="16374"/>
                  <a:pt x="12890" y="16374"/>
                </a:cubicBezTo>
                <a:cubicBezTo>
                  <a:pt x="12890" y="16723"/>
                  <a:pt x="12890" y="17071"/>
                  <a:pt x="12890" y="17419"/>
                </a:cubicBezTo>
                <a:cubicBezTo>
                  <a:pt x="13239" y="17419"/>
                  <a:pt x="12890" y="17768"/>
                  <a:pt x="12890" y="18116"/>
                </a:cubicBezTo>
                <a:cubicBezTo>
                  <a:pt x="12890" y="18116"/>
                  <a:pt x="12542" y="18465"/>
                  <a:pt x="12542" y="18465"/>
                </a:cubicBezTo>
                <a:cubicBezTo>
                  <a:pt x="12542" y="18813"/>
                  <a:pt x="12542" y="18813"/>
                  <a:pt x="12542" y="18813"/>
                </a:cubicBezTo>
                <a:cubicBezTo>
                  <a:pt x="12542" y="19161"/>
                  <a:pt x="12542" y="19161"/>
                  <a:pt x="12542" y="19510"/>
                </a:cubicBezTo>
                <a:cubicBezTo>
                  <a:pt x="12542" y="19510"/>
                  <a:pt x="12542" y="19510"/>
                  <a:pt x="12542" y="19858"/>
                </a:cubicBezTo>
                <a:cubicBezTo>
                  <a:pt x="14284" y="19510"/>
                  <a:pt x="16026" y="18465"/>
                  <a:pt x="17419" y="1707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1" name="Shape"/>
          <p:cNvSpPr/>
          <p:nvPr/>
        </p:nvSpPr>
        <p:spPr>
          <a:xfrm>
            <a:off x="22203835" y="5880101"/>
            <a:ext cx="711597" cy="6966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508" y="0"/>
                </a:moveTo>
                <a:cubicBezTo>
                  <a:pt x="12185" y="0"/>
                  <a:pt x="9415" y="2972"/>
                  <a:pt x="9415" y="6539"/>
                </a:cubicBezTo>
                <a:cubicBezTo>
                  <a:pt x="9415" y="8719"/>
                  <a:pt x="9415" y="8719"/>
                  <a:pt x="9415" y="8719"/>
                </a:cubicBezTo>
                <a:cubicBezTo>
                  <a:pt x="0" y="8719"/>
                  <a:pt x="0" y="8719"/>
                  <a:pt x="0" y="8719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14769" y="21600"/>
                  <a:pt x="14769" y="21600"/>
                  <a:pt x="14769" y="21600"/>
                </a:cubicBezTo>
                <a:cubicBezTo>
                  <a:pt x="14769" y="8719"/>
                  <a:pt x="14769" y="8719"/>
                  <a:pt x="14769" y="8719"/>
                </a:cubicBezTo>
                <a:cubicBezTo>
                  <a:pt x="12185" y="8719"/>
                  <a:pt x="12185" y="8719"/>
                  <a:pt x="12185" y="8719"/>
                </a:cubicBezTo>
                <a:cubicBezTo>
                  <a:pt x="12185" y="6539"/>
                  <a:pt x="12185" y="6539"/>
                  <a:pt x="12185" y="6539"/>
                </a:cubicBezTo>
                <a:cubicBezTo>
                  <a:pt x="12185" y="4558"/>
                  <a:pt x="13662" y="2972"/>
                  <a:pt x="15508" y="2972"/>
                </a:cubicBezTo>
                <a:cubicBezTo>
                  <a:pt x="17354" y="2972"/>
                  <a:pt x="18831" y="4558"/>
                  <a:pt x="18831" y="6539"/>
                </a:cubicBezTo>
                <a:cubicBezTo>
                  <a:pt x="18831" y="8719"/>
                  <a:pt x="18831" y="8719"/>
                  <a:pt x="18831" y="8719"/>
                </a:cubicBezTo>
                <a:cubicBezTo>
                  <a:pt x="21600" y="8719"/>
                  <a:pt x="21600" y="8719"/>
                  <a:pt x="21600" y="8719"/>
                </a:cubicBezTo>
                <a:cubicBezTo>
                  <a:pt x="21600" y="6539"/>
                  <a:pt x="21600" y="6539"/>
                  <a:pt x="21600" y="6539"/>
                </a:cubicBezTo>
                <a:cubicBezTo>
                  <a:pt x="21600" y="2972"/>
                  <a:pt x="18831" y="0"/>
                  <a:pt x="15508" y="0"/>
                </a:cubicBezTo>
                <a:close/>
                <a:moveTo>
                  <a:pt x="8492" y="18826"/>
                </a:moveTo>
                <a:cubicBezTo>
                  <a:pt x="6277" y="18826"/>
                  <a:pt x="6277" y="18826"/>
                  <a:pt x="6277" y="18826"/>
                </a:cubicBezTo>
                <a:cubicBezTo>
                  <a:pt x="6831" y="15457"/>
                  <a:pt x="6831" y="15457"/>
                  <a:pt x="6831" y="15457"/>
                </a:cubicBezTo>
                <a:cubicBezTo>
                  <a:pt x="6462" y="15061"/>
                  <a:pt x="6277" y="14862"/>
                  <a:pt x="6277" y="14268"/>
                </a:cubicBezTo>
                <a:cubicBezTo>
                  <a:pt x="6277" y="13673"/>
                  <a:pt x="6831" y="13079"/>
                  <a:pt x="7385" y="13079"/>
                </a:cubicBezTo>
                <a:cubicBezTo>
                  <a:pt x="7938" y="13079"/>
                  <a:pt x="8492" y="13673"/>
                  <a:pt x="8492" y="14268"/>
                </a:cubicBezTo>
                <a:cubicBezTo>
                  <a:pt x="8492" y="14862"/>
                  <a:pt x="8308" y="15061"/>
                  <a:pt x="7938" y="15457"/>
                </a:cubicBezTo>
                <a:lnTo>
                  <a:pt x="8492" y="18826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rgbClr val="9FC9A6"/>
            </a:solidFill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2" name="Shape"/>
          <p:cNvSpPr/>
          <p:nvPr/>
        </p:nvSpPr>
        <p:spPr>
          <a:xfrm>
            <a:off x="17618628" y="3330591"/>
            <a:ext cx="853778" cy="11564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0" y="19315"/>
                </a:moveTo>
                <a:cubicBezTo>
                  <a:pt x="4725" y="19315"/>
                  <a:pt x="4725" y="19315"/>
                  <a:pt x="4725" y="19315"/>
                </a:cubicBezTo>
                <a:cubicBezTo>
                  <a:pt x="5400" y="19315"/>
                  <a:pt x="6075" y="18692"/>
                  <a:pt x="6075" y="18069"/>
                </a:cubicBezTo>
                <a:cubicBezTo>
                  <a:pt x="6075" y="8100"/>
                  <a:pt x="6075" y="8100"/>
                  <a:pt x="6075" y="8100"/>
                </a:cubicBezTo>
                <a:cubicBezTo>
                  <a:pt x="6075" y="7477"/>
                  <a:pt x="5400" y="6854"/>
                  <a:pt x="4725" y="6854"/>
                </a:cubicBezTo>
                <a:cubicBezTo>
                  <a:pt x="1800" y="6854"/>
                  <a:pt x="1800" y="6854"/>
                  <a:pt x="1800" y="6854"/>
                </a:cubicBezTo>
                <a:cubicBezTo>
                  <a:pt x="1125" y="6854"/>
                  <a:pt x="450" y="7477"/>
                  <a:pt x="450" y="8100"/>
                </a:cubicBezTo>
                <a:cubicBezTo>
                  <a:pt x="450" y="18069"/>
                  <a:pt x="450" y="18069"/>
                  <a:pt x="450" y="18069"/>
                </a:cubicBezTo>
                <a:cubicBezTo>
                  <a:pt x="450" y="18692"/>
                  <a:pt x="1125" y="19315"/>
                  <a:pt x="1800" y="19315"/>
                </a:cubicBezTo>
                <a:close/>
                <a:moveTo>
                  <a:pt x="9450" y="19315"/>
                </a:moveTo>
                <a:cubicBezTo>
                  <a:pt x="12375" y="19315"/>
                  <a:pt x="12375" y="19315"/>
                  <a:pt x="12375" y="19315"/>
                </a:cubicBezTo>
                <a:cubicBezTo>
                  <a:pt x="13050" y="19315"/>
                  <a:pt x="13725" y="18692"/>
                  <a:pt x="13725" y="18069"/>
                </a:cubicBezTo>
                <a:cubicBezTo>
                  <a:pt x="13725" y="1246"/>
                  <a:pt x="13725" y="1246"/>
                  <a:pt x="13725" y="1246"/>
                </a:cubicBezTo>
                <a:cubicBezTo>
                  <a:pt x="13725" y="623"/>
                  <a:pt x="13050" y="0"/>
                  <a:pt x="12375" y="0"/>
                </a:cubicBezTo>
                <a:cubicBezTo>
                  <a:pt x="9450" y="0"/>
                  <a:pt x="9450" y="0"/>
                  <a:pt x="9450" y="0"/>
                </a:cubicBezTo>
                <a:cubicBezTo>
                  <a:pt x="8775" y="0"/>
                  <a:pt x="8100" y="623"/>
                  <a:pt x="8100" y="1246"/>
                </a:cubicBezTo>
                <a:cubicBezTo>
                  <a:pt x="8100" y="18069"/>
                  <a:pt x="8100" y="18069"/>
                  <a:pt x="8100" y="18069"/>
                </a:cubicBezTo>
                <a:cubicBezTo>
                  <a:pt x="8100" y="18692"/>
                  <a:pt x="8775" y="19315"/>
                  <a:pt x="9450" y="19315"/>
                </a:cubicBezTo>
                <a:close/>
                <a:moveTo>
                  <a:pt x="17100" y="19315"/>
                </a:moveTo>
                <a:cubicBezTo>
                  <a:pt x="20025" y="19315"/>
                  <a:pt x="20025" y="19315"/>
                  <a:pt x="20025" y="19315"/>
                </a:cubicBezTo>
                <a:cubicBezTo>
                  <a:pt x="20700" y="19315"/>
                  <a:pt x="21375" y="18692"/>
                  <a:pt x="21375" y="18069"/>
                </a:cubicBezTo>
                <a:cubicBezTo>
                  <a:pt x="21375" y="4985"/>
                  <a:pt x="21375" y="4985"/>
                  <a:pt x="21375" y="4985"/>
                </a:cubicBezTo>
                <a:cubicBezTo>
                  <a:pt x="21375" y="4362"/>
                  <a:pt x="20700" y="3946"/>
                  <a:pt x="20025" y="3946"/>
                </a:cubicBezTo>
                <a:cubicBezTo>
                  <a:pt x="17100" y="3946"/>
                  <a:pt x="17100" y="3946"/>
                  <a:pt x="17100" y="3946"/>
                </a:cubicBezTo>
                <a:cubicBezTo>
                  <a:pt x="16425" y="3946"/>
                  <a:pt x="15975" y="4362"/>
                  <a:pt x="15975" y="4985"/>
                </a:cubicBezTo>
                <a:cubicBezTo>
                  <a:pt x="15975" y="18069"/>
                  <a:pt x="15975" y="18069"/>
                  <a:pt x="15975" y="18069"/>
                </a:cubicBezTo>
                <a:cubicBezTo>
                  <a:pt x="15975" y="18692"/>
                  <a:pt x="16425" y="19315"/>
                  <a:pt x="17100" y="19315"/>
                </a:cubicBezTo>
                <a:close/>
                <a:moveTo>
                  <a:pt x="20925" y="20354"/>
                </a:moveTo>
                <a:cubicBezTo>
                  <a:pt x="450" y="20354"/>
                  <a:pt x="450" y="20354"/>
                  <a:pt x="450" y="20354"/>
                </a:cubicBezTo>
                <a:cubicBezTo>
                  <a:pt x="225" y="20354"/>
                  <a:pt x="0" y="20769"/>
                  <a:pt x="0" y="20977"/>
                </a:cubicBezTo>
                <a:cubicBezTo>
                  <a:pt x="0" y="21392"/>
                  <a:pt x="225" y="21600"/>
                  <a:pt x="450" y="21600"/>
                </a:cubicBezTo>
                <a:cubicBezTo>
                  <a:pt x="20925" y="21600"/>
                  <a:pt x="20925" y="21600"/>
                  <a:pt x="20925" y="21600"/>
                </a:cubicBezTo>
                <a:cubicBezTo>
                  <a:pt x="21375" y="21600"/>
                  <a:pt x="21600" y="21392"/>
                  <a:pt x="21600" y="20977"/>
                </a:cubicBezTo>
                <a:cubicBezTo>
                  <a:pt x="21600" y="20769"/>
                  <a:pt x="21375" y="20354"/>
                  <a:pt x="20925" y="20354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3" name="Shape"/>
          <p:cNvSpPr/>
          <p:nvPr/>
        </p:nvSpPr>
        <p:spPr>
          <a:xfrm>
            <a:off x="18309190" y="3441701"/>
            <a:ext cx="622796" cy="724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00" y="15000"/>
                </a:moveTo>
                <a:cubicBezTo>
                  <a:pt x="11400" y="15900"/>
                  <a:pt x="11400" y="15900"/>
                  <a:pt x="11400" y="15900"/>
                </a:cubicBezTo>
                <a:cubicBezTo>
                  <a:pt x="11700" y="19200"/>
                  <a:pt x="9300" y="21600"/>
                  <a:pt x="5700" y="21600"/>
                </a:cubicBezTo>
                <a:cubicBezTo>
                  <a:pt x="1800" y="21600"/>
                  <a:pt x="0" y="18300"/>
                  <a:pt x="0" y="14700"/>
                </a:cubicBezTo>
                <a:cubicBezTo>
                  <a:pt x="300" y="15000"/>
                  <a:pt x="1800" y="16200"/>
                  <a:pt x="2400" y="16200"/>
                </a:cubicBezTo>
                <a:cubicBezTo>
                  <a:pt x="2700" y="16200"/>
                  <a:pt x="3000" y="16200"/>
                  <a:pt x="3000" y="15900"/>
                </a:cubicBezTo>
                <a:cubicBezTo>
                  <a:pt x="4200" y="13200"/>
                  <a:pt x="5700" y="12600"/>
                  <a:pt x="8400" y="12600"/>
                </a:cubicBezTo>
                <a:cubicBezTo>
                  <a:pt x="9000" y="13800"/>
                  <a:pt x="10200" y="14700"/>
                  <a:pt x="11400" y="15000"/>
                </a:cubicBezTo>
                <a:close/>
                <a:moveTo>
                  <a:pt x="21600" y="2100"/>
                </a:moveTo>
                <a:cubicBezTo>
                  <a:pt x="21600" y="2700"/>
                  <a:pt x="21300" y="3300"/>
                  <a:pt x="21000" y="3900"/>
                </a:cubicBezTo>
                <a:cubicBezTo>
                  <a:pt x="20100" y="5700"/>
                  <a:pt x="16800" y="11700"/>
                  <a:pt x="15300" y="12900"/>
                </a:cubicBezTo>
                <a:cubicBezTo>
                  <a:pt x="14700" y="13500"/>
                  <a:pt x="13800" y="14100"/>
                  <a:pt x="12600" y="14100"/>
                </a:cubicBezTo>
                <a:cubicBezTo>
                  <a:pt x="10800" y="14100"/>
                  <a:pt x="9000" y="12300"/>
                  <a:pt x="9000" y="10200"/>
                </a:cubicBezTo>
                <a:cubicBezTo>
                  <a:pt x="9000" y="9300"/>
                  <a:pt x="9300" y="8400"/>
                  <a:pt x="10200" y="7800"/>
                </a:cubicBezTo>
                <a:cubicBezTo>
                  <a:pt x="17700" y="600"/>
                  <a:pt x="17700" y="600"/>
                  <a:pt x="17700" y="600"/>
                </a:cubicBezTo>
                <a:cubicBezTo>
                  <a:pt x="18300" y="300"/>
                  <a:pt x="18900" y="0"/>
                  <a:pt x="19500" y="0"/>
                </a:cubicBezTo>
                <a:cubicBezTo>
                  <a:pt x="20400" y="0"/>
                  <a:pt x="21600" y="900"/>
                  <a:pt x="21600" y="210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436C6E"/>
            </a:solidFill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4" name="Shape"/>
          <p:cNvSpPr/>
          <p:nvPr/>
        </p:nvSpPr>
        <p:spPr>
          <a:xfrm>
            <a:off x="13957301" y="6129866"/>
            <a:ext cx="1194949" cy="1111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847" y="12388"/>
                </a:moveTo>
                <a:cubicBezTo>
                  <a:pt x="2367" y="12388"/>
                  <a:pt x="2367" y="12388"/>
                  <a:pt x="2367" y="12388"/>
                </a:cubicBezTo>
                <a:cubicBezTo>
                  <a:pt x="1184" y="12388"/>
                  <a:pt x="0" y="11753"/>
                  <a:pt x="0" y="10482"/>
                </a:cubicBezTo>
                <a:cubicBezTo>
                  <a:pt x="0" y="9212"/>
                  <a:pt x="0" y="6035"/>
                  <a:pt x="1479" y="6035"/>
                </a:cubicBezTo>
                <a:cubicBezTo>
                  <a:pt x="1775" y="6035"/>
                  <a:pt x="2959" y="6988"/>
                  <a:pt x="4438" y="6988"/>
                </a:cubicBezTo>
                <a:cubicBezTo>
                  <a:pt x="5030" y="6988"/>
                  <a:pt x="5326" y="6988"/>
                  <a:pt x="5918" y="6671"/>
                </a:cubicBezTo>
                <a:cubicBezTo>
                  <a:pt x="5918" y="6988"/>
                  <a:pt x="5918" y="7306"/>
                  <a:pt x="5918" y="7624"/>
                </a:cubicBezTo>
                <a:cubicBezTo>
                  <a:pt x="5918" y="8576"/>
                  <a:pt x="6214" y="9847"/>
                  <a:pt x="6805" y="10800"/>
                </a:cubicBezTo>
                <a:cubicBezTo>
                  <a:pt x="5622" y="10800"/>
                  <a:pt x="4438" y="11435"/>
                  <a:pt x="3847" y="12388"/>
                </a:cubicBezTo>
                <a:close/>
                <a:moveTo>
                  <a:pt x="4438" y="6035"/>
                </a:moveTo>
                <a:cubicBezTo>
                  <a:pt x="2959" y="6035"/>
                  <a:pt x="1479" y="4765"/>
                  <a:pt x="1479" y="2859"/>
                </a:cubicBezTo>
                <a:cubicBezTo>
                  <a:pt x="1479" y="1271"/>
                  <a:pt x="2959" y="0"/>
                  <a:pt x="4438" y="0"/>
                </a:cubicBezTo>
                <a:cubicBezTo>
                  <a:pt x="5918" y="0"/>
                  <a:pt x="7397" y="1271"/>
                  <a:pt x="7397" y="2859"/>
                </a:cubicBezTo>
                <a:cubicBezTo>
                  <a:pt x="7397" y="4765"/>
                  <a:pt x="5918" y="6035"/>
                  <a:pt x="4438" y="6035"/>
                </a:cubicBezTo>
                <a:close/>
                <a:moveTo>
                  <a:pt x="15682" y="21600"/>
                </a:moveTo>
                <a:cubicBezTo>
                  <a:pt x="5918" y="21600"/>
                  <a:pt x="5918" y="21600"/>
                  <a:pt x="5918" y="21600"/>
                </a:cubicBezTo>
                <a:cubicBezTo>
                  <a:pt x="4142" y="21600"/>
                  <a:pt x="2959" y="20329"/>
                  <a:pt x="2959" y="18424"/>
                </a:cubicBezTo>
                <a:cubicBezTo>
                  <a:pt x="2959" y="15565"/>
                  <a:pt x="3551" y="11435"/>
                  <a:pt x="6805" y="11435"/>
                </a:cubicBezTo>
                <a:cubicBezTo>
                  <a:pt x="7397" y="11435"/>
                  <a:pt x="8581" y="13024"/>
                  <a:pt x="10948" y="13024"/>
                </a:cubicBezTo>
                <a:cubicBezTo>
                  <a:pt x="13019" y="13024"/>
                  <a:pt x="14499" y="11435"/>
                  <a:pt x="14795" y="11435"/>
                </a:cubicBezTo>
                <a:cubicBezTo>
                  <a:pt x="18345" y="11435"/>
                  <a:pt x="18937" y="15565"/>
                  <a:pt x="18937" y="18424"/>
                </a:cubicBezTo>
                <a:cubicBezTo>
                  <a:pt x="18937" y="20329"/>
                  <a:pt x="17753" y="21600"/>
                  <a:pt x="15682" y="21600"/>
                </a:cubicBezTo>
                <a:close/>
                <a:moveTo>
                  <a:pt x="10948" y="12388"/>
                </a:moveTo>
                <a:cubicBezTo>
                  <a:pt x="8581" y="12388"/>
                  <a:pt x="6510" y="10165"/>
                  <a:pt x="6510" y="7624"/>
                </a:cubicBezTo>
                <a:cubicBezTo>
                  <a:pt x="6510" y="5082"/>
                  <a:pt x="8581" y="2859"/>
                  <a:pt x="10948" y="2859"/>
                </a:cubicBezTo>
                <a:cubicBezTo>
                  <a:pt x="13315" y="2859"/>
                  <a:pt x="15090" y="5082"/>
                  <a:pt x="15090" y="7624"/>
                </a:cubicBezTo>
                <a:cubicBezTo>
                  <a:pt x="15090" y="10165"/>
                  <a:pt x="13315" y="12388"/>
                  <a:pt x="10948" y="12388"/>
                </a:cubicBezTo>
                <a:close/>
                <a:moveTo>
                  <a:pt x="17458" y="6035"/>
                </a:moveTo>
                <a:cubicBezTo>
                  <a:pt x="15682" y="6035"/>
                  <a:pt x="14499" y="4765"/>
                  <a:pt x="14499" y="2859"/>
                </a:cubicBezTo>
                <a:cubicBezTo>
                  <a:pt x="14499" y="1271"/>
                  <a:pt x="15682" y="0"/>
                  <a:pt x="17458" y="0"/>
                </a:cubicBezTo>
                <a:cubicBezTo>
                  <a:pt x="18937" y="0"/>
                  <a:pt x="20121" y="1271"/>
                  <a:pt x="20121" y="2859"/>
                </a:cubicBezTo>
                <a:cubicBezTo>
                  <a:pt x="20121" y="4765"/>
                  <a:pt x="18937" y="6035"/>
                  <a:pt x="17458" y="6035"/>
                </a:cubicBezTo>
                <a:close/>
                <a:moveTo>
                  <a:pt x="19529" y="12388"/>
                </a:moveTo>
                <a:cubicBezTo>
                  <a:pt x="18049" y="12388"/>
                  <a:pt x="18049" y="12388"/>
                  <a:pt x="18049" y="12388"/>
                </a:cubicBezTo>
                <a:cubicBezTo>
                  <a:pt x="17162" y="11435"/>
                  <a:pt x="16274" y="10800"/>
                  <a:pt x="15090" y="10800"/>
                </a:cubicBezTo>
                <a:cubicBezTo>
                  <a:pt x="15682" y="9847"/>
                  <a:pt x="15978" y="8576"/>
                  <a:pt x="15978" y="7624"/>
                </a:cubicBezTo>
                <a:cubicBezTo>
                  <a:pt x="15978" y="7306"/>
                  <a:pt x="15978" y="6988"/>
                  <a:pt x="15978" y="6671"/>
                </a:cubicBezTo>
                <a:cubicBezTo>
                  <a:pt x="16274" y="6988"/>
                  <a:pt x="16866" y="6988"/>
                  <a:pt x="17458" y="6988"/>
                </a:cubicBezTo>
                <a:cubicBezTo>
                  <a:pt x="18937" y="6988"/>
                  <a:pt x="20121" y="6035"/>
                  <a:pt x="20416" y="6035"/>
                </a:cubicBezTo>
                <a:cubicBezTo>
                  <a:pt x="21600" y="6035"/>
                  <a:pt x="21600" y="9212"/>
                  <a:pt x="21600" y="10482"/>
                </a:cubicBezTo>
                <a:cubicBezTo>
                  <a:pt x="21600" y="11753"/>
                  <a:pt x="20712" y="12388"/>
                  <a:pt x="19529" y="12388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5" name="Shape"/>
          <p:cNvSpPr/>
          <p:nvPr/>
        </p:nvSpPr>
        <p:spPr>
          <a:xfrm flipH="1">
            <a:off x="20586543" y="10320863"/>
            <a:ext cx="853778" cy="8066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343" y="17829"/>
                </a:moveTo>
                <a:cubicBezTo>
                  <a:pt x="17731" y="17829"/>
                  <a:pt x="17409" y="16457"/>
                  <a:pt x="15797" y="16457"/>
                </a:cubicBezTo>
                <a:cubicBezTo>
                  <a:pt x="14830" y="16457"/>
                  <a:pt x="14507" y="17143"/>
                  <a:pt x="14507" y="18171"/>
                </a:cubicBezTo>
                <a:cubicBezTo>
                  <a:pt x="14507" y="19200"/>
                  <a:pt x="14830" y="20229"/>
                  <a:pt x="14830" y="21257"/>
                </a:cubicBezTo>
                <a:cubicBezTo>
                  <a:pt x="14830" y="21257"/>
                  <a:pt x="14830" y="21257"/>
                  <a:pt x="14830" y="21257"/>
                </a:cubicBezTo>
                <a:cubicBezTo>
                  <a:pt x="14830" y="21257"/>
                  <a:pt x="14507" y="21257"/>
                  <a:pt x="14507" y="21257"/>
                </a:cubicBezTo>
                <a:cubicBezTo>
                  <a:pt x="13218" y="21257"/>
                  <a:pt x="11606" y="21600"/>
                  <a:pt x="10316" y="21600"/>
                </a:cubicBezTo>
                <a:cubicBezTo>
                  <a:pt x="9349" y="21600"/>
                  <a:pt x="8382" y="21257"/>
                  <a:pt x="8382" y="20229"/>
                </a:cubicBezTo>
                <a:cubicBezTo>
                  <a:pt x="8382" y="18514"/>
                  <a:pt x="9994" y="18171"/>
                  <a:pt x="9994" y="16457"/>
                </a:cubicBezTo>
                <a:cubicBezTo>
                  <a:pt x="9994" y="15086"/>
                  <a:pt x="8704" y="14057"/>
                  <a:pt x="7415" y="14057"/>
                </a:cubicBezTo>
                <a:cubicBezTo>
                  <a:pt x="6125" y="14057"/>
                  <a:pt x="4836" y="15086"/>
                  <a:pt x="4836" y="16457"/>
                </a:cubicBezTo>
                <a:cubicBezTo>
                  <a:pt x="4836" y="18171"/>
                  <a:pt x="6125" y="19200"/>
                  <a:pt x="6125" y="19886"/>
                </a:cubicBezTo>
                <a:cubicBezTo>
                  <a:pt x="6125" y="20571"/>
                  <a:pt x="5803" y="20914"/>
                  <a:pt x="5481" y="21257"/>
                </a:cubicBezTo>
                <a:cubicBezTo>
                  <a:pt x="5158" y="21600"/>
                  <a:pt x="4513" y="21600"/>
                  <a:pt x="4191" y="21600"/>
                </a:cubicBezTo>
                <a:cubicBezTo>
                  <a:pt x="2901" y="21600"/>
                  <a:pt x="1934" y="21600"/>
                  <a:pt x="967" y="21257"/>
                </a:cubicBezTo>
                <a:cubicBezTo>
                  <a:pt x="645" y="21257"/>
                  <a:pt x="322" y="21257"/>
                  <a:pt x="0" y="21257"/>
                </a:cubicBezTo>
                <a:cubicBezTo>
                  <a:pt x="0" y="21257"/>
                  <a:pt x="0" y="21257"/>
                  <a:pt x="0" y="21257"/>
                </a:cubicBezTo>
                <a:cubicBezTo>
                  <a:pt x="0" y="21257"/>
                  <a:pt x="0" y="21257"/>
                  <a:pt x="0" y="21257"/>
                </a:cubicBezTo>
                <a:cubicBezTo>
                  <a:pt x="0" y="7200"/>
                  <a:pt x="0" y="7200"/>
                  <a:pt x="0" y="7200"/>
                </a:cubicBezTo>
                <a:cubicBezTo>
                  <a:pt x="0" y="7200"/>
                  <a:pt x="645" y="7200"/>
                  <a:pt x="967" y="7200"/>
                </a:cubicBezTo>
                <a:cubicBezTo>
                  <a:pt x="1934" y="7543"/>
                  <a:pt x="2901" y="7543"/>
                  <a:pt x="4191" y="7543"/>
                </a:cubicBezTo>
                <a:cubicBezTo>
                  <a:pt x="4513" y="7543"/>
                  <a:pt x="5158" y="7543"/>
                  <a:pt x="5481" y="7200"/>
                </a:cubicBezTo>
                <a:cubicBezTo>
                  <a:pt x="5803" y="6857"/>
                  <a:pt x="6125" y="6514"/>
                  <a:pt x="6125" y="5829"/>
                </a:cubicBezTo>
                <a:cubicBezTo>
                  <a:pt x="6125" y="5143"/>
                  <a:pt x="4836" y="4114"/>
                  <a:pt x="4836" y="2400"/>
                </a:cubicBezTo>
                <a:cubicBezTo>
                  <a:pt x="4836" y="1029"/>
                  <a:pt x="6125" y="0"/>
                  <a:pt x="7415" y="0"/>
                </a:cubicBezTo>
                <a:cubicBezTo>
                  <a:pt x="8704" y="0"/>
                  <a:pt x="9994" y="1029"/>
                  <a:pt x="9994" y="2400"/>
                </a:cubicBezTo>
                <a:cubicBezTo>
                  <a:pt x="9994" y="4114"/>
                  <a:pt x="8382" y="4457"/>
                  <a:pt x="8382" y="6171"/>
                </a:cubicBezTo>
                <a:cubicBezTo>
                  <a:pt x="8382" y="7200"/>
                  <a:pt x="9349" y="7543"/>
                  <a:pt x="10316" y="7543"/>
                </a:cubicBezTo>
                <a:cubicBezTo>
                  <a:pt x="11928" y="7543"/>
                  <a:pt x="13218" y="7200"/>
                  <a:pt x="14830" y="7200"/>
                </a:cubicBezTo>
                <a:cubicBezTo>
                  <a:pt x="14830" y="7200"/>
                  <a:pt x="14830" y="7200"/>
                  <a:pt x="14830" y="7200"/>
                </a:cubicBezTo>
                <a:cubicBezTo>
                  <a:pt x="14830" y="7200"/>
                  <a:pt x="14830" y="7886"/>
                  <a:pt x="14830" y="8229"/>
                </a:cubicBezTo>
                <a:cubicBezTo>
                  <a:pt x="14507" y="9257"/>
                  <a:pt x="14507" y="10286"/>
                  <a:pt x="14507" y="11657"/>
                </a:cubicBezTo>
                <a:cubicBezTo>
                  <a:pt x="14507" y="12000"/>
                  <a:pt x="14507" y="12686"/>
                  <a:pt x="14830" y="13029"/>
                </a:cubicBezTo>
                <a:cubicBezTo>
                  <a:pt x="15152" y="13371"/>
                  <a:pt x="15475" y="13714"/>
                  <a:pt x="16119" y="13714"/>
                </a:cubicBezTo>
                <a:cubicBezTo>
                  <a:pt x="16764" y="13714"/>
                  <a:pt x="17731" y="12343"/>
                  <a:pt x="19343" y="12343"/>
                </a:cubicBezTo>
                <a:cubicBezTo>
                  <a:pt x="20633" y="12343"/>
                  <a:pt x="21600" y="13714"/>
                  <a:pt x="21600" y="15086"/>
                </a:cubicBezTo>
                <a:cubicBezTo>
                  <a:pt x="21600" y="16800"/>
                  <a:pt x="20633" y="17829"/>
                  <a:pt x="19343" y="17829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6" name="Shape"/>
          <p:cNvSpPr/>
          <p:nvPr/>
        </p:nvSpPr>
        <p:spPr>
          <a:xfrm rot="16200000" flipH="1">
            <a:off x="19673809" y="10616946"/>
            <a:ext cx="853779" cy="8066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343" y="17829"/>
                </a:moveTo>
                <a:cubicBezTo>
                  <a:pt x="17731" y="17829"/>
                  <a:pt x="17409" y="16457"/>
                  <a:pt x="15797" y="16457"/>
                </a:cubicBezTo>
                <a:cubicBezTo>
                  <a:pt x="14830" y="16457"/>
                  <a:pt x="14507" y="17143"/>
                  <a:pt x="14507" y="18171"/>
                </a:cubicBezTo>
                <a:cubicBezTo>
                  <a:pt x="14507" y="19200"/>
                  <a:pt x="14830" y="20229"/>
                  <a:pt x="14830" y="21257"/>
                </a:cubicBezTo>
                <a:cubicBezTo>
                  <a:pt x="14830" y="21257"/>
                  <a:pt x="14830" y="21257"/>
                  <a:pt x="14830" y="21257"/>
                </a:cubicBezTo>
                <a:cubicBezTo>
                  <a:pt x="14830" y="21257"/>
                  <a:pt x="14507" y="21257"/>
                  <a:pt x="14507" y="21257"/>
                </a:cubicBezTo>
                <a:cubicBezTo>
                  <a:pt x="13218" y="21257"/>
                  <a:pt x="11606" y="21600"/>
                  <a:pt x="10316" y="21600"/>
                </a:cubicBezTo>
                <a:cubicBezTo>
                  <a:pt x="9349" y="21600"/>
                  <a:pt x="8382" y="21257"/>
                  <a:pt x="8382" y="20229"/>
                </a:cubicBezTo>
                <a:cubicBezTo>
                  <a:pt x="8382" y="18514"/>
                  <a:pt x="9994" y="18171"/>
                  <a:pt x="9994" y="16457"/>
                </a:cubicBezTo>
                <a:cubicBezTo>
                  <a:pt x="9994" y="15086"/>
                  <a:pt x="8704" y="14057"/>
                  <a:pt x="7415" y="14057"/>
                </a:cubicBezTo>
                <a:cubicBezTo>
                  <a:pt x="6125" y="14057"/>
                  <a:pt x="4836" y="15086"/>
                  <a:pt x="4836" y="16457"/>
                </a:cubicBezTo>
                <a:cubicBezTo>
                  <a:pt x="4836" y="18171"/>
                  <a:pt x="6125" y="19200"/>
                  <a:pt x="6125" y="19886"/>
                </a:cubicBezTo>
                <a:cubicBezTo>
                  <a:pt x="6125" y="20571"/>
                  <a:pt x="5803" y="20914"/>
                  <a:pt x="5481" y="21257"/>
                </a:cubicBezTo>
                <a:cubicBezTo>
                  <a:pt x="5158" y="21600"/>
                  <a:pt x="4513" y="21600"/>
                  <a:pt x="4191" y="21600"/>
                </a:cubicBezTo>
                <a:cubicBezTo>
                  <a:pt x="2901" y="21600"/>
                  <a:pt x="1934" y="21600"/>
                  <a:pt x="967" y="21257"/>
                </a:cubicBezTo>
                <a:cubicBezTo>
                  <a:pt x="645" y="21257"/>
                  <a:pt x="322" y="21257"/>
                  <a:pt x="0" y="21257"/>
                </a:cubicBezTo>
                <a:cubicBezTo>
                  <a:pt x="0" y="21257"/>
                  <a:pt x="0" y="21257"/>
                  <a:pt x="0" y="21257"/>
                </a:cubicBezTo>
                <a:cubicBezTo>
                  <a:pt x="0" y="21257"/>
                  <a:pt x="0" y="21257"/>
                  <a:pt x="0" y="21257"/>
                </a:cubicBezTo>
                <a:cubicBezTo>
                  <a:pt x="0" y="7200"/>
                  <a:pt x="0" y="7200"/>
                  <a:pt x="0" y="7200"/>
                </a:cubicBezTo>
                <a:cubicBezTo>
                  <a:pt x="0" y="7200"/>
                  <a:pt x="645" y="7200"/>
                  <a:pt x="967" y="7200"/>
                </a:cubicBezTo>
                <a:cubicBezTo>
                  <a:pt x="1934" y="7543"/>
                  <a:pt x="2901" y="7543"/>
                  <a:pt x="4191" y="7543"/>
                </a:cubicBezTo>
                <a:cubicBezTo>
                  <a:pt x="4513" y="7543"/>
                  <a:pt x="5158" y="7543"/>
                  <a:pt x="5481" y="7200"/>
                </a:cubicBezTo>
                <a:cubicBezTo>
                  <a:pt x="5803" y="6857"/>
                  <a:pt x="6125" y="6514"/>
                  <a:pt x="6125" y="5829"/>
                </a:cubicBezTo>
                <a:cubicBezTo>
                  <a:pt x="6125" y="5143"/>
                  <a:pt x="4836" y="4114"/>
                  <a:pt x="4836" y="2400"/>
                </a:cubicBezTo>
                <a:cubicBezTo>
                  <a:pt x="4836" y="1029"/>
                  <a:pt x="6125" y="0"/>
                  <a:pt x="7415" y="0"/>
                </a:cubicBezTo>
                <a:cubicBezTo>
                  <a:pt x="8704" y="0"/>
                  <a:pt x="9994" y="1029"/>
                  <a:pt x="9994" y="2400"/>
                </a:cubicBezTo>
                <a:cubicBezTo>
                  <a:pt x="9994" y="4114"/>
                  <a:pt x="8382" y="4457"/>
                  <a:pt x="8382" y="6171"/>
                </a:cubicBezTo>
                <a:cubicBezTo>
                  <a:pt x="8382" y="7200"/>
                  <a:pt x="9349" y="7543"/>
                  <a:pt x="10316" y="7543"/>
                </a:cubicBezTo>
                <a:cubicBezTo>
                  <a:pt x="11928" y="7543"/>
                  <a:pt x="13218" y="7200"/>
                  <a:pt x="14830" y="7200"/>
                </a:cubicBezTo>
                <a:cubicBezTo>
                  <a:pt x="14830" y="7200"/>
                  <a:pt x="14830" y="7200"/>
                  <a:pt x="14830" y="7200"/>
                </a:cubicBezTo>
                <a:cubicBezTo>
                  <a:pt x="14830" y="7200"/>
                  <a:pt x="14830" y="7886"/>
                  <a:pt x="14830" y="8229"/>
                </a:cubicBezTo>
                <a:cubicBezTo>
                  <a:pt x="14507" y="9257"/>
                  <a:pt x="14507" y="10286"/>
                  <a:pt x="14507" y="11657"/>
                </a:cubicBezTo>
                <a:cubicBezTo>
                  <a:pt x="14507" y="12000"/>
                  <a:pt x="14507" y="12686"/>
                  <a:pt x="14830" y="13029"/>
                </a:cubicBezTo>
                <a:cubicBezTo>
                  <a:pt x="15152" y="13371"/>
                  <a:pt x="15475" y="13714"/>
                  <a:pt x="16119" y="13714"/>
                </a:cubicBezTo>
                <a:cubicBezTo>
                  <a:pt x="16764" y="13714"/>
                  <a:pt x="17731" y="12343"/>
                  <a:pt x="19343" y="12343"/>
                </a:cubicBezTo>
                <a:cubicBezTo>
                  <a:pt x="20633" y="12343"/>
                  <a:pt x="21600" y="13714"/>
                  <a:pt x="21600" y="15086"/>
                </a:cubicBezTo>
                <a:cubicBezTo>
                  <a:pt x="21600" y="16800"/>
                  <a:pt x="20633" y="17829"/>
                  <a:pt x="19343" y="17829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7" name="COMMUNITY"/>
          <p:cNvSpPr txBox="1"/>
          <p:nvPr/>
        </p:nvSpPr>
        <p:spPr>
          <a:xfrm>
            <a:off x="13254697" y="4667715"/>
            <a:ext cx="2600157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>
                <a:solidFill>
                  <a:srgbClr val="436C6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COMMUNITY</a:t>
            </a:r>
          </a:p>
        </p:txBody>
      </p:sp>
      <p:sp>
        <p:nvSpPr>
          <p:cNvPr id="208" name="FLEXIBLE"/>
          <p:cNvSpPr txBox="1"/>
          <p:nvPr/>
        </p:nvSpPr>
        <p:spPr>
          <a:xfrm>
            <a:off x="21664104" y="9427966"/>
            <a:ext cx="1927087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>
                <a:solidFill>
                  <a:srgbClr val="2E537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FLEXIBLE</a:t>
            </a:r>
          </a:p>
        </p:txBody>
      </p:sp>
      <p:sp>
        <p:nvSpPr>
          <p:cNvPr id="209" name="GRAPHICS"/>
          <p:cNvSpPr txBox="1"/>
          <p:nvPr/>
        </p:nvSpPr>
        <p:spPr>
          <a:xfrm>
            <a:off x="17246339" y="1505428"/>
            <a:ext cx="2093406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>
                <a:solidFill>
                  <a:srgbClr val="79997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GRAPHICS</a:t>
            </a:r>
          </a:p>
        </p:txBody>
      </p:sp>
      <p:sp>
        <p:nvSpPr>
          <p:cNvPr id="210" name="OPEN SOURCE"/>
          <p:cNvSpPr txBox="1"/>
          <p:nvPr/>
        </p:nvSpPr>
        <p:spPr>
          <a:xfrm>
            <a:off x="20751609" y="4674065"/>
            <a:ext cx="3006991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>
                <a:solidFill>
                  <a:srgbClr val="9FC9A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OPEN SOURCE</a:t>
            </a:r>
          </a:p>
        </p:txBody>
      </p:sp>
      <p:sp>
        <p:nvSpPr>
          <p:cNvPr id="211" name="Open Source…"/>
          <p:cNvSpPr txBox="1"/>
          <p:nvPr/>
        </p:nvSpPr>
        <p:spPr>
          <a:xfrm>
            <a:off x="1464426" y="4393685"/>
            <a:ext cx="9067577" cy="741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Open Source</a:t>
            </a:r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Easy to get started with:</a:t>
            </a:r>
          </a:p>
          <a:p>
            <a:pPr lvl="1" indent="91417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Compatible with all systems, great support</a:t>
            </a:r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Large Community: </a:t>
            </a:r>
          </a:p>
          <a:p>
            <a:pPr lvl="1" indent="91417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R-packages, pipelines, tutorials, help pages</a:t>
            </a:r>
          </a:p>
          <a:p>
            <a:pPr>
              <a:buSzPct val="100000"/>
              <a:buChar char="•"/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Flexible Language: </a:t>
            </a:r>
          </a:p>
          <a:p>
            <a:pPr lvl="1" indent="91417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Plugins, git/github, R Shiny, Rmarkdown, …</a:t>
            </a:r>
          </a:p>
          <a:p>
            <a:pPr marL="914171" lvl="1" indent="0">
              <a:buSzPct val="100000"/>
              <a:buChar char="•"/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buSzPct val="100000"/>
              <a:buChar char="•"/>
              <a:defRPr sz="3000" b="1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Customisable Graphics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R</a:t>
            </a:r>
            <a:r>
              <a:t> has its </a:t>
            </a:r>
            <a:r>
              <a:rPr b="1"/>
              <a:t>limitations</a:t>
            </a:r>
            <a:r>
              <a:t>, but now fewer than ever</a:t>
            </a:r>
          </a:p>
        </p:txBody>
      </p:sp>
      <p:sp>
        <p:nvSpPr>
          <p:cNvPr id="212" name="4"/>
          <p:cNvSpPr txBox="1"/>
          <p:nvPr/>
        </p:nvSpPr>
        <p:spPr>
          <a:xfrm>
            <a:off x="374649" y="12998449"/>
            <a:ext cx="4137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4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13" name="Shape"/>
          <p:cNvSpPr/>
          <p:nvPr/>
        </p:nvSpPr>
        <p:spPr>
          <a:xfrm>
            <a:off x="15392593" y="10215284"/>
            <a:ext cx="1169374" cy="11702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92" y="5308"/>
                </a:moveTo>
                <a:cubicBezTo>
                  <a:pt x="17244" y="5308"/>
                  <a:pt x="18514" y="4027"/>
                  <a:pt x="18514" y="2563"/>
                </a:cubicBezTo>
                <a:cubicBezTo>
                  <a:pt x="18514" y="1098"/>
                  <a:pt x="17244" y="0"/>
                  <a:pt x="15792" y="0"/>
                </a:cubicBezTo>
                <a:cubicBezTo>
                  <a:pt x="14521" y="0"/>
                  <a:pt x="13250" y="1098"/>
                  <a:pt x="13250" y="2563"/>
                </a:cubicBezTo>
                <a:cubicBezTo>
                  <a:pt x="13250" y="4027"/>
                  <a:pt x="14521" y="5308"/>
                  <a:pt x="15792" y="5308"/>
                </a:cubicBezTo>
                <a:close/>
                <a:moveTo>
                  <a:pt x="10528" y="16475"/>
                </a:moveTo>
                <a:cubicBezTo>
                  <a:pt x="10528" y="15925"/>
                  <a:pt x="10528" y="15925"/>
                  <a:pt x="10528" y="15925"/>
                </a:cubicBezTo>
                <a:cubicBezTo>
                  <a:pt x="10528" y="15376"/>
                  <a:pt x="10709" y="14827"/>
                  <a:pt x="11254" y="14461"/>
                </a:cubicBezTo>
                <a:cubicBezTo>
                  <a:pt x="11254" y="12264"/>
                  <a:pt x="11254" y="12264"/>
                  <a:pt x="11254" y="12264"/>
                </a:cubicBezTo>
                <a:cubicBezTo>
                  <a:pt x="8713" y="12264"/>
                  <a:pt x="8713" y="12264"/>
                  <a:pt x="8713" y="12264"/>
                </a:cubicBezTo>
                <a:cubicBezTo>
                  <a:pt x="7805" y="12264"/>
                  <a:pt x="7079" y="11532"/>
                  <a:pt x="7079" y="10617"/>
                </a:cubicBezTo>
                <a:cubicBezTo>
                  <a:pt x="7079" y="10434"/>
                  <a:pt x="7079" y="10251"/>
                  <a:pt x="7079" y="10251"/>
                </a:cubicBezTo>
                <a:cubicBezTo>
                  <a:pt x="7079" y="9519"/>
                  <a:pt x="7079" y="9519"/>
                  <a:pt x="7079" y="9519"/>
                </a:cubicBezTo>
                <a:cubicBezTo>
                  <a:pt x="7442" y="9519"/>
                  <a:pt x="7442" y="9519"/>
                  <a:pt x="7442" y="9519"/>
                </a:cubicBezTo>
                <a:cubicBezTo>
                  <a:pt x="7805" y="9153"/>
                  <a:pt x="8168" y="8969"/>
                  <a:pt x="8713" y="8969"/>
                </a:cubicBezTo>
                <a:cubicBezTo>
                  <a:pt x="11072" y="8969"/>
                  <a:pt x="11072" y="8969"/>
                  <a:pt x="11072" y="8969"/>
                </a:cubicBezTo>
                <a:cubicBezTo>
                  <a:pt x="11072" y="8786"/>
                  <a:pt x="11072" y="8786"/>
                  <a:pt x="11072" y="8603"/>
                </a:cubicBezTo>
                <a:cubicBezTo>
                  <a:pt x="11072" y="2563"/>
                  <a:pt x="11072" y="2563"/>
                  <a:pt x="11072" y="2563"/>
                </a:cubicBezTo>
                <a:cubicBezTo>
                  <a:pt x="11072" y="2197"/>
                  <a:pt x="10528" y="1647"/>
                  <a:pt x="10165" y="1647"/>
                </a:cubicBezTo>
                <a:cubicBezTo>
                  <a:pt x="2723" y="1647"/>
                  <a:pt x="2723" y="1647"/>
                  <a:pt x="2723" y="1647"/>
                </a:cubicBezTo>
                <a:cubicBezTo>
                  <a:pt x="2178" y="1647"/>
                  <a:pt x="1815" y="2197"/>
                  <a:pt x="1815" y="2563"/>
                </a:cubicBezTo>
                <a:cubicBezTo>
                  <a:pt x="1815" y="8603"/>
                  <a:pt x="1815" y="8603"/>
                  <a:pt x="1815" y="8603"/>
                </a:cubicBezTo>
                <a:cubicBezTo>
                  <a:pt x="1815" y="9153"/>
                  <a:pt x="2178" y="9519"/>
                  <a:pt x="2723" y="9519"/>
                </a:cubicBezTo>
                <a:cubicBezTo>
                  <a:pt x="5627" y="9519"/>
                  <a:pt x="5627" y="9519"/>
                  <a:pt x="5627" y="9519"/>
                </a:cubicBezTo>
                <a:cubicBezTo>
                  <a:pt x="5627" y="10434"/>
                  <a:pt x="5627" y="10434"/>
                  <a:pt x="5627" y="10434"/>
                </a:cubicBezTo>
                <a:cubicBezTo>
                  <a:pt x="4719" y="10434"/>
                  <a:pt x="4719" y="10434"/>
                  <a:pt x="4719" y="10434"/>
                </a:cubicBezTo>
                <a:cubicBezTo>
                  <a:pt x="4175" y="10434"/>
                  <a:pt x="3812" y="10617"/>
                  <a:pt x="3812" y="11349"/>
                </a:cubicBezTo>
                <a:cubicBezTo>
                  <a:pt x="363" y="11349"/>
                  <a:pt x="363" y="11349"/>
                  <a:pt x="363" y="11349"/>
                </a:cubicBezTo>
                <a:cubicBezTo>
                  <a:pt x="182" y="11349"/>
                  <a:pt x="0" y="11349"/>
                  <a:pt x="0" y="11715"/>
                </a:cubicBezTo>
                <a:cubicBezTo>
                  <a:pt x="0" y="12631"/>
                  <a:pt x="0" y="12631"/>
                  <a:pt x="0" y="12631"/>
                </a:cubicBezTo>
                <a:cubicBezTo>
                  <a:pt x="0" y="12814"/>
                  <a:pt x="182" y="12997"/>
                  <a:pt x="363" y="12997"/>
                </a:cubicBezTo>
                <a:cubicBezTo>
                  <a:pt x="1634" y="12997"/>
                  <a:pt x="1634" y="12997"/>
                  <a:pt x="1634" y="12997"/>
                </a:cubicBezTo>
                <a:cubicBezTo>
                  <a:pt x="1634" y="21600"/>
                  <a:pt x="1634" y="21600"/>
                  <a:pt x="1634" y="21600"/>
                </a:cubicBezTo>
                <a:cubicBezTo>
                  <a:pt x="11435" y="21600"/>
                  <a:pt x="11435" y="21600"/>
                  <a:pt x="11435" y="21600"/>
                </a:cubicBezTo>
                <a:cubicBezTo>
                  <a:pt x="11435" y="17573"/>
                  <a:pt x="11435" y="17573"/>
                  <a:pt x="11435" y="17573"/>
                </a:cubicBezTo>
                <a:cubicBezTo>
                  <a:pt x="11435" y="17573"/>
                  <a:pt x="10528" y="17390"/>
                  <a:pt x="10528" y="16475"/>
                </a:cubicBezTo>
                <a:close/>
                <a:moveTo>
                  <a:pt x="3993" y="8237"/>
                </a:moveTo>
                <a:cubicBezTo>
                  <a:pt x="3449" y="8237"/>
                  <a:pt x="3086" y="7871"/>
                  <a:pt x="3086" y="7322"/>
                </a:cubicBezTo>
                <a:cubicBezTo>
                  <a:pt x="3086" y="3844"/>
                  <a:pt x="3086" y="3844"/>
                  <a:pt x="3086" y="3844"/>
                </a:cubicBezTo>
                <a:cubicBezTo>
                  <a:pt x="3086" y="3478"/>
                  <a:pt x="3449" y="3112"/>
                  <a:pt x="3993" y="3112"/>
                </a:cubicBezTo>
                <a:cubicBezTo>
                  <a:pt x="8894" y="3112"/>
                  <a:pt x="8894" y="3112"/>
                  <a:pt x="8894" y="3112"/>
                </a:cubicBezTo>
                <a:cubicBezTo>
                  <a:pt x="9257" y="3112"/>
                  <a:pt x="9802" y="3478"/>
                  <a:pt x="9802" y="3844"/>
                </a:cubicBezTo>
                <a:cubicBezTo>
                  <a:pt x="9802" y="7322"/>
                  <a:pt x="9802" y="7322"/>
                  <a:pt x="9802" y="7322"/>
                </a:cubicBezTo>
                <a:cubicBezTo>
                  <a:pt x="9802" y="7871"/>
                  <a:pt x="9257" y="8237"/>
                  <a:pt x="8894" y="8237"/>
                </a:cubicBezTo>
                <a:lnTo>
                  <a:pt x="3993" y="8237"/>
                </a:lnTo>
                <a:close/>
                <a:moveTo>
                  <a:pt x="7805" y="10434"/>
                </a:moveTo>
                <a:cubicBezTo>
                  <a:pt x="7805" y="10983"/>
                  <a:pt x="8168" y="11532"/>
                  <a:pt x="8713" y="11532"/>
                </a:cubicBezTo>
                <a:cubicBezTo>
                  <a:pt x="11072" y="11532"/>
                  <a:pt x="11072" y="11532"/>
                  <a:pt x="11072" y="11532"/>
                </a:cubicBezTo>
                <a:cubicBezTo>
                  <a:pt x="11435" y="11532"/>
                  <a:pt x="11798" y="11532"/>
                  <a:pt x="11798" y="11532"/>
                </a:cubicBezTo>
                <a:cubicBezTo>
                  <a:pt x="11798" y="13912"/>
                  <a:pt x="11798" y="13912"/>
                  <a:pt x="11798" y="13912"/>
                </a:cubicBezTo>
                <a:cubicBezTo>
                  <a:pt x="13250" y="13912"/>
                  <a:pt x="13250" y="13912"/>
                  <a:pt x="13250" y="13912"/>
                </a:cubicBezTo>
                <a:cubicBezTo>
                  <a:pt x="13250" y="8420"/>
                  <a:pt x="13250" y="8420"/>
                  <a:pt x="13250" y="8420"/>
                </a:cubicBezTo>
                <a:cubicBezTo>
                  <a:pt x="13250" y="7322"/>
                  <a:pt x="13976" y="6041"/>
                  <a:pt x="15066" y="6041"/>
                </a:cubicBezTo>
                <a:cubicBezTo>
                  <a:pt x="19059" y="6041"/>
                  <a:pt x="19059" y="6041"/>
                  <a:pt x="19059" y="6041"/>
                </a:cubicBezTo>
                <a:cubicBezTo>
                  <a:pt x="18696" y="5858"/>
                  <a:pt x="18151" y="5675"/>
                  <a:pt x="17607" y="5675"/>
                </a:cubicBezTo>
                <a:cubicBezTo>
                  <a:pt x="14158" y="5675"/>
                  <a:pt x="14158" y="5675"/>
                  <a:pt x="14158" y="5675"/>
                </a:cubicBezTo>
                <a:cubicBezTo>
                  <a:pt x="11980" y="5675"/>
                  <a:pt x="11980" y="7871"/>
                  <a:pt x="11980" y="7871"/>
                </a:cubicBezTo>
                <a:cubicBezTo>
                  <a:pt x="11980" y="7871"/>
                  <a:pt x="11617" y="9153"/>
                  <a:pt x="11435" y="9336"/>
                </a:cubicBezTo>
                <a:cubicBezTo>
                  <a:pt x="11254" y="9519"/>
                  <a:pt x="11254" y="9519"/>
                  <a:pt x="11072" y="9519"/>
                </a:cubicBezTo>
                <a:cubicBezTo>
                  <a:pt x="8713" y="9519"/>
                  <a:pt x="8713" y="9519"/>
                  <a:pt x="8713" y="9519"/>
                </a:cubicBezTo>
                <a:cubicBezTo>
                  <a:pt x="8168" y="9519"/>
                  <a:pt x="7805" y="9885"/>
                  <a:pt x="7805" y="10434"/>
                </a:cubicBezTo>
                <a:close/>
                <a:moveTo>
                  <a:pt x="19966" y="6956"/>
                </a:moveTo>
                <a:cubicBezTo>
                  <a:pt x="15429" y="6956"/>
                  <a:pt x="15429" y="6956"/>
                  <a:pt x="15429" y="6956"/>
                </a:cubicBezTo>
                <a:cubicBezTo>
                  <a:pt x="14521" y="6956"/>
                  <a:pt x="13795" y="7688"/>
                  <a:pt x="13795" y="8603"/>
                </a:cubicBezTo>
                <a:cubicBezTo>
                  <a:pt x="13795" y="14827"/>
                  <a:pt x="13795" y="14827"/>
                  <a:pt x="13795" y="14827"/>
                </a:cubicBezTo>
                <a:cubicBezTo>
                  <a:pt x="12343" y="14827"/>
                  <a:pt x="12343" y="14827"/>
                  <a:pt x="12343" y="14827"/>
                </a:cubicBezTo>
                <a:cubicBezTo>
                  <a:pt x="11798" y="14827"/>
                  <a:pt x="11254" y="15193"/>
                  <a:pt x="11254" y="15742"/>
                </a:cubicBezTo>
                <a:cubicBezTo>
                  <a:pt x="11254" y="16108"/>
                  <a:pt x="11254" y="16108"/>
                  <a:pt x="11254" y="16108"/>
                </a:cubicBezTo>
                <a:cubicBezTo>
                  <a:pt x="11254" y="16658"/>
                  <a:pt x="11617" y="16841"/>
                  <a:pt x="11980" y="16841"/>
                </a:cubicBezTo>
                <a:cubicBezTo>
                  <a:pt x="15247" y="16841"/>
                  <a:pt x="15247" y="16841"/>
                  <a:pt x="15247" y="16841"/>
                </a:cubicBezTo>
                <a:cubicBezTo>
                  <a:pt x="15247" y="17756"/>
                  <a:pt x="15247" y="17756"/>
                  <a:pt x="15247" y="17756"/>
                </a:cubicBezTo>
                <a:cubicBezTo>
                  <a:pt x="14703" y="17756"/>
                  <a:pt x="14703" y="17756"/>
                  <a:pt x="14703" y="17756"/>
                </a:cubicBezTo>
                <a:cubicBezTo>
                  <a:pt x="14703" y="17756"/>
                  <a:pt x="13432" y="17756"/>
                  <a:pt x="13432" y="19037"/>
                </a:cubicBezTo>
                <a:cubicBezTo>
                  <a:pt x="13432" y="20685"/>
                  <a:pt x="13432" y="20685"/>
                  <a:pt x="13432" y="20685"/>
                </a:cubicBezTo>
                <a:cubicBezTo>
                  <a:pt x="13432" y="21051"/>
                  <a:pt x="13795" y="21417"/>
                  <a:pt x="14158" y="21417"/>
                </a:cubicBezTo>
                <a:cubicBezTo>
                  <a:pt x="14521" y="21417"/>
                  <a:pt x="14703" y="21051"/>
                  <a:pt x="14703" y="20685"/>
                </a:cubicBezTo>
                <a:cubicBezTo>
                  <a:pt x="14703" y="19220"/>
                  <a:pt x="14703" y="19220"/>
                  <a:pt x="14703" y="19220"/>
                </a:cubicBezTo>
                <a:cubicBezTo>
                  <a:pt x="17062" y="19220"/>
                  <a:pt x="17062" y="19220"/>
                  <a:pt x="17062" y="19220"/>
                </a:cubicBezTo>
                <a:cubicBezTo>
                  <a:pt x="17062" y="20685"/>
                  <a:pt x="17062" y="20685"/>
                  <a:pt x="17062" y="20685"/>
                </a:cubicBezTo>
                <a:cubicBezTo>
                  <a:pt x="17062" y="21051"/>
                  <a:pt x="17425" y="21417"/>
                  <a:pt x="17788" y="21417"/>
                </a:cubicBezTo>
                <a:cubicBezTo>
                  <a:pt x="18151" y="21417"/>
                  <a:pt x="18514" y="21051"/>
                  <a:pt x="18514" y="20685"/>
                </a:cubicBezTo>
                <a:cubicBezTo>
                  <a:pt x="18514" y="19037"/>
                  <a:pt x="18514" y="19037"/>
                  <a:pt x="18514" y="19037"/>
                </a:cubicBezTo>
                <a:cubicBezTo>
                  <a:pt x="18514" y="17756"/>
                  <a:pt x="17244" y="17756"/>
                  <a:pt x="17244" y="17756"/>
                </a:cubicBezTo>
                <a:cubicBezTo>
                  <a:pt x="16699" y="17756"/>
                  <a:pt x="16699" y="17756"/>
                  <a:pt x="16699" y="17756"/>
                </a:cubicBezTo>
                <a:cubicBezTo>
                  <a:pt x="16699" y="16841"/>
                  <a:pt x="16699" y="16841"/>
                  <a:pt x="16699" y="16841"/>
                </a:cubicBezTo>
                <a:cubicBezTo>
                  <a:pt x="20148" y="16841"/>
                  <a:pt x="20148" y="16841"/>
                  <a:pt x="20148" y="16841"/>
                </a:cubicBezTo>
                <a:cubicBezTo>
                  <a:pt x="20874" y="16841"/>
                  <a:pt x="21600" y="16292"/>
                  <a:pt x="21600" y="15559"/>
                </a:cubicBezTo>
                <a:cubicBezTo>
                  <a:pt x="21600" y="8603"/>
                  <a:pt x="21600" y="8603"/>
                  <a:pt x="21600" y="8603"/>
                </a:cubicBezTo>
                <a:cubicBezTo>
                  <a:pt x="21600" y="7688"/>
                  <a:pt x="20874" y="6956"/>
                  <a:pt x="19966" y="6956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4" name="EASY START"/>
          <p:cNvSpPr txBox="1"/>
          <p:nvPr/>
        </p:nvSpPr>
        <p:spPr>
          <a:xfrm>
            <a:off x="12545628" y="9427966"/>
            <a:ext cx="2600156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EASY START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Rectangle"/>
          <p:cNvSpPr/>
          <p:nvPr/>
        </p:nvSpPr>
        <p:spPr>
          <a:xfrm>
            <a:off x="-1" y="-10645"/>
            <a:ext cx="24371301" cy="3633948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DA8522">
                    <a:alpha val="60910"/>
                  </a:srgbClr>
                </a:solidFill>
              </a:defRPr>
            </a:pPr>
            <a:endParaRPr/>
          </a:p>
        </p:txBody>
      </p:sp>
      <p:grpSp>
        <p:nvGrpSpPr>
          <p:cNvPr id="220" name="Group"/>
          <p:cNvGrpSpPr/>
          <p:nvPr/>
        </p:nvGrpSpPr>
        <p:grpSpPr>
          <a:xfrm>
            <a:off x="9314240" y="1013664"/>
            <a:ext cx="8858947" cy="1585330"/>
            <a:chOff x="0" y="0"/>
            <a:chExt cx="8858946" cy="1585328"/>
          </a:xfrm>
        </p:grpSpPr>
        <p:sp>
          <p:nvSpPr>
            <p:cNvPr id="217" name="FROM EXCEL TO R"/>
            <p:cNvSpPr txBox="1"/>
            <p:nvPr/>
          </p:nvSpPr>
          <p:spPr>
            <a:xfrm>
              <a:off x="0" y="771919"/>
              <a:ext cx="8858947" cy="813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218" name="A COMPARISON"/>
            <p:cNvSpPr txBox="1"/>
            <p:nvPr/>
          </p:nvSpPr>
          <p:spPr>
            <a:xfrm>
              <a:off x="2523045" y="0"/>
              <a:ext cx="4401488" cy="3680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A COMPARISON</a:t>
              </a:r>
            </a:p>
          </p:txBody>
        </p:sp>
        <p:sp>
          <p:nvSpPr>
            <p:cNvPr id="219" name="Line"/>
            <p:cNvSpPr/>
            <p:nvPr/>
          </p:nvSpPr>
          <p:spPr>
            <a:xfrm>
              <a:off x="132227" y="164124"/>
              <a:ext cx="2022258" cy="1"/>
            </a:xfrm>
            <a:prstGeom prst="line">
              <a:avLst/>
            </a:prstGeom>
            <a:noFill/>
            <a:ln w="889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21" name="5"/>
          <p:cNvSpPr txBox="1"/>
          <p:nvPr/>
        </p:nvSpPr>
        <p:spPr>
          <a:xfrm>
            <a:off x="374649" y="13061950"/>
            <a:ext cx="413743" cy="128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5</a:t>
            </a:r>
          </a:p>
          <a:p>
            <a:pPr lvl="1"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2" name="Oval 7"/>
          <p:cNvSpPr/>
          <p:nvPr/>
        </p:nvSpPr>
        <p:spPr>
          <a:xfrm>
            <a:off x="16537857" y="6434562"/>
            <a:ext cx="2220632" cy="2223392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3" name="Oval 9"/>
          <p:cNvSpPr/>
          <p:nvPr/>
        </p:nvSpPr>
        <p:spPr>
          <a:xfrm>
            <a:off x="5964717" y="6434562"/>
            <a:ext cx="2223392" cy="2223392"/>
          </a:xfrm>
          <a:prstGeom prst="ellipse">
            <a:avLst/>
          </a:prstGeom>
          <a:solidFill>
            <a:srgbClr val="436C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4" name="Freeform 15"/>
          <p:cNvSpPr/>
          <p:nvPr/>
        </p:nvSpPr>
        <p:spPr>
          <a:xfrm>
            <a:off x="17646792" y="5058047"/>
            <a:ext cx="5957148" cy="3599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3971"/>
                </a:moveTo>
                <a:cubicBezTo>
                  <a:pt x="0" y="6393"/>
                  <a:pt x="0" y="6393"/>
                  <a:pt x="0" y="6393"/>
                </a:cubicBezTo>
                <a:cubicBezTo>
                  <a:pt x="2924" y="6393"/>
                  <a:pt x="5283" y="10204"/>
                  <a:pt x="5283" y="14929"/>
                </a:cubicBezTo>
                <a:cubicBezTo>
                  <a:pt x="5283" y="17629"/>
                  <a:pt x="4497" y="20012"/>
                  <a:pt x="3293" y="21600"/>
                </a:cubicBezTo>
                <a:cubicBezTo>
                  <a:pt x="19143" y="21600"/>
                  <a:pt x="19143" y="21600"/>
                  <a:pt x="19143" y="21600"/>
                </a:cubicBezTo>
                <a:cubicBezTo>
                  <a:pt x="20494" y="21600"/>
                  <a:pt x="21600" y="19813"/>
                  <a:pt x="21600" y="17629"/>
                </a:cubicBezTo>
                <a:cubicBezTo>
                  <a:pt x="21600" y="3971"/>
                  <a:pt x="21600" y="3971"/>
                  <a:pt x="21600" y="3971"/>
                </a:cubicBezTo>
                <a:cubicBezTo>
                  <a:pt x="21600" y="1747"/>
                  <a:pt x="20494" y="0"/>
                  <a:pt x="19143" y="0"/>
                </a:cubicBezTo>
                <a:cubicBezTo>
                  <a:pt x="2457" y="0"/>
                  <a:pt x="2457" y="0"/>
                  <a:pt x="2457" y="0"/>
                </a:cubicBezTo>
                <a:cubicBezTo>
                  <a:pt x="1106" y="0"/>
                  <a:pt x="0" y="1747"/>
                  <a:pt x="0" y="3971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5" name="Freeform 17"/>
          <p:cNvSpPr/>
          <p:nvPr/>
        </p:nvSpPr>
        <p:spPr>
          <a:xfrm>
            <a:off x="1119265" y="5058047"/>
            <a:ext cx="5957148" cy="3599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3971"/>
                </a:moveTo>
                <a:cubicBezTo>
                  <a:pt x="21600" y="6393"/>
                  <a:pt x="21600" y="6393"/>
                  <a:pt x="21600" y="6393"/>
                </a:cubicBezTo>
                <a:cubicBezTo>
                  <a:pt x="18676" y="6393"/>
                  <a:pt x="16317" y="10204"/>
                  <a:pt x="16317" y="14929"/>
                </a:cubicBezTo>
                <a:cubicBezTo>
                  <a:pt x="16317" y="17629"/>
                  <a:pt x="17103" y="20012"/>
                  <a:pt x="18307" y="21600"/>
                </a:cubicBezTo>
                <a:cubicBezTo>
                  <a:pt x="2457" y="21600"/>
                  <a:pt x="2457" y="21600"/>
                  <a:pt x="2457" y="21600"/>
                </a:cubicBezTo>
                <a:cubicBezTo>
                  <a:pt x="1106" y="21600"/>
                  <a:pt x="0" y="19813"/>
                  <a:pt x="0" y="17629"/>
                </a:cubicBezTo>
                <a:cubicBezTo>
                  <a:pt x="0" y="3971"/>
                  <a:pt x="0" y="3971"/>
                  <a:pt x="0" y="3971"/>
                </a:cubicBezTo>
                <a:cubicBezTo>
                  <a:pt x="0" y="1747"/>
                  <a:pt x="1106" y="0"/>
                  <a:pt x="2457" y="0"/>
                </a:cubicBezTo>
                <a:cubicBezTo>
                  <a:pt x="19143" y="0"/>
                  <a:pt x="19143" y="0"/>
                  <a:pt x="19143" y="0"/>
                </a:cubicBezTo>
                <a:cubicBezTo>
                  <a:pt x="20494" y="0"/>
                  <a:pt x="21600" y="1747"/>
                  <a:pt x="21600" y="3971"/>
                </a:cubicBezTo>
                <a:close/>
              </a:path>
            </a:pathLst>
          </a:custGeom>
          <a:solidFill>
            <a:srgbClr val="436C6E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229" name="Group"/>
          <p:cNvGrpSpPr/>
          <p:nvPr/>
        </p:nvGrpSpPr>
        <p:grpSpPr>
          <a:xfrm>
            <a:off x="16841623" y="6671938"/>
            <a:ext cx="1613099" cy="1652297"/>
            <a:chOff x="0" y="-28817"/>
            <a:chExt cx="1613098" cy="1652295"/>
          </a:xfrm>
        </p:grpSpPr>
        <p:sp>
          <p:nvSpPr>
            <p:cNvPr id="226" name="Oval"/>
            <p:cNvSpPr/>
            <p:nvPr/>
          </p:nvSpPr>
          <p:spPr>
            <a:xfrm>
              <a:off x="0" y="33156"/>
              <a:ext cx="1613099" cy="1590323"/>
            </a:xfrm>
            <a:prstGeom prst="ellipse">
              <a:avLst/>
            </a:prstGeom>
            <a:solidFill>
              <a:srgbClr val="D6D6D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27" name="Oval"/>
            <p:cNvSpPr/>
            <p:nvPr/>
          </p:nvSpPr>
          <p:spPr>
            <a:xfrm>
              <a:off x="356490" y="79327"/>
              <a:ext cx="900117" cy="530060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28" name="R"/>
            <p:cNvSpPr txBox="1"/>
            <p:nvPr/>
          </p:nvSpPr>
          <p:spPr>
            <a:xfrm>
              <a:off x="411583" y="-28818"/>
              <a:ext cx="1042556" cy="15821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9700">
                  <a:solidFill>
                    <a:srgbClr val="4578A4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10279341" y="4257248"/>
            <a:ext cx="3812619" cy="2724916"/>
            <a:chOff x="0" y="0"/>
            <a:chExt cx="3812617" cy="2724915"/>
          </a:xfrm>
        </p:grpSpPr>
        <p:grpSp>
          <p:nvGrpSpPr>
            <p:cNvPr id="239" name="Группа 2"/>
            <p:cNvGrpSpPr/>
            <p:nvPr/>
          </p:nvGrpSpPr>
          <p:grpSpPr>
            <a:xfrm>
              <a:off x="-1" y="-1"/>
              <a:ext cx="1854556" cy="2724917"/>
              <a:chOff x="0" y="0"/>
              <a:chExt cx="1854554" cy="2724915"/>
            </a:xfrm>
          </p:grpSpPr>
          <p:sp>
            <p:nvSpPr>
              <p:cNvPr id="230" name="Freeform 7"/>
              <p:cNvSpPr/>
              <p:nvPr/>
            </p:nvSpPr>
            <p:spPr>
              <a:xfrm>
                <a:off x="0" y="1469397"/>
                <a:ext cx="1291196" cy="12555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8" h="20820" extrusionOk="0">
                    <a:moveTo>
                      <a:pt x="14194" y="2027"/>
                    </a:moveTo>
                    <a:cubicBezTo>
                      <a:pt x="13577" y="0"/>
                      <a:pt x="13577" y="0"/>
                      <a:pt x="13577" y="0"/>
                    </a:cubicBezTo>
                    <a:cubicBezTo>
                      <a:pt x="8177" y="1559"/>
                      <a:pt x="8177" y="1559"/>
                      <a:pt x="8177" y="1559"/>
                    </a:cubicBezTo>
                    <a:cubicBezTo>
                      <a:pt x="0" y="20820"/>
                      <a:pt x="0" y="20820"/>
                      <a:pt x="0" y="20820"/>
                    </a:cubicBezTo>
                    <a:cubicBezTo>
                      <a:pt x="5169" y="19260"/>
                      <a:pt x="5169" y="19260"/>
                      <a:pt x="5169" y="19260"/>
                    </a:cubicBezTo>
                    <a:cubicBezTo>
                      <a:pt x="5709" y="18481"/>
                      <a:pt x="5709" y="18481"/>
                      <a:pt x="5709" y="18481"/>
                    </a:cubicBezTo>
                    <a:cubicBezTo>
                      <a:pt x="2931" y="18559"/>
                      <a:pt x="2931" y="18559"/>
                      <a:pt x="2931" y="18559"/>
                    </a:cubicBezTo>
                    <a:cubicBezTo>
                      <a:pt x="11571" y="4990"/>
                      <a:pt x="11571" y="4990"/>
                      <a:pt x="11571" y="4990"/>
                    </a:cubicBezTo>
                    <a:cubicBezTo>
                      <a:pt x="17897" y="3821"/>
                      <a:pt x="17897" y="3821"/>
                      <a:pt x="17897" y="3821"/>
                    </a:cubicBezTo>
                    <a:cubicBezTo>
                      <a:pt x="15429" y="13646"/>
                      <a:pt x="15429" y="13646"/>
                      <a:pt x="15429" y="13646"/>
                    </a:cubicBezTo>
                    <a:cubicBezTo>
                      <a:pt x="19980" y="11619"/>
                      <a:pt x="19980" y="11619"/>
                      <a:pt x="19980" y="11619"/>
                    </a:cubicBezTo>
                    <a:cubicBezTo>
                      <a:pt x="20366" y="10683"/>
                      <a:pt x="20366" y="10683"/>
                      <a:pt x="20366" y="10683"/>
                    </a:cubicBezTo>
                    <a:cubicBezTo>
                      <a:pt x="18360" y="10761"/>
                      <a:pt x="18360" y="10761"/>
                      <a:pt x="18360" y="10761"/>
                    </a:cubicBezTo>
                    <a:cubicBezTo>
                      <a:pt x="20983" y="2183"/>
                      <a:pt x="20983" y="2183"/>
                      <a:pt x="20983" y="2183"/>
                    </a:cubicBezTo>
                    <a:cubicBezTo>
                      <a:pt x="20983" y="2183"/>
                      <a:pt x="20983" y="2183"/>
                      <a:pt x="20983" y="2183"/>
                    </a:cubicBezTo>
                    <a:cubicBezTo>
                      <a:pt x="20983" y="1949"/>
                      <a:pt x="21060" y="1715"/>
                      <a:pt x="21137" y="1559"/>
                    </a:cubicBezTo>
                    <a:cubicBezTo>
                      <a:pt x="21600" y="-780"/>
                      <a:pt x="14194" y="2027"/>
                      <a:pt x="14194" y="2027"/>
                    </a:cubicBezTo>
                    <a:close/>
                  </a:path>
                </a:pathLst>
              </a:custGeom>
              <a:solidFill>
                <a:srgbClr val="2C2D2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1" name="Freeform 95"/>
              <p:cNvSpPr/>
              <p:nvPr/>
            </p:nvSpPr>
            <p:spPr>
              <a:xfrm>
                <a:off x="88975" y="1060268"/>
                <a:ext cx="166325" cy="1894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16" h="20673" extrusionOk="0">
                    <a:moveTo>
                      <a:pt x="21216" y="5143"/>
                    </a:moveTo>
                    <a:cubicBezTo>
                      <a:pt x="15216" y="11314"/>
                      <a:pt x="15216" y="11314"/>
                      <a:pt x="15216" y="11314"/>
                    </a:cubicBezTo>
                    <a:cubicBezTo>
                      <a:pt x="14616" y="11829"/>
                      <a:pt x="14616" y="12343"/>
                      <a:pt x="14616" y="13371"/>
                    </a:cubicBezTo>
                    <a:cubicBezTo>
                      <a:pt x="13416" y="16457"/>
                      <a:pt x="13416" y="16457"/>
                      <a:pt x="13416" y="16457"/>
                    </a:cubicBezTo>
                    <a:cubicBezTo>
                      <a:pt x="12816" y="18000"/>
                      <a:pt x="11616" y="18514"/>
                      <a:pt x="10416" y="19543"/>
                    </a:cubicBezTo>
                    <a:cubicBezTo>
                      <a:pt x="8616" y="20057"/>
                      <a:pt x="8616" y="20057"/>
                      <a:pt x="8616" y="20057"/>
                    </a:cubicBezTo>
                    <a:cubicBezTo>
                      <a:pt x="5616" y="21600"/>
                      <a:pt x="2016" y="20057"/>
                      <a:pt x="1416" y="17486"/>
                    </a:cubicBezTo>
                    <a:cubicBezTo>
                      <a:pt x="216" y="15429"/>
                      <a:pt x="216" y="15429"/>
                      <a:pt x="216" y="15429"/>
                    </a:cubicBezTo>
                    <a:cubicBezTo>
                      <a:pt x="-384" y="13371"/>
                      <a:pt x="216" y="9771"/>
                      <a:pt x="2616" y="8229"/>
                    </a:cubicBezTo>
                    <a:cubicBezTo>
                      <a:pt x="8016" y="6171"/>
                      <a:pt x="8016" y="6171"/>
                      <a:pt x="8016" y="6171"/>
                    </a:cubicBezTo>
                    <a:cubicBezTo>
                      <a:pt x="8616" y="5657"/>
                      <a:pt x="9216" y="5657"/>
                      <a:pt x="9216" y="5143"/>
                    </a:cubicBezTo>
                    <a:cubicBezTo>
                      <a:pt x="16416" y="0"/>
                      <a:pt x="16416" y="0"/>
                      <a:pt x="16416" y="0"/>
                    </a:cubicBezTo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2" name="Freeform 96"/>
              <p:cNvSpPr/>
              <p:nvPr/>
            </p:nvSpPr>
            <p:spPr>
              <a:xfrm>
                <a:off x="173962" y="760683"/>
                <a:ext cx="795130" cy="3933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75" h="21600" extrusionOk="0">
                    <a:moveTo>
                      <a:pt x="21475" y="7971"/>
                    </a:moveTo>
                    <a:cubicBezTo>
                      <a:pt x="21475" y="7971"/>
                      <a:pt x="14233" y="3857"/>
                      <a:pt x="1654" y="21600"/>
                    </a:cubicBezTo>
                    <a:cubicBezTo>
                      <a:pt x="-125" y="18000"/>
                      <a:pt x="2" y="17229"/>
                      <a:pt x="2" y="17229"/>
                    </a:cubicBezTo>
                    <a:cubicBezTo>
                      <a:pt x="2" y="17229"/>
                      <a:pt x="6863" y="0"/>
                      <a:pt x="18934" y="0"/>
                    </a:cubicBezTo>
                    <a:lnTo>
                      <a:pt x="21475" y="7971"/>
                    </a:lnTo>
                    <a:close/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3" name="Freeform 97"/>
              <p:cNvSpPr/>
              <p:nvPr/>
            </p:nvSpPr>
            <p:spPr>
              <a:xfrm>
                <a:off x="500175" y="760006"/>
                <a:ext cx="551866" cy="8559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599" h="19880" extrusionOk="0">
                    <a:moveTo>
                      <a:pt x="0" y="18659"/>
                    </a:moveTo>
                    <a:cubicBezTo>
                      <a:pt x="0" y="18659"/>
                      <a:pt x="4650" y="6550"/>
                      <a:pt x="5550" y="2841"/>
                    </a:cubicBezTo>
                    <a:cubicBezTo>
                      <a:pt x="6300" y="332"/>
                      <a:pt x="9750" y="-650"/>
                      <a:pt x="15750" y="441"/>
                    </a:cubicBezTo>
                    <a:cubicBezTo>
                      <a:pt x="21600" y="1641"/>
                      <a:pt x="11700" y="19314"/>
                      <a:pt x="11700" y="19314"/>
                    </a:cubicBezTo>
                    <a:cubicBezTo>
                      <a:pt x="11700" y="19314"/>
                      <a:pt x="5400" y="20950"/>
                      <a:pt x="0" y="18659"/>
                    </a:cubicBezTo>
                    <a:close/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4" name="Freeform 98"/>
              <p:cNvSpPr/>
              <p:nvPr/>
            </p:nvSpPr>
            <p:spPr>
              <a:xfrm>
                <a:off x="1622966" y="970386"/>
                <a:ext cx="231589" cy="1836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72" h="18348" extrusionOk="0">
                    <a:moveTo>
                      <a:pt x="13553" y="16470"/>
                    </a:moveTo>
                    <a:cubicBezTo>
                      <a:pt x="17788" y="17409"/>
                      <a:pt x="21600" y="14591"/>
                      <a:pt x="20753" y="11305"/>
                    </a:cubicBezTo>
                    <a:cubicBezTo>
                      <a:pt x="20329" y="8018"/>
                      <a:pt x="17788" y="4731"/>
                      <a:pt x="16094" y="1913"/>
                    </a:cubicBezTo>
                    <a:cubicBezTo>
                      <a:pt x="12706" y="-3252"/>
                      <a:pt x="5929" y="3322"/>
                      <a:pt x="5082" y="6609"/>
                    </a:cubicBezTo>
                    <a:cubicBezTo>
                      <a:pt x="4235" y="9426"/>
                      <a:pt x="0" y="11305"/>
                      <a:pt x="0" y="11305"/>
                    </a:cubicBezTo>
                    <a:cubicBezTo>
                      <a:pt x="3388" y="18348"/>
                      <a:pt x="3388" y="18348"/>
                      <a:pt x="3388" y="18348"/>
                    </a:cubicBezTo>
                    <a:cubicBezTo>
                      <a:pt x="3388" y="18348"/>
                      <a:pt x="5929" y="16939"/>
                      <a:pt x="7624" y="16470"/>
                    </a:cubicBezTo>
                    <a:cubicBezTo>
                      <a:pt x="7624" y="16470"/>
                      <a:pt x="9318" y="15061"/>
                      <a:pt x="13553" y="16470"/>
                    </a:cubicBezTo>
                    <a:close/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5" name="Freeform 99"/>
              <p:cNvSpPr/>
              <p:nvPr/>
            </p:nvSpPr>
            <p:spPr>
              <a:xfrm>
                <a:off x="869841" y="896147"/>
                <a:ext cx="180008" cy="4142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657" h="21600" extrusionOk="0">
                    <a:moveTo>
                      <a:pt x="984" y="0"/>
                    </a:moveTo>
                    <a:cubicBezTo>
                      <a:pt x="-2943" y="12273"/>
                      <a:pt x="5893" y="18900"/>
                      <a:pt x="9821" y="21600"/>
                    </a:cubicBezTo>
                    <a:cubicBezTo>
                      <a:pt x="13748" y="15709"/>
                      <a:pt x="17184" y="9082"/>
                      <a:pt x="18657" y="3682"/>
                    </a:cubicBezTo>
                    <a:cubicBezTo>
                      <a:pt x="14730" y="1227"/>
                      <a:pt x="9330" y="491"/>
                      <a:pt x="984" y="0"/>
                    </a:cubicBezTo>
                    <a:close/>
                  </a:path>
                </a:pathLst>
              </a:custGeom>
              <a:solidFill>
                <a:srgbClr val="2B474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6" name="Freeform 100"/>
              <p:cNvSpPr/>
              <p:nvPr/>
            </p:nvSpPr>
            <p:spPr>
              <a:xfrm>
                <a:off x="880517" y="867492"/>
                <a:ext cx="799762" cy="3931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3359" extrusionOk="0">
                    <a:moveTo>
                      <a:pt x="4574" y="0"/>
                    </a:moveTo>
                    <a:cubicBezTo>
                      <a:pt x="4574" y="0"/>
                      <a:pt x="5718" y="15520"/>
                      <a:pt x="19948" y="6400"/>
                    </a:cubicBezTo>
                    <a:cubicBezTo>
                      <a:pt x="21473" y="8480"/>
                      <a:pt x="21600" y="10240"/>
                      <a:pt x="21600" y="10240"/>
                    </a:cubicBezTo>
                    <a:cubicBezTo>
                      <a:pt x="21600" y="10240"/>
                      <a:pt x="3049" y="21600"/>
                      <a:pt x="0" y="960"/>
                    </a:cubicBezTo>
                  </a:path>
                </a:pathLst>
              </a:custGeom>
              <a:solidFill>
                <a:srgbClr val="436C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7" name="Freeform 101"/>
              <p:cNvSpPr/>
              <p:nvPr/>
            </p:nvSpPr>
            <p:spPr>
              <a:xfrm>
                <a:off x="772717" y="92618"/>
                <a:ext cx="507517" cy="6243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8" h="20065" extrusionOk="0">
                    <a:moveTo>
                      <a:pt x="7198" y="19827"/>
                    </a:moveTo>
                    <a:cubicBezTo>
                      <a:pt x="7198" y="19827"/>
                      <a:pt x="7198" y="19827"/>
                      <a:pt x="7198" y="19827"/>
                    </a:cubicBezTo>
                    <a:cubicBezTo>
                      <a:pt x="3375" y="19071"/>
                      <a:pt x="699" y="16655"/>
                      <a:pt x="125" y="13785"/>
                    </a:cubicBezTo>
                    <a:cubicBezTo>
                      <a:pt x="-66" y="12878"/>
                      <a:pt x="-66" y="11821"/>
                      <a:pt x="316" y="10915"/>
                    </a:cubicBezTo>
                    <a:cubicBezTo>
                      <a:pt x="2037" y="5628"/>
                      <a:pt x="2037" y="5628"/>
                      <a:pt x="2037" y="5628"/>
                    </a:cubicBezTo>
                    <a:cubicBezTo>
                      <a:pt x="3184" y="1701"/>
                      <a:pt x="8345" y="-716"/>
                      <a:pt x="13315" y="190"/>
                    </a:cubicBezTo>
                    <a:cubicBezTo>
                      <a:pt x="13315" y="190"/>
                      <a:pt x="13315" y="190"/>
                      <a:pt x="13315" y="190"/>
                    </a:cubicBezTo>
                    <a:cubicBezTo>
                      <a:pt x="18476" y="1097"/>
                      <a:pt x="21534" y="5326"/>
                      <a:pt x="20387" y="9102"/>
                    </a:cubicBezTo>
                    <a:cubicBezTo>
                      <a:pt x="18667" y="14389"/>
                      <a:pt x="18667" y="14389"/>
                      <a:pt x="18667" y="14389"/>
                    </a:cubicBezTo>
                    <a:cubicBezTo>
                      <a:pt x="17520" y="18316"/>
                      <a:pt x="12359" y="20884"/>
                      <a:pt x="7198" y="19827"/>
                    </a:cubicBezTo>
                    <a:close/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38" name="Freeform 102"/>
              <p:cNvSpPr/>
              <p:nvPr/>
            </p:nvSpPr>
            <p:spPr>
              <a:xfrm>
                <a:off x="653876" y="0"/>
                <a:ext cx="651018" cy="5809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6" h="21600" extrusionOk="0">
                    <a:moveTo>
                      <a:pt x="21445" y="12019"/>
                    </a:moveTo>
                    <a:cubicBezTo>
                      <a:pt x="21600" y="11497"/>
                      <a:pt x="21445" y="10452"/>
                      <a:pt x="21134" y="9406"/>
                    </a:cubicBezTo>
                    <a:cubicBezTo>
                      <a:pt x="20823" y="7839"/>
                      <a:pt x="19891" y="5923"/>
                      <a:pt x="18026" y="4529"/>
                    </a:cubicBezTo>
                    <a:cubicBezTo>
                      <a:pt x="18026" y="4355"/>
                      <a:pt x="18026" y="4355"/>
                      <a:pt x="18026" y="4355"/>
                    </a:cubicBezTo>
                    <a:cubicBezTo>
                      <a:pt x="17871" y="4355"/>
                      <a:pt x="17871" y="4355"/>
                      <a:pt x="17871" y="4355"/>
                    </a:cubicBezTo>
                    <a:cubicBezTo>
                      <a:pt x="17249" y="4006"/>
                      <a:pt x="16783" y="3484"/>
                      <a:pt x="16006" y="3135"/>
                    </a:cubicBezTo>
                    <a:cubicBezTo>
                      <a:pt x="16006" y="3135"/>
                      <a:pt x="16006" y="3135"/>
                      <a:pt x="16006" y="3135"/>
                    </a:cubicBezTo>
                    <a:cubicBezTo>
                      <a:pt x="14296" y="2439"/>
                      <a:pt x="12121" y="2090"/>
                      <a:pt x="9168" y="2265"/>
                    </a:cubicBezTo>
                    <a:cubicBezTo>
                      <a:pt x="10256" y="1568"/>
                      <a:pt x="11810" y="1568"/>
                      <a:pt x="13519" y="1916"/>
                    </a:cubicBezTo>
                    <a:cubicBezTo>
                      <a:pt x="11810" y="1219"/>
                      <a:pt x="10412" y="1219"/>
                      <a:pt x="9479" y="1394"/>
                    </a:cubicBezTo>
                    <a:cubicBezTo>
                      <a:pt x="10567" y="871"/>
                      <a:pt x="11655" y="871"/>
                      <a:pt x="11655" y="871"/>
                    </a:cubicBezTo>
                    <a:cubicBezTo>
                      <a:pt x="11655" y="871"/>
                      <a:pt x="8081" y="174"/>
                      <a:pt x="6993" y="2961"/>
                    </a:cubicBezTo>
                    <a:cubicBezTo>
                      <a:pt x="6527" y="1568"/>
                      <a:pt x="6527" y="0"/>
                      <a:pt x="6527" y="0"/>
                    </a:cubicBezTo>
                    <a:cubicBezTo>
                      <a:pt x="6527" y="0"/>
                      <a:pt x="5905" y="1568"/>
                      <a:pt x="6060" y="3310"/>
                    </a:cubicBezTo>
                    <a:cubicBezTo>
                      <a:pt x="4817" y="1742"/>
                      <a:pt x="3263" y="1394"/>
                      <a:pt x="3263" y="1394"/>
                    </a:cubicBezTo>
                    <a:cubicBezTo>
                      <a:pt x="3263" y="1394"/>
                      <a:pt x="4506" y="2439"/>
                      <a:pt x="4351" y="3484"/>
                    </a:cubicBezTo>
                    <a:cubicBezTo>
                      <a:pt x="2020" y="4006"/>
                      <a:pt x="1554" y="5226"/>
                      <a:pt x="1554" y="5226"/>
                    </a:cubicBezTo>
                    <a:cubicBezTo>
                      <a:pt x="1554" y="5226"/>
                      <a:pt x="2486" y="5052"/>
                      <a:pt x="3574" y="4877"/>
                    </a:cubicBezTo>
                    <a:cubicBezTo>
                      <a:pt x="2642" y="5574"/>
                      <a:pt x="1243" y="7142"/>
                      <a:pt x="622" y="10277"/>
                    </a:cubicBezTo>
                    <a:cubicBezTo>
                      <a:pt x="1554" y="7665"/>
                      <a:pt x="2020" y="7665"/>
                      <a:pt x="2020" y="7665"/>
                    </a:cubicBezTo>
                    <a:cubicBezTo>
                      <a:pt x="2020" y="7665"/>
                      <a:pt x="155" y="10277"/>
                      <a:pt x="0" y="14458"/>
                    </a:cubicBezTo>
                    <a:cubicBezTo>
                      <a:pt x="466" y="11671"/>
                      <a:pt x="932" y="11671"/>
                      <a:pt x="932" y="11671"/>
                    </a:cubicBezTo>
                    <a:cubicBezTo>
                      <a:pt x="311" y="14284"/>
                      <a:pt x="777" y="18987"/>
                      <a:pt x="4506" y="21600"/>
                    </a:cubicBezTo>
                    <a:cubicBezTo>
                      <a:pt x="4040" y="18987"/>
                      <a:pt x="6060" y="15155"/>
                      <a:pt x="7148" y="14458"/>
                    </a:cubicBezTo>
                    <a:cubicBezTo>
                      <a:pt x="4196" y="9058"/>
                      <a:pt x="11344" y="7490"/>
                      <a:pt x="10722" y="12716"/>
                    </a:cubicBezTo>
                    <a:cubicBezTo>
                      <a:pt x="11965" y="10800"/>
                      <a:pt x="18337" y="9058"/>
                      <a:pt x="21134" y="13239"/>
                    </a:cubicBezTo>
                    <a:cubicBezTo>
                      <a:pt x="21289" y="12890"/>
                      <a:pt x="21289" y="12542"/>
                      <a:pt x="21445" y="12019"/>
                    </a:cubicBezTo>
                    <a:close/>
                  </a:path>
                </a:pathLst>
              </a:custGeom>
              <a:solidFill>
                <a:srgbClr val="3F3F3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</p:grpSp>
        <p:grpSp>
          <p:nvGrpSpPr>
            <p:cNvPr id="249" name="Группа 2"/>
            <p:cNvGrpSpPr/>
            <p:nvPr/>
          </p:nvGrpSpPr>
          <p:grpSpPr>
            <a:xfrm flipH="1">
              <a:off x="1958063" y="-1"/>
              <a:ext cx="1854555" cy="2724917"/>
              <a:chOff x="0" y="0"/>
              <a:chExt cx="1854554" cy="2724915"/>
            </a:xfrm>
          </p:grpSpPr>
          <p:sp>
            <p:nvSpPr>
              <p:cNvPr id="240" name="Freeform 7"/>
              <p:cNvSpPr/>
              <p:nvPr/>
            </p:nvSpPr>
            <p:spPr>
              <a:xfrm>
                <a:off x="0" y="1469397"/>
                <a:ext cx="1291196" cy="12555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8" h="20820" extrusionOk="0">
                    <a:moveTo>
                      <a:pt x="14194" y="2027"/>
                    </a:moveTo>
                    <a:cubicBezTo>
                      <a:pt x="13577" y="0"/>
                      <a:pt x="13577" y="0"/>
                      <a:pt x="13577" y="0"/>
                    </a:cubicBezTo>
                    <a:cubicBezTo>
                      <a:pt x="8177" y="1559"/>
                      <a:pt x="8177" y="1559"/>
                      <a:pt x="8177" y="1559"/>
                    </a:cubicBezTo>
                    <a:cubicBezTo>
                      <a:pt x="0" y="20820"/>
                      <a:pt x="0" y="20820"/>
                      <a:pt x="0" y="20820"/>
                    </a:cubicBezTo>
                    <a:cubicBezTo>
                      <a:pt x="5169" y="19260"/>
                      <a:pt x="5169" y="19260"/>
                      <a:pt x="5169" y="19260"/>
                    </a:cubicBezTo>
                    <a:cubicBezTo>
                      <a:pt x="5709" y="18481"/>
                      <a:pt x="5709" y="18481"/>
                      <a:pt x="5709" y="18481"/>
                    </a:cubicBezTo>
                    <a:cubicBezTo>
                      <a:pt x="2931" y="18559"/>
                      <a:pt x="2931" y="18559"/>
                      <a:pt x="2931" y="18559"/>
                    </a:cubicBezTo>
                    <a:cubicBezTo>
                      <a:pt x="11571" y="4990"/>
                      <a:pt x="11571" y="4990"/>
                      <a:pt x="11571" y="4990"/>
                    </a:cubicBezTo>
                    <a:cubicBezTo>
                      <a:pt x="17897" y="3821"/>
                      <a:pt x="17897" y="3821"/>
                      <a:pt x="17897" y="3821"/>
                    </a:cubicBezTo>
                    <a:cubicBezTo>
                      <a:pt x="15429" y="13646"/>
                      <a:pt x="15429" y="13646"/>
                      <a:pt x="15429" y="13646"/>
                    </a:cubicBezTo>
                    <a:cubicBezTo>
                      <a:pt x="19980" y="11619"/>
                      <a:pt x="19980" y="11619"/>
                      <a:pt x="19980" y="11619"/>
                    </a:cubicBezTo>
                    <a:cubicBezTo>
                      <a:pt x="20366" y="10683"/>
                      <a:pt x="20366" y="10683"/>
                      <a:pt x="20366" y="10683"/>
                    </a:cubicBezTo>
                    <a:cubicBezTo>
                      <a:pt x="18360" y="10761"/>
                      <a:pt x="18360" y="10761"/>
                      <a:pt x="18360" y="10761"/>
                    </a:cubicBezTo>
                    <a:cubicBezTo>
                      <a:pt x="20983" y="2183"/>
                      <a:pt x="20983" y="2183"/>
                      <a:pt x="20983" y="2183"/>
                    </a:cubicBezTo>
                    <a:cubicBezTo>
                      <a:pt x="20983" y="2183"/>
                      <a:pt x="20983" y="2183"/>
                      <a:pt x="20983" y="2183"/>
                    </a:cubicBezTo>
                    <a:cubicBezTo>
                      <a:pt x="20983" y="1949"/>
                      <a:pt x="21060" y="1715"/>
                      <a:pt x="21137" y="1559"/>
                    </a:cubicBezTo>
                    <a:cubicBezTo>
                      <a:pt x="21600" y="-780"/>
                      <a:pt x="14194" y="2027"/>
                      <a:pt x="14194" y="2027"/>
                    </a:cubicBezTo>
                    <a:close/>
                  </a:path>
                </a:pathLst>
              </a:custGeom>
              <a:solidFill>
                <a:srgbClr val="2C2D2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1" name="Freeform 95"/>
              <p:cNvSpPr/>
              <p:nvPr/>
            </p:nvSpPr>
            <p:spPr>
              <a:xfrm>
                <a:off x="88975" y="1060268"/>
                <a:ext cx="166325" cy="1894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16" h="20673" extrusionOk="0">
                    <a:moveTo>
                      <a:pt x="21216" y="5143"/>
                    </a:moveTo>
                    <a:cubicBezTo>
                      <a:pt x="15216" y="11314"/>
                      <a:pt x="15216" y="11314"/>
                      <a:pt x="15216" y="11314"/>
                    </a:cubicBezTo>
                    <a:cubicBezTo>
                      <a:pt x="14616" y="11829"/>
                      <a:pt x="14616" y="12343"/>
                      <a:pt x="14616" y="13371"/>
                    </a:cubicBezTo>
                    <a:cubicBezTo>
                      <a:pt x="13416" y="16457"/>
                      <a:pt x="13416" y="16457"/>
                      <a:pt x="13416" y="16457"/>
                    </a:cubicBezTo>
                    <a:cubicBezTo>
                      <a:pt x="12816" y="18000"/>
                      <a:pt x="11616" y="18514"/>
                      <a:pt x="10416" y="19543"/>
                    </a:cubicBezTo>
                    <a:cubicBezTo>
                      <a:pt x="8616" y="20057"/>
                      <a:pt x="8616" y="20057"/>
                      <a:pt x="8616" y="20057"/>
                    </a:cubicBezTo>
                    <a:cubicBezTo>
                      <a:pt x="5616" y="21600"/>
                      <a:pt x="2016" y="20057"/>
                      <a:pt x="1416" y="17486"/>
                    </a:cubicBezTo>
                    <a:cubicBezTo>
                      <a:pt x="216" y="15429"/>
                      <a:pt x="216" y="15429"/>
                      <a:pt x="216" y="15429"/>
                    </a:cubicBezTo>
                    <a:cubicBezTo>
                      <a:pt x="-384" y="13371"/>
                      <a:pt x="216" y="9771"/>
                      <a:pt x="2616" y="8229"/>
                    </a:cubicBezTo>
                    <a:cubicBezTo>
                      <a:pt x="8016" y="6171"/>
                      <a:pt x="8016" y="6171"/>
                      <a:pt x="8016" y="6171"/>
                    </a:cubicBezTo>
                    <a:cubicBezTo>
                      <a:pt x="8616" y="5657"/>
                      <a:pt x="9216" y="5657"/>
                      <a:pt x="9216" y="5143"/>
                    </a:cubicBezTo>
                    <a:cubicBezTo>
                      <a:pt x="16416" y="0"/>
                      <a:pt x="16416" y="0"/>
                      <a:pt x="16416" y="0"/>
                    </a:cubicBezTo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2" name="Freeform 96"/>
              <p:cNvSpPr/>
              <p:nvPr/>
            </p:nvSpPr>
            <p:spPr>
              <a:xfrm>
                <a:off x="173962" y="760683"/>
                <a:ext cx="795130" cy="3933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75" h="21600" extrusionOk="0">
                    <a:moveTo>
                      <a:pt x="21475" y="7971"/>
                    </a:moveTo>
                    <a:cubicBezTo>
                      <a:pt x="21475" y="7971"/>
                      <a:pt x="14233" y="3857"/>
                      <a:pt x="1654" y="21600"/>
                    </a:cubicBezTo>
                    <a:cubicBezTo>
                      <a:pt x="-125" y="18000"/>
                      <a:pt x="2" y="17229"/>
                      <a:pt x="2" y="17229"/>
                    </a:cubicBezTo>
                    <a:cubicBezTo>
                      <a:pt x="2" y="17229"/>
                      <a:pt x="6863" y="0"/>
                      <a:pt x="18934" y="0"/>
                    </a:cubicBezTo>
                    <a:lnTo>
                      <a:pt x="21475" y="7971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3" name="Freeform 97"/>
              <p:cNvSpPr/>
              <p:nvPr/>
            </p:nvSpPr>
            <p:spPr>
              <a:xfrm>
                <a:off x="500175" y="760006"/>
                <a:ext cx="551866" cy="8559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599" h="19880" extrusionOk="0">
                    <a:moveTo>
                      <a:pt x="0" y="18659"/>
                    </a:moveTo>
                    <a:cubicBezTo>
                      <a:pt x="0" y="18659"/>
                      <a:pt x="4650" y="6550"/>
                      <a:pt x="5550" y="2841"/>
                    </a:cubicBezTo>
                    <a:cubicBezTo>
                      <a:pt x="6300" y="332"/>
                      <a:pt x="9750" y="-650"/>
                      <a:pt x="15750" y="441"/>
                    </a:cubicBezTo>
                    <a:cubicBezTo>
                      <a:pt x="21600" y="1641"/>
                      <a:pt x="11700" y="19314"/>
                      <a:pt x="11700" y="19314"/>
                    </a:cubicBezTo>
                    <a:cubicBezTo>
                      <a:pt x="11700" y="19314"/>
                      <a:pt x="5400" y="20950"/>
                      <a:pt x="0" y="18659"/>
                    </a:cubicBez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4" name="Freeform 98"/>
              <p:cNvSpPr/>
              <p:nvPr/>
            </p:nvSpPr>
            <p:spPr>
              <a:xfrm>
                <a:off x="1622966" y="970386"/>
                <a:ext cx="231589" cy="1836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72" h="18348" extrusionOk="0">
                    <a:moveTo>
                      <a:pt x="13553" y="16470"/>
                    </a:moveTo>
                    <a:cubicBezTo>
                      <a:pt x="17788" y="17409"/>
                      <a:pt x="21600" y="14591"/>
                      <a:pt x="20753" y="11305"/>
                    </a:cubicBezTo>
                    <a:cubicBezTo>
                      <a:pt x="20329" y="8018"/>
                      <a:pt x="17788" y="4731"/>
                      <a:pt x="16094" y="1913"/>
                    </a:cubicBezTo>
                    <a:cubicBezTo>
                      <a:pt x="12706" y="-3252"/>
                      <a:pt x="5929" y="3322"/>
                      <a:pt x="5082" y="6609"/>
                    </a:cubicBezTo>
                    <a:cubicBezTo>
                      <a:pt x="4235" y="9426"/>
                      <a:pt x="0" y="11305"/>
                      <a:pt x="0" y="11305"/>
                    </a:cubicBezTo>
                    <a:cubicBezTo>
                      <a:pt x="3388" y="18348"/>
                      <a:pt x="3388" y="18348"/>
                      <a:pt x="3388" y="18348"/>
                    </a:cubicBezTo>
                    <a:cubicBezTo>
                      <a:pt x="3388" y="18348"/>
                      <a:pt x="5929" y="16939"/>
                      <a:pt x="7624" y="16470"/>
                    </a:cubicBezTo>
                    <a:cubicBezTo>
                      <a:pt x="7624" y="16470"/>
                      <a:pt x="9318" y="15061"/>
                      <a:pt x="13553" y="16470"/>
                    </a:cubicBezTo>
                    <a:close/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5" name="Freeform 99"/>
              <p:cNvSpPr/>
              <p:nvPr/>
            </p:nvSpPr>
            <p:spPr>
              <a:xfrm>
                <a:off x="869841" y="896147"/>
                <a:ext cx="180008" cy="4142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657" h="21600" extrusionOk="0">
                    <a:moveTo>
                      <a:pt x="984" y="0"/>
                    </a:moveTo>
                    <a:cubicBezTo>
                      <a:pt x="-2943" y="12273"/>
                      <a:pt x="5893" y="18900"/>
                      <a:pt x="9821" y="21600"/>
                    </a:cubicBezTo>
                    <a:cubicBezTo>
                      <a:pt x="13748" y="15709"/>
                      <a:pt x="17184" y="9082"/>
                      <a:pt x="18657" y="3682"/>
                    </a:cubicBezTo>
                    <a:cubicBezTo>
                      <a:pt x="14730" y="1227"/>
                      <a:pt x="9330" y="491"/>
                      <a:pt x="984" y="0"/>
                    </a:cubicBezTo>
                    <a:close/>
                  </a:path>
                </a:pathLst>
              </a:custGeom>
              <a:solidFill>
                <a:srgbClr val="576D8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6" name="Freeform 100"/>
              <p:cNvSpPr/>
              <p:nvPr/>
            </p:nvSpPr>
            <p:spPr>
              <a:xfrm>
                <a:off x="880517" y="867492"/>
                <a:ext cx="799762" cy="3931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3359" extrusionOk="0">
                    <a:moveTo>
                      <a:pt x="4574" y="0"/>
                    </a:moveTo>
                    <a:cubicBezTo>
                      <a:pt x="4574" y="0"/>
                      <a:pt x="5718" y="15520"/>
                      <a:pt x="19948" y="6400"/>
                    </a:cubicBezTo>
                    <a:cubicBezTo>
                      <a:pt x="21473" y="8480"/>
                      <a:pt x="21600" y="10240"/>
                      <a:pt x="21600" y="10240"/>
                    </a:cubicBezTo>
                    <a:cubicBezTo>
                      <a:pt x="21600" y="10240"/>
                      <a:pt x="3049" y="21600"/>
                      <a:pt x="0" y="960"/>
                    </a:cubicBezTo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7" name="Freeform 101"/>
              <p:cNvSpPr/>
              <p:nvPr/>
            </p:nvSpPr>
            <p:spPr>
              <a:xfrm>
                <a:off x="772717" y="92618"/>
                <a:ext cx="507517" cy="6243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8" h="20065" extrusionOk="0">
                    <a:moveTo>
                      <a:pt x="7198" y="19827"/>
                    </a:moveTo>
                    <a:cubicBezTo>
                      <a:pt x="7198" y="19827"/>
                      <a:pt x="7198" y="19827"/>
                      <a:pt x="7198" y="19827"/>
                    </a:cubicBezTo>
                    <a:cubicBezTo>
                      <a:pt x="3375" y="19071"/>
                      <a:pt x="699" y="16655"/>
                      <a:pt x="125" y="13785"/>
                    </a:cubicBezTo>
                    <a:cubicBezTo>
                      <a:pt x="-66" y="12878"/>
                      <a:pt x="-66" y="11821"/>
                      <a:pt x="316" y="10915"/>
                    </a:cubicBezTo>
                    <a:cubicBezTo>
                      <a:pt x="2037" y="5628"/>
                      <a:pt x="2037" y="5628"/>
                      <a:pt x="2037" y="5628"/>
                    </a:cubicBezTo>
                    <a:cubicBezTo>
                      <a:pt x="3184" y="1701"/>
                      <a:pt x="8345" y="-716"/>
                      <a:pt x="13315" y="190"/>
                    </a:cubicBezTo>
                    <a:cubicBezTo>
                      <a:pt x="13315" y="190"/>
                      <a:pt x="13315" y="190"/>
                      <a:pt x="13315" y="190"/>
                    </a:cubicBezTo>
                    <a:cubicBezTo>
                      <a:pt x="18476" y="1097"/>
                      <a:pt x="21534" y="5326"/>
                      <a:pt x="20387" y="9102"/>
                    </a:cubicBezTo>
                    <a:cubicBezTo>
                      <a:pt x="18667" y="14389"/>
                      <a:pt x="18667" y="14389"/>
                      <a:pt x="18667" y="14389"/>
                    </a:cubicBezTo>
                    <a:cubicBezTo>
                      <a:pt x="17520" y="18316"/>
                      <a:pt x="12359" y="20884"/>
                      <a:pt x="7198" y="19827"/>
                    </a:cubicBezTo>
                    <a:close/>
                  </a:path>
                </a:pathLst>
              </a:custGeom>
              <a:solidFill>
                <a:srgbClr val="D5D6D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  <p:sp>
            <p:nvSpPr>
              <p:cNvPr id="248" name="Freeform 102"/>
              <p:cNvSpPr/>
              <p:nvPr/>
            </p:nvSpPr>
            <p:spPr>
              <a:xfrm>
                <a:off x="653876" y="0"/>
                <a:ext cx="651018" cy="5809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6" h="21600" extrusionOk="0">
                    <a:moveTo>
                      <a:pt x="21445" y="12019"/>
                    </a:moveTo>
                    <a:cubicBezTo>
                      <a:pt x="21600" y="11497"/>
                      <a:pt x="21445" y="10452"/>
                      <a:pt x="21134" y="9406"/>
                    </a:cubicBezTo>
                    <a:cubicBezTo>
                      <a:pt x="20823" y="7839"/>
                      <a:pt x="19891" y="5923"/>
                      <a:pt x="18026" y="4529"/>
                    </a:cubicBezTo>
                    <a:cubicBezTo>
                      <a:pt x="18026" y="4355"/>
                      <a:pt x="18026" y="4355"/>
                      <a:pt x="18026" y="4355"/>
                    </a:cubicBezTo>
                    <a:cubicBezTo>
                      <a:pt x="17871" y="4355"/>
                      <a:pt x="17871" y="4355"/>
                      <a:pt x="17871" y="4355"/>
                    </a:cubicBezTo>
                    <a:cubicBezTo>
                      <a:pt x="17249" y="4006"/>
                      <a:pt x="16783" y="3484"/>
                      <a:pt x="16006" y="3135"/>
                    </a:cubicBezTo>
                    <a:cubicBezTo>
                      <a:pt x="16006" y="3135"/>
                      <a:pt x="16006" y="3135"/>
                      <a:pt x="16006" y="3135"/>
                    </a:cubicBezTo>
                    <a:cubicBezTo>
                      <a:pt x="14296" y="2439"/>
                      <a:pt x="12121" y="2090"/>
                      <a:pt x="9168" y="2265"/>
                    </a:cubicBezTo>
                    <a:cubicBezTo>
                      <a:pt x="10256" y="1568"/>
                      <a:pt x="11810" y="1568"/>
                      <a:pt x="13519" y="1916"/>
                    </a:cubicBezTo>
                    <a:cubicBezTo>
                      <a:pt x="11810" y="1219"/>
                      <a:pt x="10412" y="1219"/>
                      <a:pt x="9479" y="1394"/>
                    </a:cubicBezTo>
                    <a:cubicBezTo>
                      <a:pt x="10567" y="871"/>
                      <a:pt x="11655" y="871"/>
                      <a:pt x="11655" y="871"/>
                    </a:cubicBezTo>
                    <a:cubicBezTo>
                      <a:pt x="11655" y="871"/>
                      <a:pt x="8081" y="174"/>
                      <a:pt x="6993" y="2961"/>
                    </a:cubicBezTo>
                    <a:cubicBezTo>
                      <a:pt x="6527" y="1568"/>
                      <a:pt x="6527" y="0"/>
                      <a:pt x="6527" y="0"/>
                    </a:cubicBezTo>
                    <a:cubicBezTo>
                      <a:pt x="6527" y="0"/>
                      <a:pt x="5905" y="1568"/>
                      <a:pt x="6060" y="3310"/>
                    </a:cubicBezTo>
                    <a:cubicBezTo>
                      <a:pt x="4817" y="1742"/>
                      <a:pt x="3263" y="1394"/>
                      <a:pt x="3263" y="1394"/>
                    </a:cubicBezTo>
                    <a:cubicBezTo>
                      <a:pt x="3263" y="1394"/>
                      <a:pt x="4506" y="2439"/>
                      <a:pt x="4351" y="3484"/>
                    </a:cubicBezTo>
                    <a:cubicBezTo>
                      <a:pt x="2020" y="4006"/>
                      <a:pt x="1554" y="5226"/>
                      <a:pt x="1554" y="5226"/>
                    </a:cubicBezTo>
                    <a:cubicBezTo>
                      <a:pt x="1554" y="5226"/>
                      <a:pt x="2486" y="5052"/>
                      <a:pt x="3574" y="4877"/>
                    </a:cubicBezTo>
                    <a:cubicBezTo>
                      <a:pt x="2642" y="5574"/>
                      <a:pt x="1243" y="7142"/>
                      <a:pt x="622" y="10277"/>
                    </a:cubicBezTo>
                    <a:cubicBezTo>
                      <a:pt x="1554" y="7665"/>
                      <a:pt x="2020" y="7665"/>
                      <a:pt x="2020" y="7665"/>
                    </a:cubicBezTo>
                    <a:cubicBezTo>
                      <a:pt x="2020" y="7665"/>
                      <a:pt x="155" y="10277"/>
                      <a:pt x="0" y="14458"/>
                    </a:cubicBezTo>
                    <a:cubicBezTo>
                      <a:pt x="466" y="11671"/>
                      <a:pt x="932" y="11671"/>
                      <a:pt x="932" y="11671"/>
                    </a:cubicBezTo>
                    <a:cubicBezTo>
                      <a:pt x="311" y="14284"/>
                      <a:pt x="777" y="18987"/>
                      <a:pt x="4506" y="21600"/>
                    </a:cubicBezTo>
                    <a:cubicBezTo>
                      <a:pt x="4040" y="18987"/>
                      <a:pt x="6060" y="15155"/>
                      <a:pt x="7148" y="14458"/>
                    </a:cubicBezTo>
                    <a:cubicBezTo>
                      <a:pt x="4196" y="9058"/>
                      <a:pt x="11344" y="7490"/>
                      <a:pt x="10722" y="12716"/>
                    </a:cubicBezTo>
                    <a:cubicBezTo>
                      <a:pt x="11965" y="10800"/>
                      <a:pt x="18337" y="9058"/>
                      <a:pt x="21134" y="13239"/>
                    </a:cubicBezTo>
                    <a:cubicBezTo>
                      <a:pt x="21289" y="12890"/>
                      <a:pt x="21289" y="12542"/>
                      <a:pt x="21445" y="12019"/>
                    </a:cubicBezTo>
                    <a:close/>
                  </a:path>
                </a:pathLst>
              </a:custGeom>
              <a:solidFill>
                <a:srgbClr val="3F3F3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242524"/>
                    </a:solidFill>
                  </a:defRPr>
                </a:pPr>
                <a:endParaRPr/>
              </a:p>
            </p:txBody>
          </p:sp>
        </p:grpSp>
      </p:grpSp>
      <p:pic>
        <p:nvPicPr>
          <p:cNvPr id="251" name="excel-3-xxl.png" descr="excel-3-xx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0456" y="6880300"/>
            <a:ext cx="1331922" cy="133192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54" name="Group"/>
          <p:cNvGrpSpPr/>
          <p:nvPr/>
        </p:nvGrpSpPr>
        <p:grpSpPr>
          <a:xfrm>
            <a:off x="10132114" y="7616109"/>
            <a:ext cx="4015997" cy="592708"/>
            <a:chOff x="0" y="0"/>
            <a:chExt cx="4015995" cy="592707"/>
          </a:xfrm>
        </p:grpSpPr>
        <p:sp>
          <p:nvSpPr>
            <p:cNvPr id="252" name="Rounded Rectangle"/>
            <p:cNvSpPr/>
            <p:nvPr/>
          </p:nvSpPr>
          <p:spPr>
            <a:xfrm>
              <a:off x="0" y="16893"/>
              <a:ext cx="4015996" cy="575815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53" name="Big Dataset"/>
            <p:cNvSpPr txBox="1"/>
            <p:nvPr/>
          </p:nvSpPr>
          <p:spPr>
            <a:xfrm>
              <a:off x="966071" y="0"/>
              <a:ext cx="2083855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Big Dataset</a:t>
              </a:r>
            </a:p>
          </p:txBody>
        </p:sp>
      </p:grpSp>
      <p:sp>
        <p:nvSpPr>
          <p:cNvPr id="255" name="Line"/>
          <p:cNvSpPr/>
          <p:nvPr/>
        </p:nvSpPr>
        <p:spPr>
          <a:xfrm>
            <a:off x="14459526" y="7920909"/>
            <a:ext cx="2071316" cy="1"/>
          </a:xfrm>
          <a:prstGeom prst="line">
            <a:avLst/>
          </a:prstGeom>
          <a:ln w="63500">
            <a:solidFill>
              <a:srgbClr val="7893B7"/>
            </a:solidFill>
            <a:miter lim="400000"/>
            <a:tailEnd type="arrow"/>
          </a:ln>
        </p:spPr>
        <p:txBody>
          <a:bodyPr lIns="0" tIns="0" rIns="0" bIns="0"/>
          <a:lstStyle/>
          <a:p>
            <a:endParaRPr/>
          </a:p>
        </p:txBody>
      </p:sp>
      <p:grpSp>
        <p:nvGrpSpPr>
          <p:cNvPr id="258" name="Group"/>
          <p:cNvGrpSpPr/>
          <p:nvPr/>
        </p:nvGrpSpPr>
        <p:grpSpPr>
          <a:xfrm>
            <a:off x="10132114" y="10396477"/>
            <a:ext cx="4015997" cy="580699"/>
            <a:chOff x="0" y="0"/>
            <a:chExt cx="4015995" cy="580698"/>
          </a:xfrm>
        </p:grpSpPr>
        <p:sp>
          <p:nvSpPr>
            <p:cNvPr id="256" name="Rounded Rectangle"/>
            <p:cNvSpPr/>
            <p:nvPr/>
          </p:nvSpPr>
          <p:spPr>
            <a:xfrm>
              <a:off x="0" y="4884"/>
              <a:ext cx="4015996" cy="575815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57" name="Plotting"/>
            <p:cNvSpPr txBox="1"/>
            <p:nvPr/>
          </p:nvSpPr>
          <p:spPr>
            <a:xfrm>
              <a:off x="1315445" y="0"/>
              <a:ext cx="1385107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Plotting</a:t>
              </a:r>
            </a:p>
          </p:txBody>
        </p:sp>
      </p:grpSp>
      <p:grpSp>
        <p:nvGrpSpPr>
          <p:cNvPr id="261" name="Group"/>
          <p:cNvGrpSpPr/>
          <p:nvPr/>
        </p:nvGrpSpPr>
        <p:grpSpPr>
          <a:xfrm>
            <a:off x="14470631" y="8974615"/>
            <a:ext cx="2875025" cy="1714654"/>
            <a:chOff x="0" y="0"/>
            <a:chExt cx="2875024" cy="1714653"/>
          </a:xfrm>
        </p:grpSpPr>
        <p:sp>
          <p:nvSpPr>
            <p:cNvPr id="259" name="Line"/>
            <p:cNvSpPr/>
            <p:nvPr/>
          </p:nvSpPr>
          <p:spPr>
            <a:xfrm>
              <a:off x="0" y="1714653"/>
              <a:ext cx="2875025" cy="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60" name="Line"/>
            <p:cNvSpPr/>
            <p:nvPr/>
          </p:nvSpPr>
          <p:spPr>
            <a:xfrm flipV="1">
              <a:off x="2839147" y="0"/>
              <a:ext cx="1" cy="1674524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64" name="Group"/>
          <p:cNvGrpSpPr/>
          <p:nvPr/>
        </p:nvGrpSpPr>
        <p:grpSpPr>
          <a:xfrm>
            <a:off x="10132114" y="11275302"/>
            <a:ext cx="4015997" cy="592708"/>
            <a:chOff x="0" y="0"/>
            <a:chExt cx="4015995" cy="592706"/>
          </a:xfrm>
        </p:grpSpPr>
        <p:sp>
          <p:nvSpPr>
            <p:cNvPr id="262" name="Rounded Rectangle"/>
            <p:cNvSpPr/>
            <p:nvPr/>
          </p:nvSpPr>
          <p:spPr>
            <a:xfrm>
              <a:off x="0" y="16892"/>
              <a:ext cx="4015996" cy="575815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63" name="Reproducibility"/>
            <p:cNvSpPr txBox="1"/>
            <p:nvPr/>
          </p:nvSpPr>
          <p:spPr>
            <a:xfrm>
              <a:off x="726836" y="0"/>
              <a:ext cx="2613125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Reproducibility</a:t>
              </a:r>
            </a:p>
          </p:txBody>
        </p:sp>
      </p:grpSp>
      <p:grpSp>
        <p:nvGrpSpPr>
          <p:cNvPr id="267" name="Group"/>
          <p:cNvGrpSpPr/>
          <p:nvPr/>
        </p:nvGrpSpPr>
        <p:grpSpPr>
          <a:xfrm>
            <a:off x="14470631" y="9342915"/>
            <a:ext cx="3185369" cy="2224027"/>
            <a:chOff x="0" y="0"/>
            <a:chExt cx="3185368" cy="2224025"/>
          </a:xfrm>
        </p:grpSpPr>
        <p:sp>
          <p:nvSpPr>
            <p:cNvPr id="265" name="Line"/>
            <p:cNvSpPr/>
            <p:nvPr/>
          </p:nvSpPr>
          <p:spPr>
            <a:xfrm>
              <a:off x="0" y="2211786"/>
              <a:ext cx="3185369" cy="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66" name="Line"/>
            <p:cNvSpPr/>
            <p:nvPr/>
          </p:nvSpPr>
          <p:spPr>
            <a:xfrm flipV="1">
              <a:off x="3153367" y="-1"/>
              <a:ext cx="1" cy="2224027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70" name="Group"/>
          <p:cNvGrpSpPr/>
          <p:nvPr/>
        </p:nvGrpSpPr>
        <p:grpSpPr>
          <a:xfrm>
            <a:off x="10132114" y="8562567"/>
            <a:ext cx="4015997" cy="584261"/>
            <a:chOff x="0" y="0"/>
            <a:chExt cx="4015995" cy="584260"/>
          </a:xfrm>
        </p:grpSpPr>
        <p:sp>
          <p:nvSpPr>
            <p:cNvPr id="268" name="Rounded Rectangle"/>
            <p:cNvSpPr/>
            <p:nvPr/>
          </p:nvSpPr>
          <p:spPr>
            <a:xfrm>
              <a:off x="0" y="8446"/>
              <a:ext cx="4015996" cy="575815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69" name="Data Wrangling"/>
            <p:cNvSpPr txBox="1"/>
            <p:nvPr/>
          </p:nvSpPr>
          <p:spPr>
            <a:xfrm>
              <a:off x="641253" y="0"/>
              <a:ext cx="2733490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Data Wrangling</a:t>
              </a:r>
            </a:p>
          </p:txBody>
        </p:sp>
      </p:grpSp>
      <p:grpSp>
        <p:nvGrpSpPr>
          <p:cNvPr id="273" name="Group"/>
          <p:cNvGrpSpPr/>
          <p:nvPr/>
        </p:nvGrpSpPr>
        <p:grpSpPr>
          <a:xfrm>
            <a:off x="14464281" y="8314594"/>
            <a:ext cx="2255158" cy="576449"/>
            <a:chOff x="0" y="0"/>
            <a:chExt cx="2255157" cy="576448"/>
          </a:xfrm>
        </p:grpSpPr>
        <p:sp>
          <p:nvSpPr>
            <p:cNvPr id="271" name="Line"/>
            <p:cNvSpPr/>
            <p:nvPr/>
          </p:nvSpPr>
          <p:spPr>
            <a:xfrm flipV="1">
              <a:off x="2255157" y="0"/>
              <a:ext cx="1" cy="576449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72" name="Line"/>
            <p:cNvSpPr/>
            <p:nvPr/>
          </p:nvSpPr>
          <p:spPr>
            <a:xfrm>
              <a:off x="0" y="544326"/>
              <a:ext cx="2220631" cy="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76" name="Group"/>
          <p:cNvGrpSpPr/>
          <p:nvPr/>
        </p:nvGrpSpPr>
        <p:grpSpPr>
          <a:xfrm>
            <a:off x="10132114" y="9475117"/>
            <a:ext cx="4015997" cy="584443"/>
            <a:chOff x="0" y="0"/>
            <a:chExt cx="4015995" cy="584441"/>
          </a:xfrm>
        </p:grpSpPr>
        <p:sp>
          <p:nvSpPr>
            <p:cNvPr id="274" name="Rounded Rectangle"/>
            <p:cNvSpPr/>
            <p:nvPr/>
          </p:nvSpPr>
          <p:spPr>
            <a:xfrm>
              <a:off x="0" y="8628"/>
              <a:ext cx="4015996" cy="575814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75" name="Data Analysis"/>
            <p:cNvSpPr txBox="1"/>
            <p:nvPr/>
          </p:nvSpPr>
          <p:spPr>
            <a:xfrm>
              <a:off x="796593" y="0"/>
              <a:ext cx="242281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Data Analysis</a:t>
              </a:r>
            </a:p>
          </p:txBody>
        </p:sp>
      </p:grpSp>
      <p:grpSp>
        <p:nvGrpSpPr>
          <p:cNvPr id="279" name="Group"/>
          <p:cNvGrpSpPr/>
          <p:nvPr/>
        </p:nvGrpSpPr>
        <p:grpSpPr>
          <a:xfrm>
            <a:off x="14470631" y="8682515"/>
            <a:ext cx="2572482" cy="1123741"/>
            <a:chOff x="0" y="0"/>
            <a:chExt cx="2572481" cy="1123739"/>
          </a:xfrm>
        </p:grpSpPr>
        <p:sp>
          <p:nvSpPr>
            <p:cNvPr id="277" name="Line"/>
            <p:cNvSpPr/>
            <p:nvPr/>
          </p:nvSpPr>
          <p:spPr>
            <a:xfrm flipV="1">
              <a:off x="2537626" y="-1"/>
              <a:ext cx="1" cy="112374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78" name="Line"/>
            <p:cNvSpPr/>
            <p:nvPr/>
          </p:nvSpPr>
          <p:spPr>
            <a:xfrm flipV="1">
              <a:off x="0" y="1117797"/>
              <a:ext cx="2572482" cy="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80" name="Max: 1000000 rows and 16000 cols"/>
          <p:cNvSpPr txBox="1"/>
          <p:nvPr/>
        </p:nvSpPr>
        <p:spPr>
          <a:xfrm>
            <a:off x="1488630" y="5245789"/>
            <a:ext cx="492651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Max: 1000000 rows and 16000 cols</a:t>
            </a:r>
          </a:p>
        </p:txBody>
      </p:sp>
      <p:sp>
        <p:nvSpPr>
          <p:cNvPr id="281" name="Upper limit of an object in R is 2^31"/>
          <p:cNvSpPr txBox="1"/>
          <p:nvPr/>
        </p:nvSpPr>
        <p:spPr>
          <a:xfrm>
            <a:off x="18133389" y="5245789"/>
            <a:ext cx="498395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Upper limit of an object in R is 2^31 </a:t>
            </a:r>
          </a:p>
        </p:txBody>
      </p:sp>
      <p:sp>
        <p:nvSpPr>
          <p:cNvPr id="282" name="Super flexible, almost everything"/>
          <p:cNvSpPr txBox="1"/>
          <p:nvPr/>
        </p:nvSpPr>
        <p:spPr>
          <a:xfrm>
            <a:off x="18087117" y="5734502"/>
            <a:ext cx="50673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Super flexible, almost everything </a:t>
            </a:r>
          </a:p>
        </p:txBody>
      </p:sp>
      <p:sp>
        <p:nvSpPr>
          <p:cNvPr id="283" name="Limited to some operations"/>
          <p:cNvSpPr txBox="1"/>
          <p:nvPr/>
        </p:nvSpPr>
        <p:spPr>
          <a:xfrm>
            <a:off x="1488084" y="5734502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Limited to some operations</a:t>
            </a:r>
          </a:p>
        </p:txBody>
      </p:sp>
      <p:sp>
        <p:nvSpPr>
          <p:cNvPr id="284" name="Stats/bioinf., etc. different fields"/>
          <p:cNvSpPr txBox="1"/>
          <p:nvPr/>
        </p:nvSpPr>
        <p:spPr>
          <a:xfrm>
            <a:off x="18091717" y="6269060"/>
            <a:ext cx="50673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Stats/bioinf., etc. different fields</a:t>
            </a:r>
          </a:p>
        </p:txBody>
      </p:sp>
      <p:sp>
        <p:nvSpPr>
          <p:cNvPr id="285" name="Some Stats, mostly math"/>
          <p:cNvSpPr txBox="1"/>
          <p:nvPr/>
        </p:nvSpPr>
        <p:spPr>
          <a:xfrm>
            <a:off x="1488178" y="6269060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Some Stats, mostly math</a:t>
            </a:r>
          </a:p>
        </p:txBody>
      </p:sp>
      <p:sp>
        <p:nvSpPr>
          <p:cNvPr id="286" name="Highly customised plots"/>
          <p:cNvSpPr txBox="1"/>
          <p:nvPr/>
        </p:nvSpPr>
        <p:spPr>
          <a:xfrm>
            <a:off x="18087117" y="6803618"/>
            <a:ext cx="50673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Highly customised plots</a:t>
            </a:r>
          </a:p>
        </p:txBody>
      </p:sp>
      <p:sp>
        <p:nvSpPr>
          <p:cNvPr id="287" name="Okay for the basics"/>
          <p:cNvSpPr txBox="1"/>
          <p:nvPr/>
        </p:nvSpPr>
        <p:spPr>
          <a:xfrm>
            <a:off x="1488178" y="6803618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Okay for the basics</a:t>
            </a:r>
          </a:p>
        </p:txBody>
      </p:sp>
      <p:sp>
        <p:nvSpPr>
          <p:cNvPr id="288" name="Markdown, Git, shiny, etc."/>
          <p:cNvSpPr txBox="1"/>
          <p:nvPr/>
        </p:nvSpPr>
        <p:spPr>
          <a:xfrm>
            <a:off x="18091717" y="7338176"/>
            <a:ext cx="50673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Markdown, Git, shiny, etc.</a:t>
            </a:r>
          </a:p>
        </p:txBody>
      </p:sp>
      <p:sp>
        <p:nvSpPr>
          <p:cNvPr id="289" name="Cells are mutable - ‘bad’"/>
          <p:cNvSpPr txBox="1"/>
          <p:nvPr/>
        </p:nvSpPr>
        <p:spPr>
          <a:xfrm>
            <a:off x="1488084" y="7338176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Cells are mutable - ‘bad’</a:t>
            </a:r>
          </a:p>
        </p:txBody>
      </p:sp>
      <p:sp>
        <p:nvSpPr>
          <p:cNvPr id="290" name="Text"/>
          <p:cNvSpPr txBox="1"/>
          <p:nvPr/>
        </p:nvSpPr>
        <p:spPr>
          <a:xfrm>
            <a:off x="18837155" y="9225536"/>
            <a:ext cx="673300" cy="4699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91" name="Great for small/medium data"/>
          <p:cNvSpPr txBox="1"/>
          <p:nvPr/>
        </p:nvSpPr>
        <p:spPr>
          <a:xfrm>
            <a:off x="1488084" y="7874325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Great for small/medium data</a:t>
            </a:r>
          </a:p>
        </p:txBody>
      </p:sp>
      <p:sp>
        <p:nvSpPr>
          <p:cNvPr id="292" name="Especially great for big data"/>
          <p:cNvSpPr txBox="1"/>
          <p:nvPr/>
        </p:nvSpPr>
        <p:spPr>
          <a:xfrm>
            <a:off x="18161565" y="7872734"/>
            <a:ext cx="49276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 defTabSz="825500"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Especially great for big data</a:t>
            </a:r>
          </a:p>
        </p:txBody>
      </p:sp>
      <p:grpSp>
        <p:nvGrpSpPr>
          <p:cNvPr id="295" name="Group"/>
          <p:cNvGrpSpPr/>
          <p:nvPr/>
        </p:nvGrpSpPr>
        <p:grpSpPr>
          <a:xfrm>
            <a:off x="6983147" y="9522523"/>
            <a:ext cx="2796026" cy="2975042"/>
            <a:chOff x="0" y="0"/>
            <a:chExt cx="2796025" cy="2975041"/>
          </a:xfrm>
        </p:grpSpPr>
        <p:sp>
          <p:nvSpPr>
            <p:cNvPr id="293" name="Line"/>
            <p:cNvSpPr/>
            <p:nvPr/>
          </p:nvSpPr>
          <p:spPr>
            <a:xfrm flipH="1" flipV="1">
              <a:off x="14166" y="2946173"/>
              <a:ext cx="2781860" cy="1"/>
            </a:xfrm>
            <a:prstGeom prst="line">
              <a:avLst/>
            </a:prstGeom>
            <a:noFill/>
            <a:ln w="635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94" name="Line"/>
            <p:cNvSpPr/>
            <p:nvPr/>
          </p:nvSpPr>
          <p:spPr>
            <a:xfrm flipV="1">
              <a:off x="-1" y="-1"/>
              <a:ext cx="2" cy="2975043"/>
            </a:xfrm>
            <a:prstGeom prst="line">
              <a:avLst/>
            </a:prstGeom>
            <a:noFill/>
            <a:ln w="63500" cap="flat">
              <a:solidFill>
                <a:srgbClr val="436C6E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98" name="Group"/>
          <p:cNvGrpSpPr/>
          <p:nvPr/>
        </p:nvGrpSpPr>
        <p:grpSpPr>
          <a:xfrm>
            <a:off x="10132114" y="12154066"/>
            <a:ext cx="4015997" cy="589838"/>
            <a:chOff x="0" y="0"/>
            <a:chExt cx="4015995" cy="589837"/>
          </a:xfrm>
        </p:grpSpPr>
        <p:sp>
          <p:nvSpPr>
            <p:cNvPr id="296" name="Rounded Rectangle"/>
            <p:cNvSpPr/>
            <p:nvPr/>
          </p:nvSpPr>
          <p:spPr>
            <a:xfrm>
              <a:off x="0" y="14023"/>
              <a:ext cx="4015996" cy="575815"/>
            </a:xfrm>
            <a:prstGeom prst="roundRect">
              <a:avLst>
                <a:gd name="adj" fmla="val 33084"/>
              </a:avLst>
            </a:prstGeom>
            <a:solidFill>
              <a:srgbClr val="37455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97" name="Quick Overview"/>
            <p:cNvSpPr txBox="1"/>
            <p:nvPr/>
          </p:nvSpPr>
          <p:spPr>
            <a:xfrm>
              <a:off x="658073" y="0"/>
              <a:ext cx="2781859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sz="3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Quick Overview</a:t>
              </a:r>
            </a:p>
          </p:txBody>
        </p:sp>
      </p:grpSp>
      <p:grpSp>
        <p:nvGrpSpPr>
          <p:cNvPr id="301" name="Group"/>
          <p:cNvGrpSpPr/>
          <p:nvPr/>
        </p:nvGrpSpPr>
        <p:grpSpPr>
          <a:xfrm>
            <a:off x="14501052" y="9691238"/>
            <a:ext cx="3474710" cy="2737692"/>
            <a:chOff x="0" y="0"/>
            <a:chExt cx="3474708" cy="2737691"/>
          </a:xfrm>
        </p:grpSpPr>
        <p:sp>
          <p:nvSpPr>
            <p:cNvPr id="299" name="Line"/>
            <p:cNvSpPr/>
            <p:nvPr/>
          </p:nvSpPr>
          <p:spPr>
            <a:xfrm>
              <a:off x="0" y="2737691"/>
              <a:ext cx="3474709" cy="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300" name="Line"/>
            <p:cNvSpPr/>
            <p:nvPr/>
          </p:nvSpPr>
          <p:spPr>
            <a:xfrm flipV="1">
              <a:off x="3449236" y="-1"/>
              <a:ext cx="1" cy="2725551"/>
            </a:xfrm>
            <a:prstGeom prst="line">
              <a:avLst/>
            </a:prstGeom>
            <a:noFill/>
            <a:ln w="63500" cap="flat">
              <a:solidFill>
                <a:srgbClr val="7893B7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04" name="Group"/>
          <p:cNvGrpSpPr/>
          <p:nvPr/>
        </p:nvGrpSpPr>
        <p:grpSpPr>
          <a:xfrm flipH="1">
            <a:off x="7490448" y="8734359"/>
            <a:ext cx="2483397" cy="1056672"/>
            <a:chOff x="0" y="0"/>
            <a:chExt cx="2483395" cy="1056671"/>
          </a:xfrm>
        </p:grpSpPr>
        <p:sp>
          <p:nvSpPr>
            <p:cNvPr id="302" name="Line"/>
            <p:cNvSpPr/>
            <p:nvPr/>
          </p:nvSpPr>
          <p:spPr>
            <a:xfrm>
              <a:off x="0" y="1044432"/>
              <a:ext cx="2483396" cy="1"/>
            </a:xfrm>
            <a:prstGeom prst="line">
              <a:avLst/>
            </a:prstGeom>
            <a:noFill/>
            <a:ln w="381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303" name="Line"/>
            <p:cNvSpPr/>
            <p:nvPr/>
          </p:nvSpPr>
          <p:spPr>
            <a:xfrm flipV="1">
              <a:off x="2458446" y="0"/>
              <a:ext cx="1" cy="1056672"/>
            </a:xfrm>
            <a:prstGeom prst="line">
              <a:avLst/>
            </a:prstGeom>
            <a:noFill/>
            <a:ln w="38100" cap="flat">
              <a:solidFill>
                <a:srgbClr val="436C6E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07" name="Group"/>
          <p:cNvGrpSpPr/>
          <p:nvPr/>
        </p:nvGrpSpPr>
        <p:grpSpPr>
          <a:xfrm flipH="1">
            <a:off x="7273159" y="9152821"/>
            <a:ext cx="2700686" cy="1593489"/>
            <a:chOff x="0" y="0"/>
            <a:chExt cx="2700684" cy="1593487"/>
          </a:xfrm>
        </p:grpSpPr>
        <p:sp>
          <p:nvSpPr>
            <p:cNvPr id="305" name="Line"/>
            <p:cNvSpPr/>
            <p:nvPr/>
          </p:nvSpPr>
          <p:spPr>
            <a:xfrm>
              <a:off x="0" y="1581248"/>
              <a:ext cx="2700685" cy="1"/>
            </a:xfrm>
            <a:prstGeom prst="line">
              <a:avLst/>
            </a:prstGeom>
            <a:noFill/>
            <a:ln w="38100" cap="flat">
              <a:solidFill>
                <a:srgbClr val="436C6E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306" name="Line"/>
            <p:cNvSpPr/>
            <p:nvPr/>
          </p:nvSpPr>
          <p:spPr>
            <a:xfrm flipV="1">
              <a:off x="2673553" y="0"/>
              <a:ext cx="1" cy="1593488"/>
            </a:xfrm>
            <a:prstGeom prst="line">
              <a:avLst/>
            </a:prstGeom>
            <a:noFill/>
            <a:ln w="38100" cap="flat">
              <a:solidFill>
                <a:srgbClr val="436C6E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1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1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1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1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1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8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2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grpId="2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5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2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2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2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2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9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2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2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grpId="2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5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4" grpId="1" animBg="1" advAuto="0"/>
      <p:bldP spid="255" grpId="2" animBg="1" advAuto="0"/>
      <p:bldP spid="258" grpId="14" animBg="1" advAuto="0"/>
      <p:bldP spid="261" grpId="15" animBg="1" advAuto="0"/>
      <p:bldP spid="264" grpId="19" animBg="1" advAuto="0"/>
      <p:bldP spid="267" grpId="20" animBg="1" advAuto="0"/>
      <p:bldP spid="270" grpId="5" animBg="1" advAuto="0"/>
      <p:bldP spid="273" grpId="6" animBg="1" advAuto="0"/>
      <p:bldP spid="276" grpId="9" animBg="1" advAuto="0"/>
      <p:bldP spid="279" grpId="10" animBg="1" advAuto="0"/>
      <p:bldP spid="280" grpId="4" animBg="1" advAuto="0"/>
      <p:bldP spid="281" grpId="3" animBg="1" advAuto="0"/>
      <p:bldP spid="282" grpId="8" animBg="1" advAuto="0"/>
      <p:bldP spid="283" grpId="7" animBg="1" advAuto="0"/>
      <p:bldP spid="284" grpId="13" animBg="1" advAuto="0"/>
      <p:bldP spid="285" grpId="12" animBg="1" advAuto="0"/>
      <p:bldP spid="286" grpId="17" animBg="1" advAuto="0"/>
      <p:bldP spid="287" grpId="18" animBg="1" advAuto="0"/>
      <p:bldP spid="288" grpId="22" animBg="1" advAuto="0"/>
      <p:bldP spid="289" grpId="21" animBg="1" advAuto="0"/>
      <p:bldP spid="291" grpId="27" animBg="1" advAuto="0"/>
      <p:bldP spid="292" grpId="26" animBg="1" advAuto="0"/>
      <p:bldP spid="295" grpId="25" animBg="1" advAuto="0"/>
      <p:bldP spid="298" grpId="23" animBg="1" advAuto="0"/>
      <p:bldP spid="301" grpId="24" animBg="1" advAuto="0"/>
      <p:bldP spid="304" grpId="11" animBg="1" advAuto="0"/>
      <p:bldP spid="307" grpId="16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2" name="Group"/>
          <p:cNvGrpSpPr/>
          <p:nvPr/>
        </p:nvGrpSpPr>
        <p:grpSpPr>
          <a:xfrm>
            <a:off x="1397000" y="1517954"/>
            <a:ext cx="13425125" cy="2119470"/>
            <a:chOff x="0" y="0"/>
            <a:chExt cx="13425124" cy="2119468"/>
          </a:xfrm>
        </p:grpSpPr>
        <p:sp>
          <p:nvSpPr>
            <p:cNvPr id="309" name="WHAT WILL YOU LEARN IN THIS COURSE?"/>
            <p:cNvSpPr txBox="1"/>
            <p:nvPr/>
          </p:nvSpPr>
          <p:spPr>
            <a:xfrm>
              <a:off x="0" y="1020117"/>
              <a:ext cx="13425125" cy="10993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WHAT WILL YOU LEARN IN THIS COURSE? </a:t>
              </a:r>
            </a:p>
          </p:txBody>
        </p:sp>
        <p:sp>
          <p:nvSpPr>
            <p:cNvPr id="310" name="FROM EXCEL TO R"/>
            <p:cNvSpPr txBox="1"/>
            <p:nvPr/>
          </p:nvSpPr>
          <p:spPr>
            <a:xfrm>
              <a:off x="3011018" y="0"/>
              <a:ext cx="9158947" cy="4052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311" name="Line"/>
            <p:cNvSpPr/>
            <p:nvPr/>
          </p:nvSpPr>
          <p:spPr>
            <a:xfrm>
              <a:off x="157801" y="173678"/>
              <a:ext cx="2413376" cy="1"/>
            </a:xfrm>
            <a:prstGeom prst="line">
              <a:avLst/>
            </a:prstGeom>
            <a:noFill/>
            <a:ln w="889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13" name="6"/>
          <p:cNvSpPr txBox="1"/>
          <p:nvPr/>
        </p:nvSpPr>
        <p:spPr>
          <a:xfrm>
            <a:off x="374649" y="12998449"/>
            <a:ext cx="41374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6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14" name="Freeform 45"/>
          <p:cNvSpPr/>
          <p:nvPr/>
        </p:nvSpPr>
        <p:spPr>
          <a:xfrm rot="60000">
            <a:off x="6402027" y="5356225"/>
            <a:ext cx="5510866" cy="61356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6" h="21551" extrusionOk="0">
                <a:moveTo>
                  <a:pt x="14944" y="1287"/>
                </a:moveTo>
                <a:cubicBezTo>
                  <a:pt x="15040" y="1717"/>
                  <a:pt x="15072" y="2146"/>
                  <a:pt x="15008" y="2575"/>
                </a:cubicBezTo>
                <a:cubicBezTo>
                  <a:pt x="14816" y="4949"/>
                  <a:pt x="12608" y="6809"/>
                  <a:pt x="9984" y="6895"/>
                </a:cubicBezTo>
                <a:cubicBezTo>
                  <a:pt x="8064" y="6952"/>
                  <a:pt x="6368" y="6122"/>
                  <a:pt x="5408" y="4806"/>
                </a:cubicBezTo>
                <a:cubicBezTo>
                  <a:pt x="5216" y="4549"/>
                  <a:pt x="4800" y="4492"/>
                  <a:pt x="4512" y="4663"/>
                </a:cubicBezTo>
                <a:cubicBezTo>
                  <a:pt x="2976" y="5550"/>
                  <a:pt x="1536" y="6552"/>
                  <a:pt x="192" y="7667"/>
                </a:cubicBezTo>
                <a:cubicBezTo>
                  <a:pt x="-64" y="7868"/>
                  <a:pt x="-64" y="8239"/>
                  <a:pt x="192" y="8468"/>
                </a:cubicBezTo>
                <a:cubicBezTo>
                  <a:pt x="14592" y="21371"/>
                  <a:pt x="14592" y="21371"/>
                  <a:pt x="14592" y="21371"/>
                </a:cubicBezTo>
                <a:cubicBezTo>
                  <a:pt x="14848" y="21600"/>
                  <a:pt x="15200" y="21600"/>
                  <a:pt x="15456" y="21428"/>
                </a:cubicBezTo>
                <a:cubicBezTo>
                  <a:pt x="17024" y="20313"/>
                  <a:pt x="18912" y="19597"/>
                  <a:pt x="20960" y="19368"/>
                </a:cubicBezTo>
                <a:cubicBezTo>
                  <a:pt x="21280" y="19340"/>
                  <a:pt x="21536" y="19111"/>
                  <a:pt x="21536" y="18825"/>
                </a:cubicBezTo>
                <a:cubicBezTo>
                  <a:pt x="21536" y="572"/>
                  <a:pt x="21536" y="572"/>
                  <a:pt x="21536" y="572"/>
                </a:cubicBezTo>
                <a:cubicBezTo>
                  <a:pt x="21536" y="257"/>
                  <a:pt x="21216" y="0"/>
                  <a:pt x="20864" y="0"/>
                </a:cubicBezTo>
                <a:cubicBezTo>
                  <a:pt x="19008" y="57"/>
                  <a:pt x="17216" y="286"/>
                  <a:pt x="15456" y="601"/>
                </a:cubicBezTo>
                <a:cubicBezTo>
                  <a:pt x="15104" y="687"/>
                  <a:pt x="14880" y="973"/>
                  <a:pt x="14944" y="1287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5" name="Freeform 46"/>
          <p:cNvSpPr/>
          <p:nvPr/>
        </p:nvSpPr>
        <p:spPr>
          <a:xfrm>
            <a:off x="3573753" y="8085321"/>
            <a:ext cx="6168617" cy="5481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1" h="21536" extrusionOk="0">
                <a:moveTo>
                  <a:pt x="7667" y="192"/>
                </a:moveTo>
                <a:cubicBezTo>
                  <a:pt x="6552" y="1536"/>
                  <a:pt x="5550" y="2976"/>
                  <a:pt x="4663" y="4512"/>
                </a:cubicBezTo>
                <a:cubicBezTo>
                  <a:pt x="4492" y="4832"/>
                  <a:pt x="4577" y="5216"/>
                  <a:pt x="4835" y="5408"/>
                </a:cubicBezTo>
                <a:cubicBezTo>
                  <a:pt x="5178" y="5664"/>
                  <a:pt x="5493" y="5984"/>
                  <a:pt x="5779" y="6368"/>
                </a:cubicBezTo>
                <a:cubicBezTo>
                  <a:pt x="7324" y="8384"/>
                  <a:pt x="7238" y="11424"/>
                  <a:pt x="5636" y="13344"/>
                </a:cubicBezTo>
                <a:cubicBezTo>
                  <a:pt x="4492" y="14752"/>
                  <a:pt x="2832" y="15264"/>
                  <a:pt x="1287" y="14944"/>
                </a:cubicBezTo>
                <a:cubicBezTo>
                  <a:pt x="973" y="14880"/>
                  <a:pt x="687" y="15104"/>
                  <a:pt x="601" y="15424"/>
                </a:cubicBezTo>
                <a:cubicBezTo>
                  <a:pt x="286" y="17216"/>
                  <a:pt x="57" y="19008"/>
                  <a:pt x="0" y="20864"/>
                </a:cubicBezTo>
                <a:cubicBezTo>
                  <a:pt x="0" y="21216"/>
                  <a:pt x="257" y="21536"/>
                  <a:pt x="572" y="21536"/>
                </a:cubicBezTo>
                <a:cubicBezTo>
                  <a:pt x="18825" y="21536"/>
                  <a:pt x="18825" y="21536"/>
                  <a:pt x="18825" y="21536"/>
                </a:cubicBezTo>
                <a:cubicBezTo>
                  <a:pt x="19111" y="21536"/>
                  <a:pt x="19340" y="21280"/>
                  <a:pt x="19368" y="20960"/>
                </a:cubicBezTo>
                <a:cubicBezTo>
                  <a:pt x="19597" y="18912"/>
                  <a:pt x="20313" y="17024"/>
                  <a:pt x="21428" y="15456"/>
                </a:cubicBezTo>
                <a:cubicBezTo>
                  <a:pt x="21600" y="15200"/>
                  <a:pt x="21600" y="14848"/>
                  <a:pt x="21371" y="14592"/>
                </a:cubicBezTo>
                <a:cubicBezTo>
                  <a:pt x="8468" y="192"/>
                  <a:pt x="8468" y="192"/>
                  <a:pt x="8468" y="192"/>
                </a:cubicBezTo>
                <a:cubicBezTo>
                  <a:pt x="8239" y="-64"/>
                  <a:pt x="7868" y="-64"/>
                  <a:pt x="7667" y="192"/>
                </a:cubicBezTo>
                <a:close/>
              </a:path>
            </a:pathLst>
          </a:custGeom>
          <a:solidFill>
            <a:srgbClr val="557D9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6" name="Freeform 47"/>
          <p:cNvSpPr/>
          <p:nvPr/>
        </p:nvSpPr>
        <p:spPr>
          <a:xfrm rot="21540000">
            <a:off x="12442365" y="5356224"/>
            <a:ext cx="5510865" cy="61356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6" h="21551" extrusionOk="0">
                <a:moveTo>
                  <a:pt x="16128" y="4806"/>
                </a:moveTo>
                <a:cubicBezTo>
                  <a:pt x="15168" y="6122"/>
                  <a:pt x="13472" y="6952"/>
                  <a:pt x="11552" y="6895"/>
                </a:cubicBezTo>
                <a:cubicBezTo>
                  <a:pt x="8928" y="6809"/>
                  <a:pt x="6720" y="4949"/>
                  <a:pt x="6528" y="2575"/>
                </a:cubicBezTo>
                <a:cubicBezTo>
                  <a:pt x="6464" y="2146"/>
                  <a:pt x="6496" y="1717"/>
                  <a:pt x="6592" y="1287"/>
                </a:cubicBezTo>
                <a:cubicBezTo>
                  <a:pt x="6656" y="973"/>
                  <a:pt x="6432" y="687"/>
                  <a:pt x="6080" y="601"/>
                </a:cubicBezTo>
                <a:cubicBezTo>
                  <a:pt x="4320" y="286"/>
                  <a:pt x="2528" y="57"/>
                  <a:pt x="672" y="0"/>
                </a:cubicBezTo>
                <a:cubicBezTo>
                  <a:pt x="320" y="0"/>
                  <a:pt x="0" y="257"/>
                  <a:pt x="0" y="572"/>
                </a:cubicBezTo>
                <a:cubicBezTo>
                  <a:pt x="0" y="18825"/>
                  <a:pt x="0" y="18825"/>
                  <a:pt x="0" y="18825"/>
                </a:cubicBezTo>
                <a:cubicBezTo>
                  <a:pt x="0" y="19111"/>
                  <a:pt x="256" y="19340"/>
                  <a:pt x="576" y="19368"/>
                </a:cubicBezTo>
                <a:cubicBezTo>
                  <a:pt x="2624" y="19597"/>
                  <a:pt x="4512" y="20313"/>
                  <a:pt x="6080" y="21428"/>
                </a:cubicBezTo>
                <a:cubicBezTo>
                  <a:pt x="6336" y="21600"/>
                  <a:pt x="6688" y="21600"/>
                  <a:pt x="6944" y="21371"/>
                </a:cubicBezTo>
                <a:cubicBezTo>
                  <a:pt x="21344" y="8468"/>
                  <a:pt x="21344" y="8468"/>
                  <a:pt x="21344" y="8468"/>
                </a:cubicBezTo>
                <a:cubicBezTo>
                  <a:pt x="21600" y="8239"/>
                  <a:pt x="21600" y="7868"/>
                  <a:pt x="21344" y="7667"/>
                </a:cubicBezTo>
                <a:cubicBezTo>
                  <a:pt x="20000" y="6552"/>
                  <a:pt x="18560" y="5550"/>
                  <a:pt x="17024" y="4663"/>
                </a:cubicBezTo>
                <a:cubicBezTo>
                  <a:pt x="16736" y="4492"/>
                  <a:pt x="16320" y="4549"/>
                  <a:pt x="16128" y="4806"/>
                </a:cubicBezTo>
                <a:close/>
              </a:path>
            </a:pathLst>
          </a:cu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7" name="Freeform 48"/>
          <p:cNvSpPr/>
          <p:nvPr/>
        </p:nvSpPr>
        <p:spPr>
          <a:xfrm>
            <a:off x="14654981" y="8085321"/>
            <a:ext cx="6168617" cy="5481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1" h="21536" extrusionOk="0">
                <a:moveTo>
                  <a:pt x="15915" y="13344"/>
                </a:moveTo>
                <a:cubicBezTo>
                  <a:pt x="14313" y="11424"/>
                  <a:pt x="14227" y="8384"/>
                  <a:pt x="15772" y="6368"/>
                </a:cubicBezTo>
                <a:cubicBezTo>
                  <a:pt x="16058" y="5984"/>
                  <a:pt x="16373" y="5664"/>
                  <a:pt x="16716" y="5408"/>
                </a:cubicBezTo>
                <a:cubicBezTo>
                  <a:pt x="16974" y="5216"/>
                  <a:pt x="17059" y="4832"/>
                  <a:pt x="16888" y="4512"/>
                </a:cubicBezTo>
                <a:cubicBezTo>
                  <a:pt x="16001" y="2976"/>
                  <a:pt x="14999" y="1536"/>
                  <a:pt x="13884" y="192"/>
                </a:cubicBezTo>
                <a:cubicBezTo>
                  <a:pt x="13683" y="-64"/>
                  <a:pt x="13312" y="-64"/>
                  <a:pt x="13083" y="192"/>
                </a:cubicBezTo>
                <a:cubicBezTo>
                  <a:pt x="180" y="14592"/>
                  <a:pt x="180" y="14592"/>
                  <a:pt x="180" y="14592"/>
                </a:cubicBezTo>
                <a:cubicBezTo>
                  <a:pt x="-49" y="14848"/>
                  <a:pt x="-49" y="15200"/>
                  <a:pt x="123" y="15456"/>
                </a:cubicBezTo>
                <a:cubicBezTo>
                  <a:pt x="1238" y="17024"/>
                  <a:pt x="1954" y="18912"/>
                  <a:pt x="2183" y="20960"/>
                </a:cubicBezTo>
                <a:cubicBezTo>
                  <a:pt x="2211" y="21280"/>
                  <a:pt x="2440" y="21536"/>
                  <a:pt x="2726" y="21536"/>
                </a:cubicBezTo>
                <a:cubicBezTo>
                  <a:pt x="20979" y="21536"/>
                  <a:pt x="20979" y="21536"/>
                  <a:pt x="20979" y="21536"/>
                </a:cubicBezTo>
                <a:cubicBezTo>
                  <a:pt x="21294" y="21536"/>
                  <a:pt x="21551" y="21216"/>
                  <a:pt x="21551" y="20864"/>
                </a:cubicBezTo>
                <a:cubicBezTo>
                  <a:pt x="21494" y="19008"/>
                  <a:pt x="21265" y="17216"/>
                  <a:pt x="20950" y="15424"/>
                </a:cubicBezTo>
                <a:cubicBezTo>
                  <a:pt x="20864" y="15104"/>
                  <a:pt x="20578" y="14880"/>
                  <a:pt x="20264" y="14944"/>
                </a:cubicBezTo>
                <a:cubicBezTo>
                  <a:pt x="18719" y="15264"/>
                  <a:pt x="17059" y="14752"/>
                  <a:pt x="15915" y="13344"/>
                </a:cubicBezTo>
                <a:close/>
              </a:path>
            </a:pathLst>
          </a:custGeom>
          <a:solidFill>
            <a:srgbClr val="98C19E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8" name="Oval 49"/>
          <p:cNvSpPr/>
          <p:nvPr/>
        </p:nvSpPr>
        <p:spPr>
          <a:xfrm>
            <a:off x="7966463" y="5007315"/>
            <a:ext cx="2055221" cy="2046508"/>
          </a:xfrm>
          <a:prstGeom prst="ellipse">
            <a:avLst/>
          </a:prstGeom>
          <a:solidFill>
            <a:srgbClr val="7893B7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19" name="Freeform 50"/>
          <p:cNvSpPr/>
          <p:nvPr/>
        </p:nvSpPr>
        <p:spPr>
          <a:xfrm>
            <a:off x="3175531" y="9553508"/>
            <a:ext cx="2049379" cy="2040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6" h="19676" extrusionOk="0">
                <a:moveTo>
                  <a:pt x="2887" y="16789"/>
                </a:moveTo>
                <a:cubicBezTo>
                  <a:pt x="-962" y="12941"/>
                  <a:pt x="-962" y="6735"/>
                  <a:pt x="2887" y="2887"/>
                </a:cubicBezTo>
                <a:cubicBezTo>
                  <a:pt x="6735" y="-962"/>
                  <a:pt x="12941" y="-962"/>
                  <a:pt x="16789" y="2887"/>
                </a:cubicBezTo>
                <a:cubicBezTo>
                  <a:pt x="20638" y="6735"/>
                  <a:pt x="20638" y="12941"/>
                  <a:pt x="16789" y="16789"/>
                </a:cubicBezTo>
                <a:cubicBezTo>
                  <a:pt x="12941" y="20638"/>
                  <a:pt x="6735" y="20638"/>
                  <a:pt x="2887" y="16789"/>
                </a:cubicBezTo>
                <a:close/>
              </a:path>
            </a:pathLst>
          </a:custGeom>
          <a:solidFill>
            <a:srgbClr val="557D9F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20" name="Oval 51"/>
          <p:cNvSpPr/>
          <p:nvPr/>
        </p:nvSpPr>
        <p:spPr>
          <a:xfrm>
            <a:off x="14333579" y="5007315"/>
            <a:ext cx="2055221" cy="2046508"/>
          </a:xfrm>
          <a:prstGeom prst="ellipse">
            <a:avLst/>
          </a:prstGeom>
          <a:solidFill>
            <a:srgbClr val="37455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21" name="Freeform 52"/>
          <p:cNvSpPr/>
          <p:nvPr/>
        </p:nvSpPr>
        <p:spPr>
          <a:xfrm>
            <a:off x="19169177" y="9553508"/>
            <a:ext cx="2052488" cy="2040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6" h="19676" extrusionOk="0">
                <a:moveTo>
                  <a:pt x="16789" y="16789"/>
                </a:moveTo>
                <a:cubicBezTo>
                  <a:pt x="20638" y="12941"/>
                  <a:pt x="20638" y="6735"/>
                  <a:pt x="16789" y="2887"/>
                </a:cubicBezTo>
                <a:cubicBezTo>
                  <a:pt x="12941" y="-962"/>
                  <a:pt x="6735" y="-962"/>
                  <a:pt x="2887" y="2887"/>
                </a:cubicBezTo>
                <a:cubicBezTo>
                  <a:pt x="-962" y="6735"/>
                  <a:pt x="-962" y="12941"/>
                  <a:pt x="2887" y="16789"/>
                </a:cubicBezTo>
                <a:cubicBezTo>
                  <a:pt x="6735" y="20638"/>
                  <a:pt x="12941" y="20638"/>
                  <a:pt x="16789" y="16789"/>
                </a:cubicBezTo>
                <a:close/>
              </a:path>
            </a:pathLst>
          </a:custGeom>
          <a:solidFill>
            <a:srgbClr val="9FC9A6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/>
          <a:lstStyle/>
          <a:p>
            <a:pPr defTabSz="914400">
              <a:defRPr sz="1800">
                <a:solidFill>
                  <a:srgbClr val="414042"/>
                </a:solidFill>
              </a:defRPr>
            </a:pPr>
            <a:endParaRPr/>
          </a:p>
        </p:txBody>
      </p:sp>
      <p:sp>
        <p:nvSpPr>
          <p:cNvPr id="322" name="THE BASICS"/>
          <p:cNvSpPr txBox="1"/>
          <p:nvPr/>
        </p:nvSpPr>
        <p:spPr>
          <a:xfrm>
            <a:off x="2229865" y="8888641"/>
            <a:ext cx="2502192" cy="556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THE BASICS</a:t>
            </a:r>
          </a:p>
        </p:txBody>
      </p:sp>
      <p:sp>
        <p:nvSpPr>
          <p:cNvPr id="323" name="DATA WRANGLING"/>
          <p:cNvSpPr txBox="1"/>
          <p:nvPr/>
        </p:nvSpPr>
        <p:spPr>
          <a:xfrm>
            <a:off x="4510697" y="4358963"/>
            <a:ext cx="3638642" cy="5569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DATA WRANGLING</a:t>
            </a:r>
          </a:p>
        </p:txBody>
      </p:sp>
      <p:sp>
        <p:nvSpPr>
          <p:cNvPr id="324" name="PLOTTING"/>
          <p:cNvSpPr txBox="1"/>
          <p:nvPr/>
        </p:nvSpPr>
        <p:spPr>
          <a:xfrm>
            <a:off x="15799291" y="4358963"/>
            <a:ext cx="2055221" cy="5569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PLOTTING</a:t>
            </a:r>
          </a:p>
        </p:txBody>
      </p:sp>
      <p:sp>
        <p:nvSpPr>
          <p:cNvPr id="325" name="REPRODUCIBILITY"/>
          <p:cNvSpPr txBox="1"/>
          <p:nvPr/>
        </p:nvSpPr>
        <p:spPr>
          <a:xfrm>
            <a:off x="19772895" y="8888641"/>
            <a:ext cx="3784909" cy="556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000" b="1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REPRODUCIBILITY</a:t>
            </a:r>
          </a:p>
        </p:txBody>
      </p:sp>
      <p:pic>
        <p:nvPicPr>
          <p:cNvPr id="326" name="logo.png" descr="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8292" y="5035715"/>
            <a:ext cx="1711576" cy="1989707"/>
          </a:xfrm>
          <a:prstGeom prst="rect">
            <a:avLst/>
          </a:prstGeom>
          <a:ln w="12700">
            <a:miter lim="400000"/>
          </a:ln>
        </p:spPr>
      </p:pic>
      <p:sp>
        <p:nvSpPr>
          <p:cNvPr id="327" name="Polygon"/>
          <p:cNvSpPr/>
          <p:nvPr/>
        </p:nvSpPr>
        <p:spPr>
          <a:xfrm>
            <a:off x="3449713" y="9707095"/>
            <a:ext cx="1501015" cy="1733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FFFFFF"/>
          </a:solidFill>
          <a:ln w="25400">
            <a:solidFill>
              <a:srgbClr val="374556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331" name="Group"/>
          <p:cNvGrpSpPr/>
          <p:nvPr/>
        </p:nvGrpSpPr>
        <p:grpSpPr>
          <a:xfrm>
            <a:off x="3584639" y="9825305"/>
            <a:ext cx="1231163" cy="1348710"/>
            <a:chOff x="0" y="-38674"/>
            <a:chExt cx="1231161" cy="1348708"/>
          </a:xfrm>
        </p:grpSpPr>
        <p:sp>
          <p:nvSpPr>
            <p:cNvPr id="328" name="Freeform 50"/>
            <p:cNvSpPr/>
            <p:nvPr/>
          </p:nvSpPr>
          <p:spPr>
            <a:xfrm>
              <a:off x="-1" y="78214"/>
              <a:ext cx="1231163" cy="12318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6" h="19676" extrusionOk="0">
                  <a:moveTo>
                    <a:pt x="2887" y="16789"/>
                  </a:moveTo>
                  <a:cubicBezTo>
                    <a:pt x="-962" y="12941"/>
                    <a:pt x="-962" y="6735"/>
                    <a:pt x="2887" y="2887"/>
                  </a:cubicBezTo>
                  <a:cubicBezTo>
                    <a:pt x="6735" y="-962"/>
                    <a:pt x="12941" y="-962"/>
                    <a:pt x="16789" y="2887"/>
                  </a:cubicBezTo>
                  <a:cubicBezTo>
                    <a:pt x="20638" y="6735"/>
                    <a:pt x="20638" y="12941"/>
                    <a:pt x="16789" y="16789"/>
                  </a:cubicBezTo>
                  <a:cubicBezTo>
                    <a:pt x="12941" y="20638"/>
                    <a:pt x="6735" y="20638"/>
                    <a:pt x="2887" y="16789"/>
                  </a:cubicBezTo>
                  <a:close/>
                </a:path>
              </a:pathLst>
            </a:custGeom>
            <a:solidFill>
              <a:srgbClr val="37455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29" name="Oval"/>
            <p:cNvSpPr/>
            <p:nvPr/>
          </p:nvSpPr>
          <p:spPr>
            <a:xfrm>
              <a:off x="240252" y="93696"/>
              <a:ext cx="750658" cy="444230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30" name="R"/>
            <p:cNvSpPr txBox="1"/>
            <p:nvPr/>
          </p:nvSpPr>
          <p:spPr>
            <a:xfrm>
              <a:off x="273648" y="-38675"/>
              <a:ext cx="581790" cy="13259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7800">
                  <a:solidFill>
                    <a:srgbClr val="FFFFFF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sp>
        <p:nvSpPr>
          <p:cNvPr id="332" name="R base syntax…"/>
          <p:cNvSpPr txBox="1"/>
          <p:nvPr/>
        </p:nvSpPr>
        <p:spPr>
          <a:xfrm>
            <a:off x="5679789" y="10795087"/>
            <a:ext cx="3638641" cy="2423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 base syntax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RStudio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Scripts, paths, files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R project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Help recourses</a:t>
            </a:r>
          </a:p>
        </p:txBody>
      </p:sp>
      <p:sp>
        <p:nvSpPr>
          <p:cNvPr id="333" name="tidyverse…"/>
          <p:cNvSpPr txBox="1"/>
          <p:nvPr/>
        </p:nvSpPr>
        <p:spPr>
          <a:xfrm>
            <a:off x="8374043" y="7483147"/>
            <a:ext cx="3638641" cy="2423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tidyverse</a:t>
            </a:r>
            <a:endParaRPr dirty="0"/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Data Structures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Useful Functions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Pipe (“clean” code)</a:t>
            </a:r>
          </a:p>
        </p:txBody>
      </p:sp>
      <p:sp>
        <p:nvSpPr>
          <p:cNvPr id="334" name="ggplot2…"/>
          <p:cNvSpPr txBox="1"/>
          <p:nvPr/>
        </p:nvSpPr>
        <p:spPr>
          <a:xfrm>
            <a:off x="12826441" y="7411954"/>
            <a:ext cx="3525087" cy="1959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ggplot2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Code structure</a:t>
            </a:r>
          </a:p>
          <a:p>
            <a:pPr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ggplot2 + tidy data</a:t>
            </a:r>
          </a:p>
        </p:txBody>
      </p:sp>
      <p:sp>
        <p:nvSpPr>
          <p:cNvPr id="335" name="R Markdown…"/>
          <p:cNvSpPr txBox="1"/>
          <p:nvPr/>
        </p:nvSpPr>
        <p:spPr>
          <a:xfrm>
            <a:off x="16257871" y="11065812"/>
            <a:ext cx="3180538" cy="1959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 Markdown </a:t>
            </a:r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Doc. types</a:t>
            </a:r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Good practices</a:t>
            </a:r>
          </a:p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Other cool things </a:t>
            </a:r>
          </a:p>
        </p:txBody>
      </p:sp>
      <p:pic>
        <p:nvPicPr>
          <p:cNvPr id="336" name="tidyverse-logo.png" descr="tidyverse-logo.png"/>
          <p:cNvPicPr>
            <a:picLocks noChangeAspect="1"/>
          </p:cNvPicPr>
          <p:nvPr/>
        </p:nvPicPr>
        <p:blipFill>
          <a:blip r:embed="rId3"/>
          <a:srcRect l="5756" t="5460" r="5756" b="5168"/>
          <a:stretch>
            <a:fillRect/>
          </a:stretch>
        </p:blipFill>
        <p:spPr>
          <a:xfrm>
            <a:off x="8186404" y="5104185"/>
            <a:ext cx="1589485" cy="18530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3" y="0"/>
                </a:moveTo>
                <a:lnTo>
                  <a:pt x="0" y="5399"/>
                </a:lnTo>
                <a:lnTo>
                  <a:pt x="0" y="16201"/>
                </a:lnTo>
                <a:lnTo>
                  <a:pt x="10803" y="21600"/>
                </a:lnTo>
                <a:lnTo>
                  <a:pt x="21600" y="16201"/>
                </a:lnTo>
                <a:lnTo>
                  <a:pt x="21600" y="5399"/>
                </a:lnTo>
                <a:lnTo>
                  <a:pt x="10803" y="0"/>
                </a:lnTo>
                <a:close/>
              </a:path>
            </a:pathLst>
          </a:custGeom>
          <a:ln w="25400">
            <a:solidFill>
              <a:srgbClr val="000000"/>
            </a:solidFill>
            <a:miter lim="400000"/>
          </a:ln>
        </p:spPr>
      </p:pic>
      <p:pic>
        <p:nvPicPr>
          <p:cNvPr id="337" name="rmarkdown.png" descr="rmarkdown.png"/>
          <p:cNvPicPr>
            <a:picLocks noChangeAspect="1"/>
          </p:cNvPicPr>
          <p:nvPr/>
        </p:nvPicPr>
        <p:blipFill>
          <a:blip r:embed="rId4"/>
          <a:srcRect l="4411" t="4630" r="4271" b="4399"/>
          <a:stretch>
            <a:fillRect/>
          </a:stretch>
        </p:blipFill>
        <p:spPr>
          <a:xfrm>
            <a:off x="19400648" y="9656185"/>
            <a:ext cx="1589486" cy="18351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7" y="0"/>
                </a:moveTo>
                <a:lnTo>
                  <a:pt x="0" y="5400"/>
                </a:lnTo>
                <a:lnTo>
                  <a:pt x="0" y="16200"/>
                </a:lnTo>
                <a:lnTo>
                  <a:pt x="10797" y="21600"/>
                </a:lnTo>
                <a:lnTo>
                  <a:pt x="21600" y="16200"/>
                </a:lnTo>
                <a:lnTo>
                  <a:pt x="21600" y="5400"/>
                </a:lnTo>
                <a:lnTo>
                  <a:pt x="10797" y="0"/>
                </a:lnTo>
                <a:close/>
              </a:path>
            </a:pathLst>
          </a:custGeom>
          <a:ln w="25400">
            <a:solidFill>
              <a:srgbClr val="FFFFFF"/>
            </a:solidFill>
            <a:miter lim="400000"/>
          </a:ln>
        </p:spPr>
      </p:pic>
      <p:sp>
        <p:nvSpPr>
          <p:cNvPr id="338" name="Shape"/>
          <p:cNvSpPr/>
          <p:nvPr/>
        </p:nvSpPr>
        <p:spPr>
          <a:xfrm>
            <a:off x="9407022" y="11169735"/>
            <a:ext cx="5583307" cy="24236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7" h="21600" extrusionOk="0">
                <a:moveTo>
                  <a:pt x="10718" y="0"/>
                </a:moveTo>
                <a:cubicBezTo>
                  <a:pt x="7972" y="0"/>
                  <a:pt x="5226" y="2047"/>
                  <a:pt x="3131" y="6141"/>
                </a:cubicBezTo>
                <a:cubicBezTo>
                  <a:pt x="953" y="10396"/>
                  <a:pt x="-81" y="16025"/>
                  <a:pt x="5" y="21600"/>
                </a:cubicBezTo>
                <a:lnTo>
                  <a:pt x="21433" y="21600"/>
                </a:lnTo>
                <a:cubicBezTo>
                  <a:pt x="21519" y="16025"/>
                  <a:pt x="20483" y="10396"/>
                  <a:pt x="18305" y="6141"/>
                </a:cubicBezTo>
                <a:cubicBezTo>
                  <a:pt x="16210" y="2047"/>
                  <a:pt x="13464" y="0"/>
                  <a:pt x="10718" y="0"/>
                </a:cubicBezTo>
                <a:close/>
              </a:path>
            </a:pathLst>
          </a:custGeom>
          <a:solidFill>
            <a:srgbClr val="88A4AC"/>
          </a:solidFill>
          <a:ln w="12700">
            <a:miter lim="400000"/>
          </a:ln>
          <a:effectLst>
            <a:outerShdw blurRad="101600" dist="76200" dir="5400000" rotWithShape="0">
              <a:srgbClr val="000000">
                <a:alpha val="30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339" name="APPLIED STATISTICS IN R"/>
          <p:cNvSpPr txBox="1"/>
          <p:nvPr/>
        </p:nvSpPr>
        <p:spPr>
          <a:xfrm>
            <a:off x="10206246" y="12627249"/>
            <a:ext cx="3984860" cy="10210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algn="ctr"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APPLIED STATISTICS IN R</a:t>
            </a:r>
          </a:p>
        </p:txBody>
      </p:sp>
      <p:grpSp>
        <p:nvGrpSpPr>
          <p:cNvPr id="351" name="Group"/>
          <p:cNvGrpSpPr/>
          <p:nvPr/>
        </p:nvGrpSpPr>
        <p:grpSpPr>
          <a:xfrm>
            <a:off x="10708095" y="11392527"/>
            <a:ext cx="2989869" cy="1128300"/>
            <a:chOff x="0" y="0"/>
            <a:chExt cx="2989868" cy="1128299"/>
          </a:xfrm>
        </p:grpSpPr>
        <p:sp>
          <p:nvSpPr>
            <p:cNvPr id="352" name="Connection Line"/>
            <p:cNvSpPr/>
            <p:nvPr/>
          </p:nvSpPr>
          <p:spPr>
            <a:xfrm>
              <a:off x="277580" y="377668"/>
              <a:ext cx="590393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3" name="Connection Line"/>
            <p:cNvSpPr/>
            <p:nvPr/>
          </p:nvSpPr>
          <p:spPr>
            <a:xfrm>
              <a:off x="862587" y="34942"/>
              <a:ext cx="550984" cy="3732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568"/>
                  </a:moveTo>
                  <a:cubicBezTo>
                    <a:pt x="6833" y="-5398"/>
                    <a:pt x="14033" y="-5187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4" name="Connection Line"/>
            <p:cNvSpPr/>
            <p:nvPr/>
          </p:nvSpPr>
          <p:spPr>
            <a:xfrm>
              <a:off x="1405328" y="386141"/>
              <a:ext cx="590392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41" y="18816"/>
                    <a:pt x="4941" y="11616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5" name="Connection Line"/>
            <p:cNvSpPr/>
            <p:nvPr/>
          </p:nvSpPr>
          <p:spPr>
            <a:xfrm>
              <a:off x="1566803" y="35933"/>
              <a:ext cx="547205" cy="3743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2" extrusionOk="0">
                  <a:moveTo>
                    <a:pt x="0" y="15484"/>
                  </a:moveTo>
                  <a:cubicBezTo>
                    <a:pt x="6940" y="-5398"/>
                    <a:pt x="14140" y="-5159"/>
                    <a:pt x="21600" y="16202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56" name="Connection Line"/>
            <p:cNvSpPr/>
            <p:nvPr/>
          </p:nvSpPr>
          <p:spPr>
            <a:xfrm>
              <a:off x="2108359" y="392867"/>
              <a:ext cx="591577" cy="727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150" y="18810"/>
                    <a:pt x="4950" y="11610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45" name="Shape"/>
            <p:cNvSpPr/>
            <p:nvPr/>
          </p:nvSpPr>
          <p:spPr>
            <a:xfrm>
              <a:off x="994785" y="439386"/>
              <a:ext cx="585440" cy="6793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0" y="0"/>
                  </a:moveTo>
                  <a:lnTo>
                    <a:pt x="21600" y="21483"/>
                  </a:lnTo>
                  <a:lnTo>
                    <a:pt x="0" y="21600"/>
                  </a:lnTo>
                  <a:cubicBezTo>
                    <a:pt x="2377" y="20250"/>
                    <a:pt x="4652" y="18777"/>
                    <a:pt x="6811" y="17191"/>
                  </a:cubicBezTo>
                  <a:cubicBezTo>
                    <a:pt x="8802" y="15728"/>
                    <a:pt x="10692" y="14171"/>
                    <a:pt x="12472" y="12527"/>
                  </a:cubicBezTo>
                  <a:cubicBezTo>
                    <a:pt x="14315" y="10696"/>
                    <a:pt x="15963" y="8733"/>
                    <a:pt x="17396" y="6659"/>
                  </a:cubicBezTo>
                  <a:cubicBezTo>
                    <a:pt x="18863" y="4537"/>
                    <a:pt x="20100" y="2308"/>
                    <a:pt x="21090" y="0"/>
                  </a:cubicBezTo>
                  <a:close/>
                </a:path>
              </a:pathLst>
            </a:custGeom>
            <a:solidFill>
              <a:srgbClr val="C0C0C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57" name="Connection Line"/>
            <p:cNvSpPr/>
            <p:nvPr/>
          </p:nvSpPr>
          <p:spPr>
            <a:xfrm>
              <a:off x="981796" y="377668"/>
              <a:ext cx="590393" cy="725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459" y="18816"/>
                    <a:pt x="16659" y="11616"/>
                    <a:pt x="21600" y="0"/>
                  </a:cubicBezTo>
                </a:path>
              </a:pathLst>
            </a:cu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47" name="Line"/>
            <p:cNvSpPr/>
            <p:nvPr/>
          </p:nvSpPr>
          <p:spPr>
            <a:xfrm flipV="1">
              <a:off x="1575053" y="0"/>
              <a:ext cx="1" cy="1116526"/>
            </a:xfrm>
            <a:prstGeom prst="lin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48" name="Line"/>
            <p:cNvSpPr/>
            <p:nvPr/>
          </p:nvSpPr>
          <p:spPr>
            <a:xfrm flipH="1" flipV="1">
              <a:off x="-1" y="1128299"/>
              <a:ext cx="2989870" cy="1"/>
            </a:xfrm>
            <a:prstGeom prst="line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49" name="Line"/>
            <p:cNvSpPr/>
            <p:nvPr/>
          </p:nvSpPr>
          <p:spPr>
            <a:xfrm flipV="1">
              <a:off x="1127982" y="81946"/>
              <a:ext cx="1" cy="870210"/>
            </a:xfrm>
            <a:prstGeom prst="line">
              <a:avLst/>
            </a:prstGeom>
            <a:noFill/>
            <a:ln w="3175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50" name="Line"/>
            <p:cNvSpPr/>
            <p:nvPr/>
          </p:nvSpPr>
          <p:spPr>
            <a:xfrm flipV="1">
              <a:off x="1840362" y="71170"/>
              <a:ext cx="1" cy="891763"/>
            </a:xfrm>
            <a:prstGeom prst="line">
              <a:avLst/>
            </a:prstGeom>
            <a:noFill/>
            <a:ln w="3175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Rectangle"/>
          <p:cNvSpPr/>
          <p:nvPr/>
        </p:nvSpPr>
        <p:spPr>
          <a:xfrm>
            <a:off x="11875462" y="3571"/>
            <a:ext cx="10925559" cy="13708858"/>
          </a:xfrm>
          <a:prstGeom prst="rect">
            <a:avLst/>
          </a:prstGeom>
          <a:solidFill>
            <a:srgbClr val="525067"/>
          </a:solidFill>
          <a:ln w="12700">
            <a:miter lim="400000"/>
          </a:ln>
        </p:spPr>
        <p:txBody>
          <a:bodyPr lIns="45696" tIns="45696" rIns="45696" bIns="45696" anchor="ctr"/>
          <a:lstStyle/>
          <a:p>
            <a:endParaRPr/>
          </a:p>
        </p:txBody>
      </p:sp>
      <p:grpSp>
        <p:nvGrpSpPr>
          <p:cNvPr id="363" name="Group"/>
          <p:cNvGrpSpPr/>
          <p:nvPr/>
        </p:nvGrpSpPr>
        <p:grpSpPr>
          <a:xfrm>
            <a:off x="1400114" y="1526778"/>
            <a:ext cx="9481230" cy="3474167"/>
            <a:chOff x="0" y="0"/>
            <a:chExt cx="9481228" cy="3474166"/>
          </a:xfrm>
        </p:grpSpPr>
        <p:sp>
          <p:nvSpPr>
            <p:cNvPr id="360" name="PROGRAM"/>
            <p:cNvSpPr txBox="1"/>
            <p:nvPr/>
          </p:nvSpPr>
          <p:spPr>
            <a:xfrm>
              <a:off x="0" y="720437"/>
              <a:ext cx="9481229" cy="27537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6" tIns="45696" rIns="45696" bIns="45696" numCol="1" anchor="t">
              <a:noAutofit/>
            </a:bodyPr>
            <a:lstStyle>
              <a:lvl1pPr>
                <a:defRPr sz="5000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PROGRAM</a:t>
              </a:r>
            </a:p>
          </p:txBody>
        </p:sp>
        <p:sp>
          <p:nvSpPr>
            <p:cNvPr id="361" name="FROM EXCEL TO R"/>
            <p:cNvSpPr txBox="1"/>
            <p:nvPr/>
          </p:nvSpPr>
          <p:spPr>
            <a:xfrm>
              <a:off x="2126472" y="0"/>
              <a:ext cx="6468325" cy="4367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6" tIns="45696" rIns="45696" bIns="45696" numCol="1" anchor="t">
              <a:noAutofit/>
            </a:bodyPr>
            <a:lstStyle>
              <a:lvl1pPr>
                <a:defRPr sz="2200" spc="412">
                  <a:solidFill>
                    <a:srgbClr val="37455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362" name="Line"/>
            <p:cNvSpPr/>
            <p:nvPr/>
          </p:nvSpPr>
          <p:spPr>
            <a:xfrm>
              <a:off x="111444" y="218154"/>
              <a:ext cx="1704399" cy="1"/>
            </a:xfrm>
            <a:prstGeom prst="line">
              <a:avLst/>
            </a:prstGeom>
            <a:noFill/>
            <a:ln w="76200" cap="flat">
              <a:solidFill>
                <a:srgbClr val="37455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64" name="Rectangle"/>
          <p:cNvSpPr/>
          <p:nvPr/>
        </p:nvSpPr>
        <p:spPr>
          <a:xfrm>
            <a:off x="1465680" y="3696645"/>
            <a:ext cx="21338394" cy="9168858"/>
          </a:xfrm>
          <a:prstGeom prst="rect">
            <a:avLst/>
          </a:prstGeom>
          <a:solidFill>
            <a:srgbClr val="FFFFFF"/>
          </a:solidFill>
          <a:ln w="38100">
            <a:solidFill>
              <a:srgbClr val="293441"/>
            </a:solidFill>
            <a:miter lim="400000"/>
          </a:ln>
        </p:spPr>
        <p:txBody>
          <a:bodyPr lIns="45696" tIns="45696" rIns="45696" bIns="45696" anchor="ctr"/>
          <a:lstStyle/>
          <a:p>
            <a:endParaRPr/>
          </a:p>
        </p:txBody>
      </p:sp>
      <p:sp>
        <p:nvSpPr>
          <p:cNvPr id="365" name="7"/>
          <p:cNvSpPr txBox="1"/>
          <p:nvPr/>
        </p:nvSpPr>
        <p:spPr>
          <a:xfrm>
            <a:off x="380801" y="12994910"/>
            <a:ext cx="413527" cy="140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73" tIns="50773" rIns="50773" bIns="50773" anchor="ctr">
            <a:spAutoFit/>
          </a:bodyPr>
          <a:lstStyle/>
          <a:p>
            <a:pPr>
              <a:defRPr sz="2600">
                <a:solidFill>
                  <a:srgbClr val="37455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7</a:t>
            </a:r>
          </a:p>
          <a:p>
            <a:pPr lvl="1">
              <a:defRPr sz="3000">
                <a:solidFill>
                  <a:srgbClr val="EBEBE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67" name="DAY 2: Holst aud."/>
          <p:cNvSpPr txBox="1"/>
          <p:nvPr/>
        </p:nvSpPr>
        <p:spPr>
          <a:xfrm>
            <a:off x="12114246" y="5609479"/>
            <a:ext cx="3185242" cy="558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algn="ctr" defTabSz="825500">
              <a:defRPr sz="3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DAY 2: </a:t>
            </a:r>
            <a:r>
              <a:rPr b="0" dirty="0"/>
              <a:t>Holst aud.</a:t>
            </a:r>
            <a:r>
              <a:rPr sz="1200" b="0" dirty="0"/>
              <a:t> </a:t>
            </a:r>
          </a:p>
        </p:txBody>
      </p:sp>
      <p:sp>
        <p:nvSpPr>
          <p:cNvPr id="368" name="DATES: 04-03 &amp; 05-03, 2024"/>
          <p:cNvSpPr txBox="1"/>
          <p:nvPr/>
        </p:nvSpPr>
        <p:spPr>
          <a:xfrm>
            <a:off x="1925746" y="4240316"/>
            <a:ext cx="5142379" cy="5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algn="ctr" defTabSz="825500">
              <a:defRPr sz="3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DATES: </a:t>
            </a:r>
            <a:r>
              <a:rPr lang="en-GB" b="0" dirty="0"/>
              <a:t>24</a:t>
            </a:r>
            <a:r>
              <a:rPr b="0" dirty="0"/>
              <a:t>-0</a:t>
            </a:r>
            <a:r>
              <a:rPr lang="en-GB" b="0" dirty="0"/>
              <a:t>5 &amp; 27-05</a:t>
            </a:r>
            <a:r>
              <a:rPr b="0" dirty="0"/>
              <a:t>, 2024</a:t>
            </a:r>
          </a:p>
        </p:txBody>
      </p:sp>
      <p:sp>
        <p:nvSpPr>
          <p:cNvPr id="369" name="PLACE: Faculty of Health and Medical Sciences, Panum, Blegdamsvej 3B, 2200 København"/>
          <p:cNvSpPr txBox="1"/>
          <p:nvPr/>
        </p:nvSpPr>
        <p:spPr>
          <a:xfrm>
            <a:off x="12114246" y="4010622"/>
            <a:ext cx="9481229" cy="1015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73" tIns="50773" rIns="50773" bIns="50773" anchor="ctr">
            <a:spAutoFit/>
          </a:bodyPr>
          <a:lstStyle/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PLACE:</a:t>
            </a:r>
            <a:r>
              <a:t> Faculty of Health and Medical Sciences, Panum, Blegdamsvej 3B, 2200 København</a:t>
            </a:r>
          </a:p>
        </p:txBody>
      </p:sp>
      <p:sp>
        <p:nvSpPr>
          <p:cNvPr id="370" name="08:30 - Installation Issues &amp; Coffee…"/>
          <p:cNvSpPr txBox="1"/>
          <p:nvPr/>
        </p:nvSpPr>
        <p:spPr>
          <a:xfrm>
            <a:off x="2094644" y="6954336"/>
            <a:ext cx="6016399" cy="5130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08:30 - Installation Issues &amp; Coffee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09:00 - Introduction to R Basics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10:00 - Rstudio Exercise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10:45 - Break 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11:00 - Tidyverse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12:00 - Lunch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13:00 - Tidyverse Exercise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14:30 - Break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14:45 - Rmarkdown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15:15 - Rmarkdown Exercise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16:00 - Q&amp;A - See you tomorrow</a:t>
            </a:r>
          </a:p>
        </p:txBody>
      </p:sp>
      <p:sp>
        <p:nvSpPr>
          <p:cNvPr id="371" name="08:30 - Coffee…"/>
          <p:cNvSpPr txBox="1"/>
          <p:nvPr/>
        </p:nvSpPr>
        <p:spPr>
          <a:xfrm>
            <a:off x="12154947" y="7208336"/>
            <a:ext cx="7780757" cy="4673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08:30 - Coffee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09:00 - ggplot2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10:00 - ggplot2 Exercise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10:45 - Break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11:00 - Applied Statistics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12:00 - Lunch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13:00 - Applied Statistics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14:30 - Break 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14:45 - Basic Data Analysis Exercise</a:t>
            </a:r>
            <a:r>
              <a:rPr sz="1200"/>
              <a:t> </a:t>
            </a:r>
          </a:p>
          <a:p>
            <a:pPr defTabSz="825500"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15:45 - Cool things in R &amp; Course Evaluation </a:t>
            </a:r>
          </a:p>
        </p:txBody>
      </p:sp>
      <p:sp>
        <p:nvSpPr>
          <p:cNvPr id="372" name="Line"/>
          <p:cNvSpPr/>
          <p:nvPr/>
        </p:nvSpPr>
        <p:spPr>
          <a:xfrm>
            <a:off x="2036631" y="6400082"/>
            <a:ext cx="20310733" cy="1"/>
          </a:xfrm>
          <a:prstGeom prst="line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0" tIns="0" rIns="0" bIns="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" name="DAY 2: Holst aud.">
            <a:extLst>
              <a:ext uri="{FF2B5EF4-FFF2-40B4-BE49-F238E27FC236}">
                <a16:creationId xmlns:a16="http://schemas.microsoft.com/office/drawing/2014/main" id="{6CB9E3BE-D533-A3CA-0B38-BBFD4ECC68EC}"/>
              </a:ext>
            </a:extLst>
          </p:cNvPr>
          <p:cNvSpPr txBox="1"/>
          <p:nvPr/>
        </p:nvSpPr>
        <p:spPr>
          <a:xfrm>
            <a:off x="1926057" y="5606752"/>
            <a:ext cx="3242821" cy="5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773" tIns="50773" rIns="50773" bIns="50773" anchor="ctr">
            <a:spAutoFit/>
          </a:bodyPr>
          <a:lstStyle/>
          <a:p>
            <a:pPr algn="ctr" defTabSz="825500">
              <a:defRPr sz="3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DAY </a:t>
            </a:r>
            <a:r>
              <a:rPr lang="en-GB" dirty="0"/>
              <a:t>1</a:t>
            </a:r>
            <a:r>
              <a:rPr dirty="0"/>
              <a:t>: </a:t>
            </a:r>
            <a:r>
              <a:rPr b="0" dirty="0"/>
              <a:t>Holst aud.</a:t>
            </a:r>
            <a:r>
              <a:rPr sz="1200" b="0" dirty="0"/>
              <a:t> 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Connection Line"/>
          <p:cNvSpPr/>
          <p:nvPr/>
        </p:nvSpPr>
        <p:spPr>
          <a:xfrm>
            <a:off x="304336" y="6878273"/>
            <a:ext cx="17287314" cy="64582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5859" y="7739"/>
                  <a:pt x="13059" y="539"/>
                  <a:pt x="21600" y="0"/>
                </a:cubicBezTo>
              </a:path>
            </a:pathLst>
          </a:custGeom>
          <a:ln w="38100">
            <a:solidFill>
              <a:srgbClr val="2E5378"/>
            </a:solidFill>
            <a:custDash>
              <a:ds d="600000" sp="600000"/>
            </a:custDash>
            <a:miter lim="400000"/>
          </a:ln>
        </p:spPr>
        <p:txBody>
          <a:bodyPr/>
          <a:lstStyle/>
          <a:p>
            <a:endParaRPr/>
          </a:p>
        </p:txBody>
      </p:sp>
      <p:grpSp>
        <p:nvGrpSpPr>
          <p:cNvPr id="390" name="Group"/>
          <p:cNvGrpSpPr/>
          <p:nvPr/>
        </p:nvGrpSpPr>
        <p:grpSpPr>
          <a:xfrm>
            <a:off x="2551153" y="6073572"/>
            <a:ext cx="9990237" cy="6774458"/>
            <a:chOff x="0" y="0"/>
            <a:chExt cx="9990236" cy="6774456"/>
          </a:xfrm>
        </p:grpSpPr>
        <p:sp>
          <p:nvSpPr>
            <p:cNvPr id="375" name="Freeform 471"/>
            <p:cNvSpPr/>
            <p:nvPr/>
          </p:nvSpPr>
          <p:spPr>
            <a:xfrm rot="4080000">
              <a:off x="563307" y="3464560"/>
              <a:ext cx="1868101" cy="24751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2" h="21600" extrusionOk="0">
                  <a:moveTo>
                    <a:pt x="144" y="0"/>
                  </a:moveTo>
                  <a:cubicBezTo>
                    <a:pt x="149" y="723"/>
                    <a:pt x="-6" y="1565"/>
                    <a:pt x="0" y="2408"/>
                  </a:cubicBezTo>
                  <a:cubicBezTo>
                    <a:pt x="63" y="11803"/>
                    <a:pt x="8146" y="19181"/>
                    <a:pt x="8469" y="19423"/>
                  </a:cubicBezTo>
                  <a:cubicBezTo>
                    <a:pt x="10894" y="21600"/>
                    <a:pt x="10894" y="21600"/>
                    <a:pt x="10894" y="21600"/>
                  </a:cubicBezTo>
                  <a:cubicBezTo>
                    <a:pt x="13290" y="19441"/>
                    <a:pt x="13290" y="19441"/>
                    <a:pt x="13290" y="19441"/>
                  </a:cubicBezTo>
                  <a:cubicBezTo>
                    <a:pt x="13609" y="19202"/>
                    <a:pt x="21594" y="11885"/>
                    <a:pt x="21531" y="2490"/>
                  </a:cubicBezTo>
                  <a:cubicBezTo>
                    <a:pt x="21525" y="1647"/>
                    <a:pt x="21359" y="804"/>
                    <a:pt x="21354" y="81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FC99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6" name="Freeform 472"/>
            <p:cNvSpPr/>
            <p:nvPr/>
          </p:nvSpPr>
          <p:spPr>
            <a:xfrm rot="4080000">
              <a:off x="1104965" y="3635024"/>
              <a:ext cx="1281650" cy="1938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21" h="21600" extrusionOk="0">
                  <a:moveTo>
                    <a:pt x="21498" y="72"/>
                  </a:moveTo>
                  <a:cubicBezTo>
                    <a:pt x="10749" y="36"/>
                    <a:pt x="10749" y="36"/>
                    <a:pt x="10749" y="3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924"/>
                    <a:pt x="15" y="2002"/>
                    <a:pt x="22" y="2927"/>
                  </a:cubicBezTo>
                  <a:cubicBezTo>
                    <a:pt x="102" y="13246"/>
                    <a:pt x="10915" y="21600"/>
                    <a:pt x="10915" y="21600"/>
                  </a:cubicBezTo>
                  <a:cubicBezTo>
                    <a:pt x="10915" y="21600"/>
                    <a:pt x="21600" y="13318"/>
                    <a:pt x="21521" y="2998"/>
                  </a:cubicBezTo>
                  <a:cubicBezTo>
                    <a:pt x="21514" y="2074"/>
                    <a:pt x="21505" y="996"/>
                    <a:pt x="21498" y="72"/>
                  </a:cubicBezTo>
                  <a:close/>
                </a:path>
              </a:pathLst>
            </a:custGeom>
            <a:solidFill>
              <a:srgbClr val="880C0A">
                <a:alpha val="6783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7" name="Freeform 473"/>
            <p:cNvSpPr/>
            <p:nvPr/>
          </p:nvSpPr>
          <p:spPr>
            <a:xfrm rot="4080000">
              <a:off x="1531251" y="3808976"/>
              <a:ext cx="949096" cy="13729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0" h="21600" extrusionOk="0">
                  <a:moveTo>
                    <a:pt x="10918" y="21600"/>
                  </a:moveTo>
                  <a:cubicBezTo>
                    <a:pt x="6773" y="17447"/>
                    <a:pt x="82" y="11108"/>
                    <a:pt x="11" y="1525"/>
                  </a:cubicBezTo>
                  <a:cubicBezTo>
                    <a:pt x="8" y="1089"/>
                    <a:pt x="3" y="436"/>
                    <a:pt x="0" y="0"/>
                  </a:cubicBezTo>
                  <a:cubicBezTo>
                    <a:pt x="21518" y="75"/>
                    <a:pt x="21518" y="75"/>
                    <a:pt x="21518" y="75"/>
                  </a:cubicBezTo>
                  <a:cubicBezTo>
                    <a:pt x="21522" y="511"/>
                    <a:pt x="21526" y="1164"/>
                    <a:pt x="21530" y="1600"/>
                  </a:cubicBezTo>
                  <a:cubicBezTo>
                    <a:pt x="21600" y="11183"/>
                    <a:pt x="15003" y="17694"/>
                    <a:pt x="10918" y="21600"/>
                  </a:cubicBezTo>
                  <a:close/>
                </a:path>
              </a:pathLst>
            </a:custGeom>
            <a:solidFill>
              <a:srgbClr val="FFF1D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8" name="Freeform 474"/>
            <p:cNvSpPr/>
            <p:nvPr/>
          </p:nvSpPr>
          <p:spPr>
            <a:xfrm rot="4080000">
              <a:off x="1653563" y="4070655"/>
              <a:ext cx="1979120" cy="3390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3" h="21430" extrusionOk="0">
                  <a:moveTo>
                    <a:pt x="1064" y="3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5" y="6158"/>
                    <a:pt x="5" y="6158"/>
                    <a:pt x="5" y="6158"/>
                  </a:cubicBezTo>
                  <a:cubicBezTo>
                    <a:pt x="12" y="14075"/>
                    <a:pt x="4883" y="21254"/>
                    <a:pt x="10812" y="21427"/>
                  </a:cubicBezTo>
                  <a:cubicBezTo>
                    <a:pt x="16741" y="21600"/>
                    <a:pt x="21600" y="14705"/>
                    <a:pt x="21593" y="6788"/>
                  </a:cubicBezTo>
                  <a:cubicBezTo>
                    <a:pt x="21588" y="630"/>
                    <a:pt x="21588" y="630"/>
                    <a:pt x="21588" y="630"/>
                  </a:cubicBezTo>
                  <a:cubicBezTo>
                    <a:pt x="20523" y="599"/>
                    <a:pt x="20523" y="599"/>
                    <a:pt x="20523" y="599"/>
                  </a:cubicBezTo>
                  <a:lnTo>
                    <a:pt x="1064" y="31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9" name="Freeform 475"/>
            <p:cNvSpPr/>
            <p:nvPr/>
          </p:nvSpPr>
          <p:spPr>
            <a:xfrm rot="4080000">
              <a:off x="3640634" y="3928929"/>
              <a:ext cx="1493956" cy="31324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0" h="21261" extrusionOk="0">
                  <a:moveTo>
                    <a:pt x="21580" y="14575"/>
                  </a:moveTo>
                  <a:cubicBezTo>
                    <a:pt x="21517" y="8759"/>
                    <a:pt x="16617" y="3775"/>
                    <a:pt x="6885" y="0"/>
                  </a:cubicBezTo>
                  <a:cubicBezTo>
                    <a:pt x="0" y="16775"/>
                    <a:pt x="0" y="16775"/>
                    <a:pt x="0" y="16775"/>
                  </a:cubicBezTo>
                  <a:cubicBezTo>
                    <a:pt x="0" y="16775"/>
                    <a:pt x="8303" y="19046"/>
                    <a:pt x="15391" y="21033"/>
                  </a:cubicBezTo>
                  <a:cubicBezTo>
                    <a:pt x="17214" y="21600"/>
                    <a:pt x="19833" y="21043"/>
                    <a:pt x="20226" y="20106"/>
                  </a:cubicBezTo>
                  <a:cubicBezTo>
                    <a:pt x="21014" y="18232"/>
                    <a:pt x="21600" y="16451"/>
                    <a:pt x="21580" y="14575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0" name="Freeform 476"/>
            <p:cNvSpPr/>
            <p:nvPr/>
          </p:nvSpPr>
          <p:spPr>
            <a:xfrm rot="4080000">
              <a:off x="2296059" y="550073"/>
              <a:ext cx="1491519" cy="31256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8" h="21261" extrusionOk="0">
                  <a:moveTo>
                    <a:pt x="1" y="14538"/>
                  </a:moveTo>
                  <a:cubicBezTo>
                    <a:pt x="-62" y="8709"/>
                    <a:pt x="4709" y="3738"/>
                    <a:pt x="14118" y="0"/>
                  </a:cubicBezTo>
                  <a:cubicBezTo>
                    <a:pt x="21538" y="16846"/>
                    <a:pt x="21538" y="16846"/>
                    <a:pt x="21538" y="16846"/>
                  </a:cubicBezTo>
                  <a:cubicBezTo>
                    <a:pt x="21538" y="16846"/>
                    <a:pt x="13319" y="19083"/>
                    <a:pt x="6304" y="21040"/>
                  </a:cubicBezTo>
                  <a:cubicBezTo>
                    <a:pt x="4500" y="21600"/>
                    <a:pt x="1881" y="21030"/>
                    <a:pt x="1468" y="20089"/>
                  </a:cubicBezTo>
                  <a:cubicBezTo>
                    <a:pt x="644" y="18206"/>
                    <a:pt x="21" y="16419"/>
                    <a:pt x="1" y="14538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1" name="Freeform 477"/>
            <p:cNvSpPr/>
            <p:nvPr/>
          </p:nvSpPr>
          <p:spPr>
            <a:xfrm rot="4080000">
              <a:off x="4410335" y="-763412"/>
              <a:ext cx="3235906" cy="72388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49" h="21594" extrusionOk="0">
                  <a:moveTo>
                    <a:pt x="10585" y="0"/>
                  </a:moveTo>
                  <a:cubicBezTo>
                    <a:pt x="10585" y="0"/>
                    <a:pt x="-113" y="2283"/>
                    <a:pt x="1" y="12380"/>
                  </a:cubicBezTo>
                  <a:cubicBezTo>
                    <a:pt x="39" y="15759"/>
                    <a:pt x="1276" y="18852"/>
                    <a:pt x="3150" y="21082"/>
                  </a:cubicBezTo>
                  <a:cubicBezTo>
                    <a:pt x="5280" y="21375"/>
                    <a:pt x="7963" y="21587"/>
                    <a:pt x="10829" y="21594"/>
                  </a:cubicBezTo>
                  <a:cubicBezTo>
                    <a:pt x="13695" y="21600"/>
                    <a:pt x="16281" y="21400"/>
                    <a:pt x="18496" y="21116"/>
                  </a:cubicBezTo>
                  <a:cubicBezTo>
                    <a:pt x="20320" y="18895"/>
                    <a:pt x="21487" y="15807"/>
                    <a:pt x="21449" y="12428"/>
                  </a:cubicBezTo>
                  <a:cubicBezTo>
                    <a:pt x="21335" y="2332"/>
                    <a:pt x="10585" y="0"/>
                    <a:pt x="10585" y="0"/>
                  </a:cubicBezTo>
                  <a:close/>
                </a:path>
              </a:pathLst>
            </a:custGeom>
            <a:solidFill>
              <a:srgbClr val="C3C0E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2" name="Freeform 478"/>
            <p:cNvSpPr/>
            <p:nvPr/>
          </p:nvSpPr>
          <p:spPr>
            <a:xfrm rot="4080000">
              <a:off x="4736561" y="-543370"/>
              <a:ext cx="2761261" cy="72388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6" h="21594" extrusionOk="0">
                  <a:moveTo>
                    <a:pt x="8758" y="0"/>
                  </a:moveTo>
                  <a:cubicBezTo>
                    <a:pt x="8758" y="0"/>
                    <a:pt x="8214" y="81"/>
                    <a:pt x="7455" y="286"/>
                  </a:cubicBezTo>
                  <a:cubicBezTo>
                    <a:pt x="11174" y="1529"/>
                    <a:pt x="17751" y="4797"/>
                    <a:pt x="17848" y="12050"/>
                  </a:cubicBezTo>
                  <a:cubicBezTo>
                    <a:pt x="17893" y="15471"/>
                    <a:pt x="16518" y="18517"/>
                    <a:pt x="14370" y="20780"/>
                  </a:cubicBezTo>
                  <a:cubicBezTo>
                    <a:pt x="11761" y="21063"/>
                    <a:pt x="8714" y="21222"/>
                    <a:pt x="5338" y="21215"/>
                  </a:cubicBezTo>
                  <a:cubicBezTo>
                    <a:pt x="3487" y="21212"/>
                    <a:pt x="1635" y="21167"/>
                    <a:pt x="0" y="21040"/>
                  </a:cubicBezTo>
                  <a:cubicBezTo>
                    <a:pt x="1" y="21082"/>
                    <a:pt x="1" y="21082"/>
                    <a:pt x="1" y="21082"/>
                  </a:cubicBezTo>
                  <a:cubicBezTo>
                    <a:pt x="2509" y="21375"/>
                    <a:pt x="5670" y="21587"/>
                    <a:pt x="9045" y="21594"/>
                  </a:cubicBezTo>
                  <a:cubicBezTo>
                    <a:pt x="12421" y="21600"/>
                    <a:pt x="15468" y="21400"/>
                    <a:pt x="18077" y="21116"/>
                  </a:cubicBezTo>
                  <a:cubicBezTo>
                    <a:pt x="20226" y="18895"/>
                    <a:pt x="21600" y="15807"/>
                    <a:pt x="21555" y="12428"/>
                  </a:cubicBezTo>
                  <a:cubicBezTo>
                    <a:pt x="21420" y="2332"/>
                    <a:pt x="8758" y="0"/>
                    <a:pt x="8758" y="0"/>
                  </a:cubicBezTo>
                  <a:close/>
                </a:path>
              </a:pathLst>
            </a:custGeom>
            <a:solidFill>
              <a:srgbClr val="A6A3C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3" name="Freeform 479"/>
            <p:cNvSpPr/>
            <p:nvPr/>
          </p:nvSpPr>
          <p:spPr>
            <a:xfrm rot="4080000">
              <a:off x="3324391" y="2207947"/>
              <a:ext cx="389911" cy="33573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9" h="21595" extrusionOk="0">
                  <a:moveTo>
                    <a:pt x="13764" y="447"/>
                  </a:moveTo>
                  <a:cubicBezTo>
                    <a:pt x="13753" y="180"/>
                    <a:pt x="12204" y="2"/>
                    <a:pt x="9893" y="0"/>
                  </a:cubicBezTo>
                  <a:cubicBezTo>
                    <a:pt x="9893" y="0"/>
                    <a:pt x="9893" y="0"/>
                    <a:pt x="9893" y="0"/>
                  </a:cubicBezTo>
                  <a:cubicBezTo>
                    <a:pt x="9893" y="0"/>
                    <a:pt x="9893" y="0"/>
                    <a:pt x="9893" y="0"/>
                  </a:cubicBezTo>
                  <a:cubicBezTo>
                    <a:pt x="7582" y="-1"/>
                    <a:pt x="6049" y="176"/>
                    <a:pt x="6061" y="442"/>
                  </a:cubicBezTo>
                  <a:cubicBezTo>
                    <a:pt x="0" y="20345"/>
                    <a:pt x="0" y="20345"/>
                    <a:pt x="0" y="20345"/>
                  </a:cubicBezTo>
                  <a:cubicBezTo>
                    <a:pt x="31" y="21056"/>
                    <a:pt x="4676" y="21592"/>
                    <a:pt x="10839" y="21595"/>
                  </a:cubicBezTo>
                  <a:cubicBezTo>
                    <a:pt x="10839" y="21595"/>
                    <a:pt x="10839" y="21595"/>
                    <a:pt x="10839" y="21595"/>
                  </a:cubicBezTo>
                  <a:cubicBezTo>
                    <a:pt x="10839" y="21595"/>
                    <a:pt x="10839" y="21595"/>
                    <a:pt x="10839" y="21595"/>
                  </a:cubicBezTo>
                  <a:cubicBezTo>
                    <a:pt x="17001" y="21599"/>
                    <a:pt x="21600" y="21068"/>
                    <a:pt x="21569" y="20358"/>
                  </a:cubicBezTo>
                  <a:lnTo>
                    <a:pt x="13764" y="447"/>
                  </a:ln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4" name="Freeform 480"/>
            <p:cNvSpPr/>
            <p:nvPr/>
          </p:nvSpPr>
          <p:spPr>
            <a:xfrm rot="4080000">
              <a:off x="7433391" y="944292"/>
              <a:ext cx="2287058" cy="17276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4" extrusionOk="0">
                  <a:moveTo>
                    <a:pt x="10815" y="21574"/>
                  </a:moveTo>
                  <a:cubicBezTo>
                    <a:pt x="14766" y="21600"/>
                    <a:pt x="18448" y="20244"/>
                    <a:pt x="21600" y="17849"/>
                  </a:cubicBezTo>
                  <a:cubicBezTo>
                    <a:pt x="16937" y="4011"/>
                    <a:pt x="10732" y="0"/>
                    <a:pt x="10732" y="0"/>
                  </a:cubicBezTo>
                  <a:cubicBezTo>
                    <a:pt x="10732" y="0"/>
                    <a:pt x="4557" y="3928"/>
                    <a:pt x="0" y="17705"/>
                  </a:cubicBezTo>
                  <a:cubicBezTo>
                    <a:pt x="3170" y="20142"/>
                    <a:pt x="6863" y="21547"/>
                    <a:pt x="10815" y="21574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5" name="Freeform 481"/>
            <p:cNvSpPr/>
            <p:nvPr/>
          </p:nvSpPr>
          <p:spPr>
            <a:xfrm rot="4080000">
              <a:off x="5132606" y="-1381837"/>
              <a:ext cx="1304331" cy="7219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53" h="21600" extrusionOk="0">
                  <a:moveTo>
                    <a:pt x="16663" y="21600"/>
                  </a:moveTo>
                  <a:cubicBezTo>
                    <a:pt x="14135" y="18665"/>
                    <a:pt x="3282" y="4197"/>
                    <a:pt x="20753" y="0"/>
                  </a:cubicBezTo>
                  <a:cubicBezTo>
                    <a:pt x="20753" y="0"/>
                    <a:pt x="20753" y="0"/>
                    <a:pt x="20753" y="0"/>
                  </a:cubicBezTo>
                  <a:cubicBezTo>
                    <a:pt x="20753" y="0"/>
                    <a:pt x="1482" y="3493"/>
                    <a:pt x="117" y="10638"/>
                  </a:cubicBezTo>
                  <a:cubicBezTo>
                    <a:pt x="-847" y="16131"/>
                    <a:pt x="4375" y="19895"/>
                    <a:pt x="6640" y="21343"/>
                  </a:cubicBezTo>
                  <a:cubicBezTo>
                    <a:pt x="9759" y="21470"/>
                    <a:pt x="13101" y="21555"/>
                    <a:pt x="16663" y="21600"/>
                  </a:cubicBezTo>
                  <a:close/>
                </a:path>
              </a:pathLst>
            </a:custGeom>
            <a:solidFill>
              <a:srgbClr val="FFFFFF">
                <a:alpha val="21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6" name="Oval 482"/>
            <p:cNvSpPr/>
            <p:nvPr/>
          </p:nvSpPr>
          <p:spPr>
            <a:xfrm rot="4080000">
              <a:off x="5574392" y="1720110"/>
              <a:ext cx="1868080" cy="18658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50" h="19650" extrusionOk="0">
                  <a:moveTo>
                    <a:pt x="16737" y="2913"/>
                  </a:moveTo>
                  <a:cubicBezTo>
                    <a:pt x="20593" y="6769"/>
                    <a:pt x="20625" y="12990"/>
                    <a:pt x="16808" y="16807"/>
                  </a:cubicBezTo>
                  <a:cubicBezTo>
                    <a:pt x="12990" y="20625"/>
                    <a:pt x="6769" y="20594"/>
                    <a:pt x="2913" y="16737"/>
                  </a:cubicBezTo>
                  <a:cubicBezTo>
                    <a:pt x="-943" y="12881"/>
                    <a:pt x="-975" y="6660"/>
                    <a:pt x="2842" y="2843"/>
                  </a:cubicBezTo>
                  <a:cubicBezTo>
                    <a:pt x="6660" y="-975"/>
                    <a:pt x="12881" y="-944"/>
                    <a:pt x="16737" y="2913"/>
                  </a:cubicBezTo>
                  <a:close/>
                </a:path>
              </a:pathLst>
            </a:custGeom>
            <a:solidFill>
              <a:srgbClr val="2E537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7" name="Oval 483"/>
            <p:cNvSpPr/>
            <p:nvPr/>
          </p:nvSpPr>
          <p:spPr>
            <a:xfrm rot="4080000">
              <a:off x="5783896" y="1927428"/>
              <a:ext cx="1449072" cy="14512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50" h="19650" extrusionOk="0">
                  <a:moveTo>
                    <a:pt x="16737" y="2913"/>
                  </a:moveTo>
                  <a:cubicBezTo>
                    <a:pt x="20593" y="6769"/>
                    <a:pt x="20625" y="12990"/>
                    <a:pt x="16808" y="16807"/>
                  </a:cubicBezTo>
                  <a:cubicBezTo>
                    <a:pt x="12990" y="20625"/>
                    <a:pt x="6770" y="20594"/>
                    <a:pt x="2913" y="16737"/>
                  </a:cubicBezTo>
                  <a:cubicBezTo>
                    <a:pt x="-943" y="12881"/>
                    <a:pt x="-975" y="6660"/>
                    <a:pt x="2842" y="2843"/>
                  </a:cubicBezTo>
                  <a:cubicBezTo>
                    <a:pt x="6660" y="-975"/>
                    <a:pt x="12880" y="-944"/>
                    <a:pt x="16737" y="2913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8" name="Freeform 484"/>
            <p:cNvSpPr/>
            <p:nvPr/>
          </p:nvSpPr>
          <p:spPr>
            <a:xfrm rot="4080000">
              <a:off x="5893322" y="1905575"/>
              <a:ext cx="1307214" cy="13109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6" h="21567" extrusionOk="0">
                  <a:moveTo>
                    <a:pt x="2771" y="14734"/>
                  </a:moveTo>
                  <a:cubicBezTo>
                    <a:pt x="2738" y="8140"/>
                    <a:pt x="7997" y="2937"/>
                    <a:pt x="14661" y="2970"/>
                  </a:cubicBezTo>
                  <a:cubicBezTo>
                    <a:pt x="17189" y="2983"/>
                    <a:pt x="19721" y="3678"/>
                    <a:pt x="21566" y="5051"/>
                  </a:cubicBezTo>
                  <a:cubicBezTo>
                    <a:pt x="19483" y="2085"/>
                    <a:pt x="15795" y="20"/>
                    <a:pt x="11888" y="0"/>
                  </a:cubicBezTo>
                  <a:cubicBezTo>
                    <a:pt x="5224" y="-33"/>
                    <a:pt x="-34" y="5398"/>
                    <a:pt x="0" y="11992"/>
                  </a:cubicBezTo>
                  <a:cubicBezTo>
                    <a:pt x="19" y="15857"/>
                    <a:pt x="2105" y="19278"/>
                    <a:pt x="5104" y="21567"/>
                  </a:cubicBezTo>
                  <a:cubicBezTo>
                    <a:pt x="3715" y="19514"/>
                    <a:pt x="2784" y="17235"/>
                    <a:pt x="2771" y="14734"/>
                  </a:cubicBezTo>
                  <a:close/>
                </a:path>
              </a:pathLst>
            </a:custGeom>
            <a:solidFill>
              <a:srgbClr val="E3F4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9" name="Freeform 485"/>
            <p:cNvSpPr/>
            <p:nvPr/>
          </p:nvSpPr>
          <p:spPr>
            <a:xfrm rot="4080000">
              <a:off x="8277020" y="1513336"/>
              <a:ext cx="1150193" cy="1593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9" h="21598" extrusionOk="0">
                  <a:moveTo>
                    <a:pt x="19302" y="16745"/>
                  </a:moveTo>
                  <a:cubicBezTo>
                    <a:pt x="16460" y="12238"/>
                    <a:pt x="12598" y="8102"/>
                    <a:pt x="7973" y="4526"/>
                  </a:cubicBezTo>
                  <a:cubicBezTo>
                    <a:pt x="6432" y="3396"/>
                    <a:pt x="4893" y="2453"/>
                    <a:pt x="3096" y="1323"/>
                  </a:cubicBezTo>
                  <a:cubicBezTo>
                    <a:pt x="2583" y="1133"/>
                    <a:pt x="1814" y="756"/>
                    <a:pt x="1300" y="379"/>
                  </a:cubicBezTo>
                  <a:cubicBezTo>
                    <a:pt x="789" y="377"/>
                    <a:pt x="276" y="1"/>
                    <a:pt x="20" y="0"/>
                  </a:cubicBezTo>
                  <a:cubicBezTo>
                    <a:pt x="-491" y="-2"/>
                    <a:pt x="9038" y="10712"/>
                    <a:pt x="14480" y="21598"/>
                  </a:cubicBezTo>
                  <a:cubicBezTo>
                    <a:pt x="16776" y="21045"/>
                    <a:pt x="18815" y="20303"/>
                    <a:pt x="21109" y="19375"/>
                  </a:cubicBezTo>
                  <a:cubicBezTo>
                    <a:pt x="20591" y="18436"/>
                    <a:pt x="19818" y="17496"/>
                    <a:pt x="19302" y="16745"/>
                  </a:cubicBezTo>
                  <a:close/>
                </a:path>
              </a:pathLst>
            </a:custGeom>
            <a:solidFill>
              <a:srgbClr val="26456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91" name="Rectangle"/>
          <p:cNvSpPr/>
          <p:nvPr/>
        </p:nvSpPr>
        <p:spPr>
          <a:xfrm>
            <a:off x="-146892" y="-27802"/>
            <a:ext cx="24665084" cy="4522483"/>
          </a:xfrm>
          <a:prstGeom prst="rect">
            <a:avLst/>
          </a:prstGeom>
          <a:solidFill>
            <a:srgbClr val="37455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95" name="Group"/>
          <p:cNvGrpSpPr/>
          <p:nvPr/>
        </p:nvGrpSpPr>
        <p:grpSpPr>
          <a:xfrm>
            <a:off x="7341378" y="1269836"/>
            <a:ext cx="10532301" cy="3789415"/>
            <a:chOff x="0" y="69892"/>
            <a:chExt cx="10532300" cy="3789413"/>
          </a:xfrm>
        </p:grpSpPr>
        <p:sp>
          <p:nvSpPr>
            <p:cNvPr id="392" name="LET’S GET STARTED"/>
            <p:cNvSpPr txBox="1"/>
            <p:nvPr/>
          </p:nvSpPr>
          <p:spPr>
            <a:xfrm>
              <a:off x="0" y="800304"/>
              <a:ext cx="10532301" cy="3059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8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 sz="9000"/>
              </a:pPr>
              <a:r>
                <a:rPr sz="8000"/>
                <a:t>LET’S GET STARTED</a:t>
              </a:r>
            </a:p>
          </p:txBody>
        </p:sp>
        <p:sp>
          <p:nvSpPr>
            <p:cNvPr id="393" name="FROM EXCEL TO R"/>
            <p:cNvSpPr txBox="1"/>
            <p:nvPr/>
          </p:nvSpPr>
          <p:spPr>
            <a:xfrm>
              <a:off x="2362209" y="69892"/>
              <a:ext cx="7185392" cy="67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000" spc="75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FROM EXCEL TO R</a:t>
              </a:r>
            </a:p>
          </p:txBody>
        </p:sp>
        <p:sp>
          <p:nvSpPr>
            <p:cNvPr id="394" name="Line"/>
            <p:cNvSpPr/>
            <p:nvPr/>
          </p:nvSpPr>
          <p:spPr>
            <a:xfrm>
              <a:off x="123798" y="354020"/>
              <a:ext cx="1893346" cy="1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399" name="Group"/>
          <p:cNvGrpSpPr/>
          <p:nvPr/>
        </p:nvGrpSpPr>
        <p:grpSpPr>
          <a:xfrm>
            <a:off x="17716468" y="5469175"/>
            <a:ext cx="3477414" cy="3634554"/>
            <a:chOff x="0" y="-152400"/>
            <a:chExt cx="3477412" cy="3634553"/>
          </a:xfrm>
        </p:grpSpPr>
        <p:sp>
          <p:nvSpPr>
            <p:cNvPr id="396" name="Oval"/>
            <p:cNvSpPr/>
            <p:nvPr/>
          </p:nvSpPr>
          <p:spPr>
            <a:xfrm>
              <a:off x="0" y="139309"/>
              <a:ext cx="3477413" cy="3342845"/>
            </a:xfrm>
            <a:prstGeom prst="ellipse">
              <a:avLst/>
            </a:prstGeom>
            <a:solidFill>
              <a:srgbClr val="374556"/>
            </a:solidFill>
            <a:ln w="12700" cap="flat">
              <a:noFill/>
              <a:miter lim="400000"/>
            </a:ln>
            <a:effectLst>
              <a:outerShdw blurRad="101600" dist="76200" dir="54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97" name="Oval"/>
            <p:cNvSpPr/>
            <p:nvPr/>
          </p:nvSpPr>
          <p:spPr>
            <a:xfrm>
              <a:off x="768501" y="217876"/>
              <a:ext cx="1940412" cy="1114181"/>
            </a:xfrm>
            <a:prstGeom prst="ellipse">
              <a:avLst/>
            </a:prstGeom>
            <a:solidFill>
              <a:srgbClr val="FFFFFF">
                <a:alpha val="26000"/>
              </a:srgbClr>
            </a:solidFill>
            <a:ln w="12700" cap="flat">
              <a:noFill/>
              <a:miter lim="400000"/>
            </a:ln>
            <a:effectLst>
              <a:reflection stA="50000" endPos="40000" dir="5400000" sy="-100000" algn="bl" rotWithShape="0"/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98" name="R"/>
            <p:cNvSpPr txBox="1"/>
            <p:nvPr/>
          </p:nvSpPr>
          <p:spPr>
            <a:xfrm>
              <a:off x="834361" y="-152401"/>
              <a:ext cx="1503896" cy="33257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3000">
                  <a:solidFill>
                    <a:srgbClr val="EBEBEB"/>
                  </a:solidFill>
                  <a:latin typeface="Source Sans Pro Regular"/>
                  <a:ea typeface="Source Sans Pro Regular"/>
                  <a:cs typeface="Source Sans Pro Regular"/>
                  <a:sym typeface="Source Sans Pro Regular"/>
                </a:defRPr>
              </a:lvl1pPr>
            </a:lstStyle>
            <a:p>
              <a:r>
                <a:t>R</a:t>
              </a:r>
            </a:p>
          </p:txBody>
        </p:sp>
      </p:grpSp>
      <p:sp>
        <p:nvSpPr>
          <p:cNvPr id="400" name="Shape"/>
          <p:cNvSpPr/>
          <p:nvPr/>
        </p:nvSpPr>
        <p:spPr>
          <a:xfrm>
            <a:off x="16801126" y="6004856"/>
            <a:ext cx="5800477" cy="30115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0" h="21445" extrusionOk="0">
                <a:moveTo>
                  <a:pt x="15855" y="3903"/>
                </a:moveTo>
                <a:cubicBezTo>
                  <a:pt x="16063" y="3881"/>
                  <a:pt x="16269" y="3819"/>
                  <a:pt x="16471" y="3718"/>
                </a:cubicBezTo>
                <a:cubicBezTo>
                  <a:pt x="16696" y="3605"/>
                  <a:pt x="16915" y="3443"/>
                  <a:pt x="17121" y="3235"/>
                </a:cubicBezTo>
                <a:lnTo>
                  <a:pt x="17988" y="2598"/>
                </a:lnTo>
                <a:lnTo>
                  <a:pt x="18720" y="2111"/>
                </a:lnTo>
                <a:cubicBezTo>
                  <a:pt x="18947" y="1966"/>
                  <a:pt x="19175" y="1839"/>
                  <a:pt x="19405" y="1730"/>
                </a:cubicBezTo>
                <a:cubicBezTo>
                  <a:pt x="19614" y="1632"/>
                  <a:pt x="19831" y="1547"/>
                  <a:pt x="20044" y="1636"/>
                </a:cubicBezTo>
                <a:cubicBezTo>
                  <a:pt x="20158" y="1684"/>
                  <a:pt x="20266" y="1786"/>
                  <a:pt x="20308" y="1984"/>
                </a:cubicBezTo>
                <a:cubicBezTo>
                  <a:pt x="20352" y="2187"/>
                  <a:pt x="20309" y="2414"/>
                  <a:pt x="20247" y="2613"/>
                </a:cubicBezTo>
                <a:cubicBezTo>
                  <a:pt x="20193" y="2789"/>
                  <a:pt x="20129" y="2951"/>
                  <a:pt x="20055" y="3098"/>
                </a:cubicBezTo>
                <a:cubicBezTo>
                  <a:pt x="19940" y="3325"/>
                  <a:pt x="19807" y="3509"/>
                  <a:pt x="19671" y="3684"/>
                </a:cubicBezTo>
                <a:cubicBezTo>
                  <a:pt x="19519" y="3879"/>
                  <a:pt x="19363" y="4063"/>
                  <a:pt x="19207" y="4245"/>
                </a:cubicBezTo>
                <a:cubicBezTo>
                  <a:pt x="18947" y="4549"/>
                  <a:pt x="18685" y="4848"/>
                  <a:pt x="18422" y="5142"/>
                </a:cubicBezTo>
                <a:lnTo>
                  <a:pt x="14867" y="8907"/>
                </a:lnTo>
                <a:lnTo>
                  <a:pt x="10703" y="12997"/>
                </a:lnTo>
                <a:lnTo>
                  <a:pt x="6354" y="16898"/>
                </a:lnTo>
                <a:lnTo>
                  <a:pt x="4321" y="18309"/>
                </a:lnTo>
                <a:cubicBezTo>
                  <a:pt x="3879" y="18576"/>
                  <a:pt x="3439" y="18849"/>
                  <a:pt x="2999" y="19128"/>
                </a:cubicBezTo>
                <a:cubicBezTo>
                  <a:pt x="2720" y="19305"/>
                  <a:pt x="2441" y="19485"/>
                  <a:pt x="2156" y="19626"/>
                </a:cubicBezTo>
                <a:cubicBezTo>
                  <a:pt x="1948" y="19728"/>
                  <a:pt x="1722" y="19797"/>
                  <a:pt x="1551" y="19559"/>
                </a:cubicBezTo>
                <a:cubicBezTo>
                  <a:pt x="1488" y="19472"/>
                  <a:pt x="1441" y="19350"/>
                  <a:pt x="1416" y="19210"/>
                </a:cubicBezTo>
                <a:cubicBezTo>
                  <a:pt x="1405" y="19051"/>
                  <a:pt x="1411" y="18889"/>
                  <a:pt x="1435" y="18735"/>
                </a:cubicBezTo>
                <a:cubicBezTo>
                  <a:pt x="1470" y="18508"/>
                  <a:pt x="1540" y="18310"/>
                  <a:pt x="1614" y="18121"/>
                </a:cubicBezTo>
                <a:cubicBezTo>
                  <a:pt x="1736" y="17808"/>
                  <a:pt x="1868" y="17511"/>
                  <a:pt x="2009" y="17231"/>
                </a:cubicBezTo>
                <a:cubicBezTo>
                  <a:pt x="2155" y="16938"/>
                  <a:pt x="2298" y="16641"/>
                  <a:pt x="2440" y="16341"/>
                </a:cubicBezTo>
                <a:cubicBezTo>
                  <a:pt x="2584" y="16035"/>
                  <a:pt x="2726" y="15725"/>
                  <a:pt x="2866" y="15413"/>
                </a:cubicBezTo>
                <a:lnTo>
                  <a:pt x="3829" y="13251"/>
                </a:lnTo>
                <a:cubicBezTo>
                  <a:pt x="2926" y="14033"/>
                  <a:pt x="2084" y="15051"/>
                  <a:pt x="1326" y="16275"/>
                </a:cubicBezTo>
                <a:cubicBezTo>
                  <a:pt x="1025" y="16762"/>
                  <a:pt x="733" y="17299"/>
                  <a:pt x="495" y="17886"/>
                </a:cubicBezTo>
                <a:cubicBezTo>
                  <a:pt x="264" y="18453"/>
                  <a:pt x="81" y="19073"/>
                  <a:pt x="18" y="19794"/>
                </a:cubicBezTo>
                <a:cubicBezTo>
                  <a:pt x="-17" y="20189"/>
                  <a:pt x="-8" y="20610"/>
                  <a:pt x="120" y="20925"/>
                </a:cubicBezTo>
                <a:cubicBezTo>
                  <a:pt x="273" y="21304"/>
                  <a:pt x="537" y="21393"/>
                  <a:pt x="788" y="21425"/>
                </a:cubicBezTo>
                <a:cubicBezTo>
                  <a:pt x="1974" y="21574"/>
                  <a:pt x="3129" y="20901"/>
                  <a:pt x="4248" y="20142"/>
                </a:cubicBezTo>
                <a:cubicBezTo>
                  <a:pt x="4631" y="19882"/>
                  <a:pt x="5011" y="19612"/>
                  <a:pt x="5389" y="19331"/>
                </a:cubicBezTo>
                <a:cubicBezTo>
                  <a:pt x="5767" y="19051"/>
                  <a:pt x="6143" y="18759"/>
                  <a:pt x="6517" y="18458"/>
                </a:cubicBezTo>
                <a:cubicBezTo>
                  <a:pt x="9202" y="16139"/>
                  <a:pt x="11858" y="13697"/>
                  <a:pt x="14483" y="11135"/>
                </a:cubicBezTo>
                <a:cubicBezTo>
                  <a:pt x="15541" y="10102"/>
                  <a:pt x="16601" y="9039"/>
                  <a:pt x="17618" y="7875"/>
                </a:cubicBezTo>
                <a:cubicBezTo>
                  <a:pt x="18108" y="7313"/>
                  <a:pt x="18590" y="6726"/>
                  <a:pt x="19065" y="6125"/>
                </a:cubicBezTo>
                <a:cubicBezTo>
                  <a:pt x="19653" y="5382"/>
                  <a:pt x="20233" y="4613"/>
                  <a:pt x="20740" y="3654"/>
                </a:cubicBezTo>
                <a:cubicBezTo>
                  <a:pt x="20933" y="3288"/>
                  <a:pt x="21115" y="2896"/>
                  <a:pt x="21261" y="2455"/>
                </a:cubicBezTo>
                <a:cubicBezTo>
                  <a:pt x="21474" y="1813"/>
                  <a:pt x="21583" y="1032"/>
                  <a:pt x="21348" y="474"/>
                </a:cubicBezTo>
                <a:cubicBezTo>
                  <a:pt x="21161" y="30"/>
                  <a:pt x="20859" y="-26"/>
                  <a:pt x="20557" y="9"/>
                </a:cubicBezTo>
                <a:cubicBezTo>
                  <a:pt x="20303" y="39"/>
                  <a:pt x="20033" y="116"/>
                  <a:pt x="19773" y="225"/>
                </a:cubicBezTo>
                <a:cubicBezTo>
                  <a:pt x="19426" y="372"/>
                  <a:pt x="19086" y="567"/>
                  <a:pt x="18750" y="784"/>
                </a:cubicBezTo>
                <a:cubicBezTo>
                  <a:pt x="18305" y="1070"/>
                  <a:pt x="17866" y="1394"/>
                  <a:pt x="17435" y="1752"/>
                </a:cubicBezTo>
                <a:cubicBezTo>
                  <a:pt x="17123" y="1999"/>
                  <a:pt x="16828" y="2316"/>
                  <a:pt x="16554" y="2694"/>
                </a:cubicBezTo>
                <a:cubicBezTo>
                  <a:pt x="16299" y="3047"/>
                  <a:pt x="16065" y="3453"/>
                  <a:pt x="15855" y="3903"/>
                </a:cubicBezTo>
                <a:close/>
              </a:path>
            </a:pathLst>
          </a:custGeom>
          <a:solidFill>
            <a:srgbClr val="7893B7"/>
          </a:solidFill>
          <a:ln w="12700"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401" name="Shape"/>
          <p:cNvSpPr/>
          <p:nvPr/>
        </p:nvSpPr>
        <p:spPr>
          <a:xfrm rot="1500000">
            <a:off x="16686826" y="6150906"/>
            <a:ext cx="5800477" cy="30115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0" h="21445" extrusionOk="0">
                <a:moveTo>
                  <a:pt x="15855" y="3903"/>
                </a:moveTo>
                <a:cubicBezTo>
                  <a:pt x="16063" y="3881"/>
                  <a:pt x="16269" y="3819"/>
                  <a:pt x="16471" y="3718"/>
                </a:cubicBezTo>
                <a:cubicBezTo>
                  <a:pt x="16696" y="3605"/>
                  <a:pt x="16915" y="3443"/>
                  <a:pt x="17121" y="3235"/>
                </a:cubicBezTo>
                <a:lnTo>
                  <a:pt x="17988" y="2598"/>
                </a:lnTo>
                <a:lnTo>
                  <a:pt x="18720" y="2111"/>
                </a:lnTo>
                <a:cubicBezTo>
                  <a:pt x="18947" y="1966"/>
                  <a:pt x="19175" y="1839"/>
                  <a:pt x="19405" y="1730"/>
                </a:cubicBezTo>
                <a:cubicBezTo>
                  <a:pt x="19614" y="1632"/>
                  <a:pt x="19831" y="1547"/>
                  <a:pt x="20044" y="1636"/>
                </a:cubicBezTo>
                <a:cubicBezTo>
                  <a:pt x="20158" y="1684"/>
                  <a:pt x="20266" y="1786"/>
                  <a:pt x="20308" y="1984"/>
                </a:cubicBezTo>
                <a:cubicBezTo>
                  <a:pt x="20352" y="2187"/>
                  <a:pt x="20309" y="2414"/>
                  <a:pt x="20247" y="2613"/>
                </a:cubicBezTo>
                <a:cubicBezTo>
                  <a:pt x="20193" y="2789"/>
                  <a:pt x="20129" y="2951"/>
                  <a:pt x="20055" y="3098"/>
                </a:cubicBezTo>
                <a:cubicBezTo>
                  <a:pt x="19940" y="3325"/>
                  <a:pt x="19807" y="3509"/>
                  <a:pt x="19671" y="3684"/>
                </a:cubicBezTo>
                <a:cubicBezTo>
                  <a:pt x="19519" y="3879"/>
                  <a:pt x="19363" y="4063"/>
                  <a:pt x="19207" y="4245"/>
                </a:cubicBezTo>
                <a:cubicBezTo>
                  <a:pt x="18947" y="4549"/>
                  <a:pt x="18685" y="4848"/>
                  <a:pt x="18422" y="5142"/>
                </a:cubicBezTo>
                <a:lnTo>
                  <a:pt x="14867" y="8907"/>
                </a:lnTo>
                <a:lnTo>
                  <a:pt x="10703" y="12997"/>
                </a:lnTo>
                <a:lnTo>
                  <a:pt x="6354" y="16898"/>
                </a:lnTo>
                <a:lnTo>
                  <a:pt x="4321" y="18309"/>
                </a:lnTo>
                <a:cubicBezTo>
                  <a:pt x="3879" y="18576"/>
                  <a:pt x="3439" y="18849"/>
                  <a:pt x="2999" y="19128"/>
                </a:cubicBezTo>
                <a:cubicBezTo>
                  <a:pt x="2720" y="19305"/>
                  <a:pt x="2441" y="19485"/>
                  <a:pt x="2156" y="19626"/>
                </a:cubicBezTo>
                <a:cubicBezTo>
                  <a:pt x="1948" y="19728"/>
                  <a:pt x="1722" y="19797"/>
                  <a:pt x="1551" y="19559"/>
                </a:cubicBezTo>
                <a:cubicBezTo>
                  <a:pt x="1488" y="19472"/>
                  <a:pt x="1441" y="19350"/>
                  <a:pt x="1416" y="19210"/>
                </a:cubicBezTo>
                <a:cubicBezTo>
                  <a:pt x="1405" y="19051"/>
                  <a:pt x="1411" y="18889"/>
                  <a:pt x="1435" y="18735"/>
                </a:cubicBezTo>
                <a:cubicBezTo>
                  <a:pt x="1470" y="18508"/>
                  <a:pt x="1540" y="18310"/>
                  <a:pt x="1614" y="18121"/>
                </a:cubicBezTo>
                <a:cubicBezTo>
                  <a:pt x="1736" y="17808"/>
                  <a:pt x="1868" y="17511"/>
                  <a:pt x="2009" y="17231"/>
                </a:cubicBezTo>
                <a:cubicBezTo>
                  <a:pt x="2155" y="16938"/>
                  <a:pt x="2298" y="16641"/>
                  <a:pt x="2440" y="16341"/>
                </a:cubicBezTo>
                <a:cubicBezTo>
                  <a:pt x="2584" y="16035"/>
                  <a:pt x="2726" y="15725"/>
                  <a:pt x="2866" y="15413"/>
                </a:cubicBezTo>
                <a:lnTo>
                  <a:pt x="3829" y="13251"/>
                </a:lnTo>
                <a:cubicBezTo>
                  <a:pt x="2926" y="14033"/>
                  <a:pt x="2084" y="15051"/>
                  <a:pt x="1326" y="16275"/>
                </a:cubicBezTo>
                <a:cubicBezTo>
                  <a:pt x="1025" y="16762"/>
                  <a:pt x="733" y="17299"/>
                  <a:pt x="495" y="17886"/>
                </a:cubicBezTo>
                <a:cubicBezTo>
                  <a:pt x="264" y="18453"/>
                  <a:pt x="81" y="19073"/>
                  <a:pt x="18" y="19794"/>
                </a:cubicBezTo>
                <a:cubicBezTo>
                  <a:pt x="-17" y="20189"/>
                  <a:pt x="-8" y="20610"/>
                  <a:pt x="120" y="20925"/>
                </a:cubicBezTo>
                <a:cubicBezTo>
                  <a:pt x="273" y="21304"/>
                  <a:pt x="537" y="21393"/>
                  <a:pt x="788" y="21425"/>
                </a:cubicBezTo>
                <a:cubicBezTo>
                  <a:pt x="1974" y="21574"/>
                  <a:pt x="3129" y="20901"/>
                  <a:pt x="4248" y="20142"/>
                </a:cubicBezTo>
                <a:cubicBezTo>
                  <a:pt x="4631" y="19882"/>
                  <a:pt x="5011" y="19612"/>
                  <a:pt x="5389" y="19331"/>
                </a:cubicBezTo>
                <a:cubicBezTo>
                  <a:pt x="5767" y="19051"/>
                  <a:pt x="6143" y="18759"/>
                  <a:pt x="6517" y="18458"/>
                </a:cubicBezTo>
                <a:cubicBezTo>
                  <a:pt x="9202" y="16139"/>
                  <a:pt x="11858" y="13697"/>
                  <a:pt x="14483" y="11135"/>
                </a:cubicBezTo>
                <a:cubicBezTo>
                  <a:pt x="15541" y="10102"/>
                  <a:pt x="16601" y="9039"/>
                  <a:pt x="17618" y="7875"/>
                </a:cubicBezTo>
                <a:cubicBezTo>
                  <a:pt x="18108" y="7313"/>
                  <a:pt x="18590" y="6726"/>
                  <a:pt x="19065" y="6125"/>
                </a:cubicBezTo>
                <a:cubicBezTo>
                  <a:pt x="19653" y="5382"/>
                  <a:pt x="20233" y="4613"/>
                  <a:pt x="20740" y="3654"/>
                </a:cubicBezTo>
                <a:cubicBezTo>
                  <a:pt x="20933" y="3288"/>
                  <a:pt x="21115" y="2896"/>
                  <a:pt x="21261" y="2455"/>
                </a:cubicBezTo>
                <a:cubicBezTo>
                  <a:pt x="21474" y="1813"/>
                  <a:pt x="21583" y="1032"/>
                  <a:pt x="21348" y="474"/>
                </a:cubicBezTo>
                <a:cubicBezTo>
                  <a:pt x="21161" y="30"/>
                  <a:pt x="20859" y="-26"/>
                  <a:pt x="20557" y="9"/>
                </a:cubicBezTo>
                <a:cubicBezTo>
                  <a:pt x="20303" y="39"/>
                  <a:pt x="20033" y="116"/>
                  <a:pt x="19773" y="225"/>
                </a:cubicBezTo>
                <a:cubicBezTo>
                  <a:pt x="19426" y="372"/>
                  <a:pt x="19086" y="567"/>
                  <a:pt x="18750" y="784"/>
                </a:cubicBezTo>
                <a:cubicBezTo>
                  <a:pt x="18305" y="1070"/>
                  <a:pt x="17866" y="1394"/>
                  <a:pt x="17435" y="1752"/>
                </a:cubicBezTo>
                <a:cubicBezTo>
                  <a:pt x="17123" y="1999"/>
                  <a:pt x="16828" y="2316"/>
                  <a:pt x="16554" y="2694"/>
                </a:cubicBezTo>
                <a:cubicBezTo>
                  <a:pt x="16299" y="3047"/>
                  <a:pt x="16065" y="3453"/>
                  <a:pt x="15855" y="3903"/>
                </a:cubicBezTo>
                <a:close/>
              </a:path>
            </a:pathLst>
          </a:custGeom>
          <a:solidFill>
            <a:srgbClr val="C3C0E4"/>
          </a:solidFill>
          <a:ln w="12700">
            <a:miter lim="400000"/>
          </a:ln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999999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87A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5038</Words>
  <Application>Microsoft Macintosh PowerPoint</Application>
  <PresentationFormat>Custom</PresentationFormat>
  <Paragraphs>1003</Paragraphs>
  <Slides>49</Slides>
  <Notes>7</Notes>
  <HiddenSlides>3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7" baseType="lpstr">
      <vt:lpstr>Calibri</vt:lpstr>
      <vt:lpstr>Calibri Light</vt:lpstr>
      <vt:lpstr>Courier</vt:lpstr>
      <vt:lpstr>Helvetica</vt:lpstr>
      <vt:lpstr>Lucida Grande</vt:lpstr>
      <vt:lpstr>Roboto-Medium</vt:lpstr>
      <vt:lpstr>Times Roman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Thilde Bagger Terkelsen</cp:lastModifiedBy>
  <cp:revision>3</cp:revision>
  <dcterms:modified xsi:type="dcterms:W3CDTF">2024-05-23T12:46:53Z</dcterms:modified>
</cp:coreProperties>
</file>